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9.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6069" r:id="rId4"/>
    <p:sldMasterId id="2147486127" r:id="rId5"/>
    <p:sldMasterId id="2147486188" r:id="rId6"/>
    <p:sldMasterId id="2147486319" r:id="rId7"/>
    <p:sldMasterId id="2147486389" r:id="rId8"/>
    <p:sldMasterId id="2147486497" r:id="rId9"/>
    <p:sldMasterId id="2147486555" r:id="rId10"/>
    <p:sldMasterId id="2147486619" r:id="rId11"/>
    <p:sldMasterId id="2147486631" r:id="rId12"/>
    <p:sldMasterId id="2147486655" r:id="rId13"/>
  </p:sldMasterIdLst>
  <p:notesMasterIdLst>
    <p:notesMasterId r:id="rId63"/>
  </p:notesMasterIdLst>
  <p:handoutMasterIdLst>
    <p:handoutMasterId r:id="rId64"/>
  </p:handoutMasterIdLst>
  <p:sldIdLst>
    <p:sldId id="2147483434" r:id="rId14"/>
    <p:sldId id="256" r:id="rId15"/>
    <p:sldId id="259" r:id="rId16"/>
    <p:sldId id="352" r:id="rId17"/>
    <p:sldId id="353" r:id="rId18"/>
    <p:sldId id="354" r:id="rId19"/>
    <p:sldId id="266" r:id="rId20"/>
    <p:sldId id="257" r:id="rId21"/>
    <p:sldId id="324" r:id="rId22"/>
    <p:sldId id="2147483636" r:id="rId23"/>
    <p:sldId id="425" r:id="rId24"/>
    <p:sldId id="313" r:id="rId25"/>
    <p:sldId id="2147483638" r:id="rId26"/>
    <p:sldId id="301" r:id="rId27"/>
    <p:sldId id="289" r:id="rId28"/>
    <p:sldId id="2147483641" r:id="rId29"/>
    <p:sldId id="300" r:id="rId30"/>
    <p:sldId id="306" r:id="rId31"/>
    <p:sldId id="2147483639" r:id="rId32"/>
    <p:sldId id="335" r:id="rId33"/>
    <p:sldId id="2147483644" r:id="rId34"/>
    <p:sldId id="2147483643" r:id="rId35"/>
    <p:sldId id="261" r:id="rId36"/>
    <p:sldId id="310" r:id="rId37"/>
    <p:sldId id="334" r:id="rId38"/>
    <p:sldId id="311" r:id="rId39"/>
    <p:sldId id="333" r:id="rId40"/>
    <p:sldId id="2147483645" r:id="rId41"/>
    <p:sldId id="312" r:id="rId42"/>
    <p:sldId id="2147483646" r:id="rId43"/>
    <p:sldId id="322" r:id="rId44"/>
    <p:sldId id="287" r:id="rId45"/>
    <p:sldId id="286" r:id="rId46"/>
    <p:sldId id="2147483647" r:id="rId47"/>
    <p:sldId id="2147483642" r:id="rId48"/>
    <p:sldId id="2147483640" r:id="rId49"/>
    <p:sldId id="260" r:id="rId50"/>
    <p:sldId id="2147483637" r:id="rId51"/>
    <p:sldId id="307" r:id="rId52"/>
    <p:sldId id="283" r:id="rId53"/>
    <p:sldId id="332" r:id="rId54"/>
    <p:sldId id="328" r:id="rId55"/>
    <p:sldId id="321" r:id="rId56"/>
    <p:sldId id="323" r:id="rId57"/>
    <p:sldId id="275" r:id="rId58"/>
    <p:sldId id="325" r:id="rId59"/>
    <p:sldId id="262" r:id="rId60"/>
    <p:sldId id="258" r:id="rId61"/>
    <p:sldId id="276" r:id="rId62"/>
  </p:sldIdLst>
  <p:sldSz cx="12192000" cy="6858000"/>
  <p:notesSz cx="7162800" cy="94488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id="{457CB86B-84D2-4400-B900-0271CA576D3F}">
          <p14:sldIdLst/>
        </p14:section>
        <p14:section name="Introduction" id="{0A6053AC-1338-C144-B354-0F9796F1F794}">
          <p14:sldIdLst>
            <p14:sldId id="2147483434"/>
            <p14:sldId id="256"/>
            <p14:sldId id="259"/>
            <p14:sldId id="352"/>
            <p14:sldId id="353"/>
            <p14:sldId id="354"/>
            <p14:sldId id="266"/>
            <p14:sldId id="257"/>
            <p14:sldId id="324"/>
            <p14:sldId id="2147483636"/>
            <p14:sldId id="425"/>
            <p14:sldId id="313"/>
            <p14:sldId id="2147483638"/>
            <p14:sldId id="301"/>
            <p14:sldId id="289"/>
            <p14:sldId id="2147483641"/>
            <p14:sldId id="300"/>
            <p14:sldId id="306"/>
            <p14:sldId id="2147483639"/>
            <p14:sldId id="335"/>
            <p14:sldId id="2147483644"/>
            <p14:sldId id="2147483643"/>
            <p14:sldId id="261"/>
            <p14:sldId id="310"/>
            <p14:sldId id="334"/>
            <p14:sldId id="311"/>
            <p14:sldId id="333"/>
            <p14:sldId id="2147483645"/>
            <p14:sldId id="312"/>
            <p14:sldId id="2147483646"/>
            <p14:sldId id="322"/>
            <p14:sldId id="287"/>
            <p14:sldId id="286"/>
            <p14:sldId id="2147483647"/>
            <p14:sldId id="2147483642"/>
            <p14:sldId id="2147483640"/>
            <p14:sldId id="260"/>
          </p14:sldIdLst>
        </p14:section>
        <p14:section name="Appendix Backup Slides" id="{8E65B4F8-CBD8-4800-BC2A-00A8EE072C9B}">
          <p14:sldIdLst>
            <p14:sldId id="2147483637"/>
            <p14:sldId id="307"/>
            <p14:sldId id="283"/>
            <p14:sldId id="332"/>
            <p14:sldId id="328"/>
            <p14:sldId id="321"/>
            <p14:sldId id="323"/>
            <p14:sldId id="275"/>
            <p14:sldId id="325"/>
            <p14:sldId id="262"/>
            <p14:sldId id="258"/>
            <p14:sldId id="276"/>
          </p14:sldIdLst>
        </p14:section>
      </p14:sectionLst>
    </p:ext>
    <p:ext uri="{EFAFB233-063F-42B5-8137-9DF3F51BA10A}">
      <p15:sldGuideLst xmlns:p15="http://schemas.microsoft.com/office/powerpoint/2012/main">
        <p15:guide id="1" orient="horz" pos="600" userDrawn="1">
          <p15:clr>
            <a:srgbClr val="A4A3A4"/>
          </p15:clr>
        </p15:guide>
        <p15:guide id="2" pos="3863" userDrawn="1">
          <p15:clr>
            <a:srgbClr val="A4A3A4"/>
          </p15:clr>
        </p15:guide>
        <p15:guide id="3" orient="horz" pos="867" userDrawn="1">
          <p15:clr>
            <a:srgbClr val="A4A3A4"/>
          </p15:clr>
        </p15:guide>
      </p15:sldGuideLst>
    </p:ext>
    <p:ext uri="{2D200454-40CA-4A62-9FC3-DE9A4176ACB9}">
      <p15:notesGuideLst xmlns:p15="http://schemas.microsoft.com/office/powerpoint/2012/main">
        <p15:guide id="1" orient="horz" pos="2976" userDrawn="1">
          <p15:clr>
            <a:srgbClr val="A4A3A4"/>
          </p15:clr>
        </p15:guide>
        <p15:guide id="2" pos="2256"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2A6145-8945-D05E-7C4B-8662DA8C9588}" name="Carissa Eicholz" initials="CE" userId="S::carissaw@microsoft.com::53b10217-f789-4549-aa9f-520e2a36f92e" providerId="AD"/>
  <p188:author id="{18C36461-DBBE-4360-3EF3-13AF0188F5D3}" name="Jennifer Horton" initials="JH" userId="S::jehort@microsoft.com::e67daec8-470f-44bd-9a13-fa6d7c83474e" providerId="AD"/>
  <p188:author id="{34E90B71-BD42-4DE8-179C-1A570C6E0B29}" name="Katrina Hass (Stinson Communications Inc)" initials="KH" userId="S::v-khass@microsoft.com::0a5ccf6f-50ed-4029-993d-e7bd2f28f493" providerId="AD"/>
  <p188:author id="{4A178A9B-BF36-C040-D371-964A26D9D405}" name="Ryan McGee" initials="RM" userId="S::rmcgee@microsoft.com::76efa8fb-c74a-417a-a3b1-794eb28409e6" providerId="AD"/>
  <p188:author id="{6AFA61D8-796F-555E-A395-B33F90AAF99E}" name="Monica Lueder" initials="ML" userId="S::monical@microsoft.com::75969e72-ba9c-4e32-a4ac-c8f3aeff9ba2" providerId="AD"/>
  <p188:author id="{88FC18EC-E5AD-D122-6EAF-CB4373D45A8E}" name="Louise Zhang (Stinson Communications Inc)" initials="LZ" userId="S::v-louzhang@microsoft.com::f7013cb7-f046-4934-8849-c23153eeace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2E2E1"/>
    <a:srgbClr val="D9D9D8"/>
    <a:srgbClr val="D5D5D4"/>
    <a:srgbClr val="C03BC4"/>
    <a:srgbClr val="EACBEB"/>
    <a:srgbClr val="E1C3E2"/>
    <a:srgbClr val="FF3701"/>
    <a:srgbClr val="DFC0E0"/>
    <a:srgbClr val="DA49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55941" autoAdjust="0"/>
  </p:normalViewPr>
  <p:slideViewPr>
    <p:cSldViewPr snapToGrid="0">
      <p:cViewPr varScale="1">
        <p:scale>
          <a:sx n="50" d="100"/>
          <a:sy n="50" d="100"/>
        </p:scale>
        <p:origin x="1796" y="264"/>
      </p:cViewPr>
      <p:guideLst>
        <p:guide orient="horz" pos="600"/>
        <p:guide pos="3863"/>
        <p:guide orient="horz" pos="867"/>
      </p:guideLst>
    </p:cSldViewPr>
  </p:slideViewPr>
  <p:notesTextViewPr>
    <p:cViewPr>
      <p:scale>
        <a:sx n="1" d="1"/>
        <a:sy n="1" d="1"/>
      </p:scale>
      <p:origin x="0" y="0"/>
    </p:cViewPr>
  </p:notesTextViewPr>
  <p:notesViewPr>
    <p:cSldViewPr snapToGrid="0">
      <p:cViewPr>
        <p:scale>
          <a:sx n="1" d="2"/>
          <a:sy n="1" d="2"/>
        </p:scale>
        <p:origin x="0" y="0"/>
      </p:cViewPr>
      <p:guideLst>
        <p:guide orient="horz" pos="2976"/>
        <p:guide pos="22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viewProps" Target="view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960"/>
            <a:ext cx="3103880" cy="472440"/>
          </a:xfrm>
          <a:prstGeom prst="rect">
            <a:avLst/>
          </a:prstGeom>
        </p:spPr>
        <p:txBody>
          <a:bodyPr vert="horz" lIns="94915" tIns="47457" rIns="94915" bIns="47457"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57262" y="0"/>
            <a:ext cx="3103880" cy="472440"/>
          </a:xfrm>
          <a:prstGeom prst="rect">
            <a:avLst/>
          </a:prstGeom>
        </p:spPr>
        <p:txBody>
          <a:bodyPr vert="horz" lIns="94915" tIns="47457" rIns="94915" bIns="47457" rtlCol="0"/>
          <a:lstStyle>
            <a:lvl1pPr algn="r">
              <a:defRPr sz="1200"/>
            </a:lvl1pPr>
          </a:lstStyle>
          <a:p>
            <a:fld id="{460F9EC6-89FF-47E1-8594-1A32E3B45134}" type="datetime8">
              <a:rPr lang="en-US" smtClean="0">
                <a:latin typeface="Segoe UI" pitchFamily="34" charset="0"/>
              </a:rPr>
              <a:t>5/26/2025 10:01 PM</a:t>
            </a:fld>
            <a:endParaRPr lang="en-US">
              <a:latin typeface="Segoe UI" pitchFamily="34" charset="0"/>
            </a:endParaRPr>
          </a:p>
        </p:txBody>
      </p:sp>
      <p:sp>
        <p:nvSpPr>
          <p:cNvPr id="8" name="Footer Placeholder 7"/>
          <p:cNvSpPr>
            <a:spLocks noGrp="1"/>
          </p:cNvSpPr>
          <p:nvPr>
            <p:ph type="ftr" sz="quarter" idx="2"/>
          </p:nvPr>
        </p:nvSpPr>
        <p:spPr>
          <a:xfrm>
            <a:off x="0" y="8974720"/>
            <a:ext cx="6052566" cy="343515"/>
          </a:xfrm>
          <a:prstGeom prst="rect">
            <a:avLst/>
          </a:prstGeom>
        </p:spPr>
        <p:txBody>
          <a:bodyPr vert="horz" lIns="94915" tIns="47457" rIns="94915" bIns="47457" rtlCol="0" anchor="b"/>
          <a:lstStyle>
            <a:lvl1pPr algn="l">
              <a:defRPr sz="1200"/>
            </a:lvl1pPr>
          </a:lstStyle>
          <a:p>
            <a:pPr marL="413605" defTabSz="948835"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040628" y="8974720"/>
            <a:ext cx="1120514" cy="472440"/>
          </a:xfrm>
          <a:prstGeom prst="rect">
            <a:avLst/>
          </a:prstGeom>
        </p:spPr>
        <p:txBody>
          <a:bodyPr vert="horz" lIns="94915" tIns="47457" rIns="94915" bIns="47457"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976" userDrawn="1">
          <p15:clr>
            <a:srgbClr val="F26B43"/>
          </p15:clr>
        </p15:guide>
        <p15:guide id="2" pos="2256"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03880" cy="472440"/>
          </a:xfrm>
          <a:prstGeom prst="rect">
            <a:avLst/>
          </a:prstGeom>
        </p:spPr>
        <p:txBody>
          <a:bodyPr vert="horz" lIns="94915" tIns="47457" rIns="94915" bIns="47457"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31800" y="708025"/>
            <a:ext cx="6299200" cy="3543300"/>
          </a:xfrm>
          <a:prstGeom prst="rect">
            <a:avLst/>
          </a:prstGeom>
          <a:noFill/>
          <a:ln w="12700">
            <a:solidFill>
              <a:prstClr val="black"/>
            </a:solidFill>
          </a:ln>
        </p:spPr>
        <p:txBody>
          <a:bodyPr vert="horz" lIns="94915" tIns="47457" rIns="94915" bIns="47457" rtlCol="0" anchor="ctr"/>
          <a:lstStyle/>
          <a:p>
            <a:endParaRPr lang="en-US"/>
          </a:p>
        </p:txBody>
      </p:sp>
      <p:sp>
        <p:nvSpPr>
          <p:cNvPr id="10" name="Footer Placeholder 9"/>
          <p:cNvSpPr>
            <a:spLocks noGrp="1"/>
          </p:cNvSpPr>
          <p:nvPr>
            <p:ph type="ftr" sz="quarter" idx="4"/>
          </p:nvPr>
        </p:nvSpPr>
        <p:spPr>
          <a:xfrm>
            <a:off x="0" y="8976360"/>
            <a:ext cx="6183884" cy="367829"/>
          </a:xfrm>
          <a:prstGeom prst="rect">
            <a:avLst/>
          </a:prstGeom>
        </p:spPr>
        <p:txBody>
          <a:bodyPr vert="horz" lIns="94915" tIns="47457" rIns="94915" bIns="47457" rtlCol="0" anchor="b"/>
          <a:lstStyle>
            <a:lvl1pPr marL="593217" indent="0" algn="l">
              <a:defRPr sz="1200"/>
            </a:lvl1p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57262" y="0"/>
            <a:ext cx="3103880" cy="472440"/>
          </a:xfrm>
          <a:prstGeom prst="rect">
            <a:avLst/>
          </a:prstGeom>
        </p:spPr>
        <p:txBody>
          <a:bodyPr vert="horz" lIns="94915" tIns="47457" rIns="94915" bIns="47457" rtlCol="0"/>
          <a:lstStyle>
            <a:lvl1pPr algn="r">
              <a:defRPr sz="1200">
                <a:latin typeface="Segoe UI" pitchFamily="34" charset="0"/>
              </a:defRPr>
            </a:lvl1pPr>
          </a:lstStyle>
          <a:p>
            <a:fld id="{386CE63F-9E7F-4C04-9D0D-FCA25A8E9E86}" type="datetime8">
              <a:rPr lang="en-US" smtClean="0"/>
              <a:t>5/26/2025 10:01 PM</a:t>
            </a:fld>
            <a:endParaRPr lang="en-US"/>
          </a:p>
        </p:txBody>
      </p:sp>
      <p:sp>
        <p:nvSpPr>
          <p:cNvPr id="12" name="Notes Placeholder 11"/>
          <p:cNvSpPr>
            <a:spLocks noGrp="1"/>
          </p:cNvSpPr>
          <p:nvPr>
            <p:ph type="body" sz="quarter" idx="3"/>
          </p:nvPr>
        </p:nvSpPr>
        <p:spPr>
          <a:xfrm>
            <a:off x="716280" y="4488180"/>
            <a:ext cx="5730240" cy="4251960"/>
          </a:xfrm>
          <a:prstGeom prst="rect">
            <a:avLst/>
          </a:prstGeom>
        </p:spPr>
        <p:txBody>
          <a:bodyPr vert="horz" lIns="94915" tIns="47457" rIns="94915" bIns="4745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71946" y="8974720"/>
            <a:ext cx="989196" cy="472440"/>
          </a:xfrm>
          <a:prstGeom prst="rect">
            <a:avLst/>
          </a:prstGeom>
        </p:spPr>
        <p:txBody>
          <a:bodyPr vert="horz" lIns="94915" tIns="47457" rIns="94915" bIns="47457"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7E5025-D0D5-4FE3-86DF-408273092A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17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7C108-4030-0180-5481-646AFF4A6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949E3-7840-F74D-D277-AD4F39A8E62B}"/>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D82692CC-661F-6D74-693C-5119AAE8F513}"/>
              </a:ext>
            </a:extLst>
          </p:cNvPr>
          <p:cNvSpPr>
            <a:spLocks noGrp="1"/>
          </p:cNvSpPr>
          <p:nvPr>
            <p:ph type="body" idx="1"/>
          </p:nvPr>
        </p:nvSpPr>
        <p:spPr/>
        <p:txBody>
          <a:bodyPr/>
          <a:lstStyle/>
          <a:p>
            <a:r>
              <a:rPr lang="en-US" sz="2000" dirty="0"/>
              <a:t>Here you see the pillars of an AI agent</a:t>
            </a:r>
            <a:br>
              <a:rPr lang="en-US" sz="2000" dirty="0"/>
            </a:br>
            <a:r>
              <a:rPr lang="en-US" sz="2000" dirty="0"/>
              <a:t>First is the interface, Natural-Language Interface, that’s how users and systems talk to the agent using plain English.</a:t>
            </a:r>
          </a:p>
          <a:p>
            <a:r>
              <a:rPr lang="en-US" sz="2000" dirty="0"/>
              <a:t>Next is the LLM, our brain box that reasons, plans and decides what to do based on those instructions.</a:t>
            </a:r>
          </a:p>
          <a:p>
            <a:r>
              <a:rPr lang="en-US" sz="2000" dirty="0"/>
              <a:t>Then comes the Integrated Toolset, the external APIs or services the agent can call to take action—everything from web search to custom functions.</a:t>
            </a:r>
          </a:p>
          <a:p>
            <a:r>
              <a:rPr lang="en-US" sz="2000" dirty="0"/>
              <a:t>After that we have Memory, which lets the agent remember past steps and maintain context across a conversation or workflow.</a:t>
            </a:r>
          </a:p>
          <a:p>
            <a:r>
              <a:rPr lang="en-US" sz="2000" dirty="0"/>
              <a:t>And finally, Security and Governance, ensuring every API call and data transaction is compliant, auditable and enterprise-grade.</a:t>
            </a:r>
          </a:p>
          <a:p>
            <a:r>
              <a:rPr lang="en-US" sz="2000" dirty="0"/>
              <a:t>Together these elements form the end-to-end pipeline of an AI </a:t>
            </a:r>
            <a:r>
              <a:rPr lang="en-US" sz="2000" dirty="0" err="1"/>
              <a:t>agen</a:t>
            </a:r>
            <a:endParaRPr lang="en-US" sz="2000" dirty="0"/>
          </a:p>
          <a:p>
            <a:pPr defTabSz="967221">
              <a:spcAft>
                <a:spcPts val="353"/>
              </a:spcAft>
              <a:defRPr/>
            </a:pPr>
            <a:endParaRPr lang="en-US" sz="2000" dirty="0">
              <a:solidFill>
                <a:srgbClr val="333333"/>
              </a:solidFill>
              <a:latin typeface="Times New Roman"/>
              <a:cs typeface="Times New Roman"/>
            </a:endParaRPr>
          </a:p>
        </p:txBody>
      </p:sp>
      <p:sp>
        <p:nvSpPr>
          <p:cNvPr id="4" name="Header Placeholder 3">
            <a:extLst>
              <a:ext uri="{FF2B5EF4-FFF2-40B4-BE49-F238E27FC236}">
                <a16:creationId xmlns:a16="http://schemas.microsoft.com/office/drawing/2014/main" id="{B3DCA5F2-2DCD-A4CD-B4DD-CD8E9C3C518E}"/>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0994E270-C828-3DEF-AA50-6C6C02296D2D}"/>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8110121-BC93-5CF1-2643-A69174BE72AC}"/>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5/26/2025 10:01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294496B8-018B-BC5C-AC2A-9FA58AA006F8}"/>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11</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319672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6F1CD-3213-3517-7CF4-B27A6AD77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32B8E-08D8-9928-9E1A-0617BB0B3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1EF99-878E-169E-AE81-85DA1A5FF9A7}"/>
              </a:ext>
            </a:extLst>
          </p:cNvPr>
          <p:cNvSpPr>
            <a:spLocks noGrp="1"/>
          </p:cNvSpPr>
          <p:nvPr>
            <p:ph type="body" idx="1"/>
          </p:nvPr>
        </p:nvSpPr>
        <p:spPr/>
        <p:txBody>
          <a:bodyPr/>
          <a:lstStyle/>
          <a:p>
            <a:r>
              <a:rPr lang="en-US" dirty="0"/>
              <a:t>Here are three eye-popping stats to show just how ripe government processes are for AI agents.</a:t>
            </a:r>
          </a:p>
          <a:p>
            <a:r>
              <a:rPr lang="en-US" dirty="0"/>
              <a:t>First, 30 percent of government workforce hours could be freed up by AI within the next five to seven years—essentially reclaiming a full workday each week for citizen-facing innovation or mission-critical development.</a:t>
            </a:r>
          </a:p>
          <a:p>
            <a:r>
              <a:rPr lang="en-US" dirty="0"/>
              <a:t>Next, 60 percent of occupations—everything from case-workers to analysts to developers—already have at least 30 percent of their routine tasks automatable today. That means form-processing, data lookups, and report generation could run on autopilot without writing custom scripts.</a:t>
            </a:r>
          </a:p>
          <a:p>
            <a:r>
              <a:rPr lang="en-US" dirty="0"/>
              <a:t>And finally, 75 percent of federal IT staff spend at least a quarter of their day on manual, administrative chores—time they’d much rather invest in coding, DevOps pipelines, or secure system integrations.</a:t>
            </a:r>
          </a:p>
          <a:p>
            <a:r>
              <a:rPr lang="en-US" dirty="0"/>
              <a:t>Together, these numbers paint a clear picture: if you’re building apps in the public space, AI agents offer the fastest path to cutting wasted effort and supercharging productivity.</a:t>
            </a:r>
          </a:p>
          <a:p>
            <a:endParaRPr lang="en-US" dirty="0"/>
          </a:p>
        </p:txBody>
      </p:sp>
      <p:sp>
        <p:nvSpPr>
          <p:cNvPr id="4" name="Header Placeholder 3">
            <a:extLst>
              <a:ext uri="{FF2B5EF4-FFF2-40B4-BE49-F238E27FC236}">
                <a16:creationId xmlns:a16="http://schemas.microsoft.com/office/drawing/2014/main" id="{59E3BEA9-5DA2-43DF-08BD-7F6D0A1A37F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BFE63D2-5AD5-1470-F7F4-310EF2923563}"/>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D75C83-AB19-86EE-AB6B-57F0952B4A3E}"/>
              </a:ext>
            </a:extLst>
          </p:cNvPr>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a:extLst>
              <a:ext uri="{FF2B5EF4-FFF2-40B4-BE49-F238E27FC236}">
                <a16:creationId xmlns:a16="http://schemas.microsoft.com/office/drawing/2014/main" id="{444AA84B-0147-2479-D630-6D1563DAF172}"/>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33535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CF303-86D2-9351-2399-9D23A432E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D5CF2-A8EC-3E5B-EEFA-71BBC78406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20BCE-8235-0BA3-6E94-1469784EAD1C}"/>
              </a:ext>
            </a:extLst>
          </p:cNvPr>
          <p:cNvSpPr>
            <a:spLocks noGrp="1"/>
          </p:cNvSpPr>
          <p:nvPr>
            <p:ph type="body" idx="1"/>
          </p:nvPr>
        </p:nvSpPr>
        <p:spPr/>
        <p:txBody>
          <a:bodyPr/>
          <a:lstStyle/>
          <a:p>
            <a:r>
              <a:rPr lang="en-US" dirty="0"/>
              <a:t>While I could start with a bunch of ideas for applying agents to back-office tasks, I thought it would be fun to get the creative juices flowing by talking about some more “interesting” examples of AI exhibiting “agentic” behavior. If AI Agents can do this, surely it can help us with some of the more mundane back-office tasks that office are swamped with every day</a:t>
            </a:r>
          </a:p>
        </p:txBody>
      </p:sp>
      <p:sp>
        <p:nvSpPr>
          <p:cNvPr id="4" name="Slide Number Placeholder 3">
            <a:extLst>
              <a:ext uri="{FF2B5EF4-FFF2-40B4-BE49-F238E27FC236}">
                <a16:creationId xmlns:a16="http://schemas.microsoft.com/office/drawing/2014/main" id="{6B93E8AB-2DCB-33F1-7D38-B8080296FDBE}"/>
              </a:ext>
            </a:extLst>
          </p:cNvPr>
          <p:cNvSpPr>
            <a:spLocks noGrp="1"/>
          </p:cNvSpPr>
          <p:nvPr>
            <p:ph type="sldNum" sz="quarter" idx="5"/>
          </p:nvPr>
        </p:nvSpPr>
        <p:spPr/>
        <p:txBody>
          <a:bodyPr/>
          <a:lstStyle/>
          <a:p>
            <a:fld id="{AB6DBA25-EEB1-46C0-8126-D5B74A701FA7}" type="slidenum">
              <a:rPr lang="en-US" smtClean="0"/>
              <a:t>13</a:t>
            </a:fld>
            <a:endParaRPr lang="en-US"/>
          </a:p>
        </p:txBody>
      </p:sp>
    </p:spTree>
    <p:extLst>
      <p:ext uri="{BB962C8B-B14F-4D97-AF65-F5344CB8AC3E}">
        <p14:creationId xmlns:p14="http://schemas.microsoft.com/office/powerpoint/2010/main" val="3761297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40B77-3274-081F-DE5B-77D8C7E64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3F7A4B-BCC2-A1FB-79CC-9FC8ABEEB1E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8B808934-D3AA-7214-C765-F0B3C43EFD06}"/>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315109FF-66F3-AD61-B29B-A173F499271D}"/>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96D97247-CBA5-5230-7A65-598016B1F8F6}"/>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2226C1-4DEB-083E-1BAF-5297EB78DB9A}"/>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10:01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C5C9A5E-7DCD-7A25-E288-09C5531940D6}"/>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14</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341297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A0E82-4FA2-A7FF-41CA-F72B91220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BF3F1C-2B00-97A0-A2E1-65164B9D7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B569C-3DA3-70B2-58FC-2F6936CB3D80}"/>
              </a:ext>
            </a:extLst>
          </p:cNvPr>
          <p:cNvSpPr>
            <a:spLocks noGrp="1"/>
          </p:cNvSpPr>
          <p:nvPr>
            <p:ph type="body" idx="1"/>
          </p:nvPr>
        </p:nvSpPr>
        <p:spPr/>
        <p:txBody>
          <a:bodyPr/>
          <a:lstStyle/>
          <a:p>
            <a:r>
              <a:rPr lang="en-US" dirty="0"/>
              <a:t>As .NET developers, you're already equipped with a powerful and versatile platform. Now, imagine extending that power with the intelligence of large language models and other AI capabilities, all within the familiar .NET ecosystem.</a:t>
            </a:r>
          </a:p>
          <a:p>
            <a:endParaRPr lang="en-US" dirty="0"/>
          </a:p>
          <a:p>
            <a:r>
              <a:rPr lang="en-US" dirty="0"/>
              <a:t>That's precisely what Semantic Kernel offers. It's a .NET SDK – a set of tools and libraries – that makes it surprisingly straightforward to integrate these advanced AI functionalities into your government applications.</a:t>
            </a:r>
          </a:p>
          <a:p>
            <a:endParaRPr lang="en-US" dirty="0"/>
          </a:p>
          <a:p>
            <a:r>
              <a:rPr lang="en-US" dirty="0"/>
              <a:t>Think about the potential: building smarter chatbots for citizen interaction, automating the often tedious task of document analysis, or even gaining deeper insights from the vast amounts of data your agencies handle. Semantic Kernel is designed with practicality in mind. It provides the necessary abstractions so you don't need to be a deep learning expert to leverage the power of AI. It feels like writing regular .NET code, but with intelligent AI 'functions' at your fingertips.</a:t>
            </a:r>
          </a:p>
          <a:p>
            <a:endParaRPr lang="en-US" dirty="0"/>
          </a:p>
          <a:p>
            <a:r>
              <a:rPr lang="en-US" dirty="0"/>
              <a:t>And importantly, Semantic Kernel is open source and highly extensible. This means you benefit from a growing community, continuous improvements, and the flexibility to tailor it to the specific needs and challenges within the government sector. So, let's explore how this toolkit can empower your .NET solutions</a:t>
            </a:r>
          </a:p>
        </p:txBody>
      </p:sp>
      <p:sp>
        <p:nvSpPr>
          <p:cNvPr id="4" name="Header Placeholder 3">
            <a:extLst>
              <a:ext uri="{FF2B5EF4-FFF2-40B4-BE49-F238E27FC236}">
                <a16:creationId xmlns:a16="http://schemas.microsoft.com/office/drawing/2014/main" id="{258AEF8D-0E4D-FD50-8883-A7EA930F375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957CC5E-00A9-409E-563D-161C3F85EB24}"/>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14C822-89AD-6A88-3AB5-E3E2DD91C1D2}"/>
              </a:ext>
            </a:extLst>
          </p:cNvPr>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a:extLst>
              <a:ext uri="{FF2B5EF4-FFF2-40B4-BE49-F238E27FC236}">
                <a16:creationId xmlns:a16="http://schemas.microsoft.com/office/drawing/2014/main" id="{0CE3707C-B5A7-3E0A-9EF9-ABB5B6B430E4}"/>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85480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62C5-94B2-725B-DB4F-C6DB598A2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0A3AA3-5111-EDDA-4B02-19FAC92502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B0B5C-5AB9-E0F9-1F1F-0478FEF88E88}"/>
              </a:ext>
            </a:extLst>
          </p:cNvPr>
          <p:cNvSpPr>
            <a:spLocks noGrp="1"/>
          </p:cNvSpPr>
          <p:nvPr>
            <p:ph type="body" idx="1"/>
          </p:nvPr>
        </p:nvSpPr>
        <p:spPr/>
        <p:txBody>
          <a:bodyPr/>
          <a:lstStyle/>
          <a:p>
            <a:r>
              <a:rPr lang="en-US" dirty="0"/>
              <a:t>This diagram shows the end-to-end flow inside Semantic Kernel when your app invokes an AI prompt. On the left is your application—it calls into the Kernel, handing off the user’s request.</a:t>
            </a:r>
          </a:p>
          <a:p>
            <a:r>
              <a:rPr lang="en-US" dirty="0"/>
              <a:t>First, the Kernel’s top-half pipeline takes over:</a:t>
            </a:r>
          </a:p>
          <a:p>
            <a:r>
              <a:rPr lang="en-US" b="1" dirty="0"/>
              <a:t>Select AI Service</a:t>
            </a:r>
            <a:r>
              <a:rPr lang="en-US" dirty="0"/>
              <a:t>: based on your configuration or runtime hints the Kernel chooses which model to call—Azure OpenAI, OpenAI’s API, Hugging Face, or any other service you’ve plugged in.</a:t>
            </a:r>
          </a:p>
          <a:p>
            <a:r>
              <a:rPr lang="en-US" b="1" dirty="0"/>
              <a:t>Render Prompt</a:t>
            </a:r>
            <a:r>
              <a:rPr lang="en-US" dirty="0"/>
              <a:t>: it applies templating to merge your prompt template with real inputs, ensuring consistency and repeatability.</a:t>
            </a:r>
          </a:p>
          <a:p>
            <a:r>
              <a:rPr lang="en-US" b="1" dirty="0"/>
              <a:t>Invoke AI Service</a:t>
            </a:r>
            <a:r>
              <a:rPr lang="en-US" dirty="0"/>
              <a:t>: it handles the actual API call, including retries and fallbacks so you get reliable results even under transient failures.</a:t>
            </a:r>
          </a:p>
          <a:p>
            <a:r>
              <a:rPr lang="en-US" dirty="0"/>
              <a:t>The response from the model then enters the bottom pipeline:</a:t>
            </a:r>
            <a:br>
              <a:rPr lang="en-US" dirty="0"/>
            </a:br>
            <a:r>
              <a:rPr lang="en-US" dirty="0"/>
              <a:t>4. </a:t>
            </a:r>
            <a:r>
              <a:rPr lang="en-US" b="1" dirty="0"/>
              <a:t>Parse LLM Response</a:t>
            </a:r>
            <a:r>
              <a:rPr lang="en-US" dirty="0"/>
              <a:t>: the Kernel interprets raw text or structured output, extracting the data you need.</a:t>
            </a:r>
            <a:br>
              <a:rPr lang="en-US" dirty="0"/>
            </a:br>
            <a:r>
              <a:rPr lang="en-US" dirty="0"/>
              <a:t>5. </a:t>
            </a:r>
            <a:r>
              <a:rPr lang="en-US" b="1" dirty="0"/>
              <a:t>Create Function Result</a:t>
            </a:r>
            <a:r>
              <a:rPr lang="en-US" dirty="0"/>
              <a:t>: it wraps that data in a </a:t>
            </a:r>
            <a:r>
              <a:rPr lang="en-US" dirty="0" err="1"/>
              <a:t>FunctionResult</a:t>
            </a:r>
            <a:r>
              <a:rPr lang="en-US" dirty="0"/>
              <a:t> object, ready for your code to consume.</a:t>
            </a:r>
          </a:p>
          <a:p>
            <a:r>
              <a:rPr lang="en-US" dirty="0"/>
              <a:t>At the center is the Kernel itself—providing telemetry for monitoring, event notifications for extensibility, and built-in hooks for responsible AI checks. That shared core ensures every invocation benefits from consistent model selection policies, prompt templating, reliability safeguards, and observability—but you still have full control to customize or extend any step.</a:t>
            </a:r>
          </a:p>
          <a:p>
            <a:r>
              <a:rPr lang="en-US" dirty="0"/>
              <a:t>In practice, this means you write just a few lines to register your prompt templates and functions, and Semantic Kernel takes care of the rest—so you can focus on business logic rather than plumbing.</a:t>
            </a:r>
          </a:p>
          <a:p>
            <a:endParaRPr lang="en-US" dirty="0"/>
          </a:p>
        </p:txBody>
      </p:sp>
      <p:sp>
        <p:nvSpPr>
          <p:cNvPr id="4" name="Header Placeholder 3">
            <a:extLst>
              <a:ext uri="{FF2B5EF4-FFF2-40B4-BE49-F238E27FC236}">
                <a16:creationId xmlns:a16="http://schemas.microsoft.com/office/drawing/2014/main" id="{31A08D00-256E-DA43-0DD8-7A0B8A970A9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1C957AD-AF01-954C-2168-F0AA009B3781}"/>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8F069EB-539B-0378-1F1A-0116F299E4A8}"/>
              </a:ext>
            </a:extLst>
          </p:cNvPr>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a:extLst>
              <a:ext uri="{FF2B5EF4-FFF2-40B4-BE49-F238E27FC236}">
                <a16:creationId xmlns:a16="http://schemas.microsoft.com/office/drawing/2014/main" id="{DEF577B3-F809-0C9C-5FCD-792593232987}"/>
              </a:ext>
            </a:extLst>
          </p:cNvPr>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91766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7D9EF-9B42-6BC1-80C7-99EBACEA6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E1DEFA-D202-9DFB-52E9-ED3B39A68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9AC0B-D1DB-43B9-0AA0-F5E4C8510A2D}"/>
              </a:ext>
            </a:extLst>
          </p:cNvPr>
          <p:cNvSpPr>
            <a:spLocks noGrp="1"/>
          </p:cNvSpPr>
          <p:nvPr>
            <p:ph type="body" idx="1"/>
          </p:nvPr>
        </p:nvSpPr>
        <p:spPr/>
        <p:txBody>
          <a:bodyPr/>
          <a:lstStyle/>
          <a:p>
            <a:r>
              <a:rPr lang="en-US" dirty="0"/>
              <a:t>To understand how Semantic Kernel works its magic, let's look at some of its core concepts, framed in a way that should resonate with your .NET development experience.</a:t>
            </a:r>
          </a:p>
          <a:p>
            <a:r>
              <a:rPr lang="en-US" dirty="0"/>
              <a:t>At the heart of Semantic Kernel is the </a:t>
            </a:r>
            <a:r>
              <a:rPr lang="en-US" b="1" dirty="0"/>
              <a:t>Kernel</a:t>
            </a:r>
            <a:r>
              <a:rPr lang="en-US" dirty="0"/>
              <a:t> itself. Think of this as the central orchestrator, much like your </a:t>
            </a:r>
            <a:r>
              <a:rPr lang="en-US" dirty="0" err="1"/>
              <a:t>IServiceProvider</a:t>
            </a:r>
            <a:r>
              <a:rPr lang="en-US" dirty="0"/>
              <a:t> in dependency injection. It manages the connections to your AI services – in our case, your Azure GPT-4o endpoint – and handles the execution of different AI and native functions.</a:t>
            </a:r>
          </a:p>
          <a:p>
            <a:endParaRPr lang="en-US" dirty="0"/>
          </a:p>
          <a:p>
            <a:r>
              <a:rPr lang="en-US" dirty="0"/>
              <a:t>Speaking of functions, Semantic Kernel organizes logic into </a:t>
            </a:r>
            <a:r>
              <a:rPr lang="en-US" b="1" dirty="0"/>
              <a:t>Skills</a:t>
            </a:r>
            <a:r>
              <a:rPr lang="en-US" dirty="0"/>
              <a:t>, which are essentially collections of </a:t>
            </a:r>
            <a:r>
              <a:rPr lang="en-US" b="1" dirty="0"/>
              <a:t>Functions</a:t>
            </a:r>
            <a:r>
              <a:rPr lang="en-US" dirty="0"/>
              <a:t>. We have two main types:</a:t>
            </a:r>
          </a:p>
          <a:p>
            <a:endParaRPr lang="en-US" dirty="0"/>
          </a:p>
          <a:p>
            <a:r>
              <a:rPr lang="en-US" dirty="0"/>
              <a:t>First, </a:t>
            </a:r>
            <a:r>
              <a:rPr lang="en-US" b="1" dirty="0"/>
              <a:t>Semantic Functions</a:t>
            </a:r>
            <a:r>
              <a:rPr lang="en-US" dirty="0"/>
              <a:t>. These are where the AI magic truly happens. You define them using natural language prompts. Imagine telling GPT-4o, 'Here's a citizen's question, tell me what they're trying to do.' Semantic Kernel takes that prompt and handles the communication with the LLM for you. It's like having a method where the 'implementation' is a powerful AI model.</a:t>
            </a:r>
          </a:p>
          <a:p>
            <a:endParaRPr lang="en-US" dirty="0"/>
          </a:p>
          <a:p>
            <a:r>
              <a:rPr lang="en-US" dirty="0"/>
              <a:t>Second, </a:t>
            </a:r>
            <a:r>
              <a:rPr lang="en-US" b="1" dirty="0"/>
              <a:t>Native Functions</a:t>
            </a:r>
            <a:r>
              <a:rPr lang="en-US" dirty="0"/>
              <a:t>. These are your familiar C# methods – the code you write every day. You can register these with the Kernel, allowing you to seamlessly integrate your existing .NET logic with AI-powered functions. Think of accessing databases, performing validations, or any other custom logic you've already built.</a:t>
            </a:r>
          </a:p>
          <a:p>
            <a:endParaRPr lang="en-US" dirty="0"/>
          </a:p>
          <a:p>
            <a:r>
              <a:rPr lang="en-US" dirty="0"/>
              <a:t>Finally, </a:t>
            </a:r>
            <a:r>
              <a:rPr lang="en-US" b="1" dirty="0"/>
              <a:t>Connectors</a:t>
            </a:r>
            <a:r>
              <a:rPr lang="en-US" dirty="0"/>
              <a:t> are the bridges that allow Semantic Kernel to talk to different AI services. For our demo today, we'll be focusing on the Azure OpenAI Connector to interact with your GPT-4o deployment.</a:t>
            </a:r>
          </a:p>
        </p:txBody>
      </p:sp>
      <p:sp>
        <p:nvSpPr>
          <p:cNvPr id="4" name="Slide Number Placeholder 3">
            <a:extLst>
              <a:ext uri="{FF2B5EF4-FFF2-40B4-BE49-F238E27FC236}">
                <a16:creationId xmlns:a16="http://schemas.microsoft.com/office/drawing/2014/main" id="{91A196E2-47A1-833E-2F0D-05A5C46C31E6}"/>
              </a:ext>
            </a:extLst>
          </p:cNvPr>
          <p:cNvSpPr>
            <a:spLocks noGrp="1"/>
          </p:cNvSpPr>
          <p:nvPr>
            <p:ph type="sldNum" sz="quarter" idx="5"/>
          </p:nvPr>
        </p:nvSpPr>
        <p:spPr/>
        <p:txBody>
          <a:bodyPr/>
          <a:lstStyle/>
          <a:p>
            <a:fld id="{AB6DBA25-EEB1-46C0-8126-D5B74A701FA7}" type="slidenum">
              <a:rPr lang="en-US" smtClean="0"/>
              <a:t>17</a:t>
            </a:fld>
            <a:endParaRPr lang="en-US"/>
          </a:p>
        </p:txBody>
      </p:sp>
    </p:spTree>
    <p:extLst>
      <p:ext uri="{BB962C8B-B14F-4D97-AF65-F5344CB8AC3E}">
        <p14:creationId xmlns:p14="http://schemas.microsoft.com/office/powerpoint/2010/main" val="1056610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34CA1-5EA8-754B-B4FB-82566D6C2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B8EF2-DEDF-40CB-152D-5DA08FC44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06942B-F13F-806C-AAC8-80D6B80F1115}"/>
              </a:ext>
            </a:extLst>
          </p:cNvPr>
          <p:cNvSpPr>
            <a:spLocks noGrp="1"/>
          </p:cNvSpPr>
          <p:nvPr>
            <p:ph type="body" idx="1"/>
          </p:nvPr>
        </p:nvSpPr>
        <p:spPr/>
        <p:txBody>
          <a:bodyPr/>
          <a:lstStyle/>
          <a:p>
            <a:pPr defTabSz="949147">
              <a:lnSpc>
                <a:spcPct val="100000"/>
              </a:lnSpc>
              <a:spcAft>
                <a:spcPts val="0"/>
              </a:spcAft>
              <a:defRPr/>
            </a:pPr>
            <a:r>
              <a:rPr lang="en-US" dirty="0"/>
              <a:t>As you can see in this conceptual code snippet, initializing the Kernel and loading a Semantic Function is quite straightforward. We provide our Azure OpenAI credentials and then define a function simply by giving it a prompt. This function can then be called like any other method in our .NET code.</a:t>
            </a:r>
          </a:p>
        </p:txBody>
      </p:sp>
      <p:sp>
        <p:nvSpPr>
          <p:cNvPr id="4" name="Slide Number Placeholder 3">
            <a:extLst>
              <a:ext uri="{FF2B5EF4-FFF2-40B4-BE49-F238E27FC236}">
                <a16:creationId xmlns:a16="http://schemas.microsoft.com/office/drawing/2014/main" id="{3C2841C5-8CCD-097D-5926-FE2DB91C9FC4}"/>
              </a:ext>
            </a:extLst>
          </p:cNvPr>
          <p:cNvSpPr>
            <a:spLocks noGrp="1"/>
          </p:cNvSpPr>
          <p:nvPr>
            <p:ph type="sldNum" sz="quarter" idx="5"/>
          </p:nvPr>
        </p:nvSpPr>
        <p:spPr/>
        <p:txBody>
          <a:bodyPr/>
          <a:lstStyle/>
          <a:p>
            <a:fld id="{AB6DBA25-EEB1-46C0-8126-D5B74A701FA7}" type="slidenum">
              <a:rPr lang="en-US" smtClean="0"/>
              <a:t>18</a:t>
            </a:fld>
            <a:endParaRPr lang="en-US"/>
          </a:p>
        </p:txBody>
      </p:sp>
    </p:spTree>
    <p:extLst>
      <p:ext uri="{BB962C8B-B14F-4D97-AF65-F5344CB8AC3E}">
        <p14:creationId xmlns:p14="http://schemas.microsoft.com/office/powerpoint/2010/main" val="1546814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C9C7B-0369-2527-8D61-3AF408D81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5A13BA-1C23-5E89-CFC5-40B596D5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A9180-8CFD-54FA-999E-A7438D4093B0}"/>
              </a:ext>
            </a:extLst>
          </p:cNvPr>
          <p:cNvSpPr>
            <a:spLocks noGrp="1"/>
          </p:cNvSpPr>
          <p:nvPr>
            <p:ph type="body" idx="1"/>
          </p:nvPr>
        </p:nvSpPr>
        <p:spPr/>
        <p:txBody>
          <a:bodyPr/>
          <a:lstStyle/>
          <a:p>
            <a:pPr defTabSz="949147">
              <a:lnSpc>
                <a:spcPct val="100000"/>
              </a:lnSpc>
              <a:spcAft>
                <a:spcPts val="0"/>
              </a:spcAft>
              <a:defRPr/>
            </a:pPr>
            <a:r>
              <a:rPr lang="en-US" dirty="0"/>
              <a:t>As you can see in this conceptual code snippet, initializing the Kernel and loading a Semantic Function is quite straightforward. We provide our Azure OpenAI credentials and then define a function simply by giving it a prompt. This function can then be called like any other method in our .NET code.</a:t>
            </a:r>
          </a:p>
        </p:txBody>
      </p:sp>
      <p:sp>
        <p:nvSpPr>
          <p:cNvPr id="4" name="Slide Number Placeholder 3">
            <a:extLst>
              <a:ext uri="{FF2B5EF4-FFF2-40B4-BE49-F238E27FC236}">
                <a16:creationId xmlns:a16="http://schemas.microsoft.com/office/drawing/2014/main" id="{99F28A75-13BA-78C7-0603-251ACDFDBE0B}"/>
              </a:ext>
            </a:extLst>
          </p:cNvPr>
          <p:cNvSpPr>
            <a:spLocks noGrp="1"/>
          </p:cNvSpPr>
          <p:nvPr>
            <p:ph type="sldNum" sz="quarter" idx="5"/>
          </p:nvPr>
        </p:nvSpPr>
        <p:spPr/>
        <p:txBody>
          <a:bodyPr/>
          <a:lstStyle/>
          <a:p>
            <a:fld id="{AB6DBA25-EEB1-46C0-8126-D5B74A701FA7}" type="slidenum">
              <a:rPr lang="en-US" smtClean="0"/>
              <a:t>19</a:t>
            </a:fld>
            <a:endParaRPr lang="en-US"/>
          </a:p>
        </p:txBody>
      </p:sp>
    </p:spTree>
    <p:extLst>
      <p:ext uri="{BB962C8B-B14F-4D97-AF65-F5344CB8AC3E}">
        <p14:creationId xmlns:p14="http://schemas.microsoft.com/office/powerpoint/2010/main" val="3160165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6616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German Enigma machine was once an unbreakable cipher, shrouding military secrets in an impenetrable code. As World War II raged, mathematician Alan Turing, alongside a brilliant team at Bletchley Park, deciphered its mysteries using the first real steps toward automated computation. Turing's electromechanical "Bombe" machine systematically tested possible solutions, accelerating the code-breaking process and laying the foundation for modern computing. His work not only changed the tide of war but also ignited the spark of artificial intelligence—the idea that machines could learn, adapt, and think in structured ways.</a:t>
            </a:r>
          </a:p>
          <a:p>
            <a:endParaRPr lang="en-US" dirty="0"/>
          </a:p>
          <a:p>
            <a:r>
              <a:rPr lang="en-US" dirty="0"/>
              <a:t>Turing later posed a groundbreaking question: "Can machines think?" His vision for intelligent systems led to early models of machine learning, where algorithms could analyze data and improve over time. Researchers built on this concept, creating neural networks and decision trees that mimicked the way humans processed information. The seeds of autonomous reasoning were planted, allowing machines to sift through massive amounts of information and make informed predictions. These early steps evolved into the foundations of agentic AI—systems that operate independently, make decisions, and even exhibit creativity in problem-solving.</a:t>
            </a:r>
          </a:p>
          <a:p>
            <a:endParaRPr lang="en-US" dirty="0"/>
          </a:p>
          <a:p>
            <a:r>
              <a:rPr lang="en-US" dirty="0"/>
              <a:t>Today, AI agents like Copilot, self-driving cars, and digital assistants function with remarkable autonomy, tracing their lineage back to the intellectual battles fought in wartime Britain. What started as a desperate effort to outmaneuver enemy encryption has transformed into intelligent systems that shape industries, redefine creativity, and push the boundaries of machine capability. Turing’s legacy lives on—not just in computation, but in the very essence of AI itself.</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2D6AD-318F-4883-A975-7824EF9B7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858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E8CDE-E7DA-DC35-A899-AB21FC960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724D7-C9EB-E552-AFD4-6C2DE59A2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96998-EAD4-AFE6-919A-62C16265BC97}"/>
              </a:ext>
            </a:extLst>
          </p:cNvPr>
          <p:cNvSpPr>
            <a:spLocks noGrp="1"/>
          </p:cNvSpPr>
          <p:nvPr>
            <p:ph type="body" idx="1"/>
          </p:nvPr>
        </p:nvSpPr>
        <p:spPr/>
        <p:txBody>
          <a:bodyPr/>
          <a:lstStyle/>
          <a:p>
            <a:r>
              <a:rPr lang="en-US" dirty="0"/>
              <a:t>Yes you can put your secrets into Azure Key Vault so that it’s nowhere in your code</a:t>
            </a:r>
          </a:p>
          <a:p>
            <a:endParaRPr lang="en-US" dirty="0"/>
          </a:p>
        </p:txBody>
      </p:sp>
      <p:sp>
        <p:nvSpPr>
          <p:cNvPr id="4" name="Header Placeholder 3">
            <a:extLst>
              <a:ext uri="{FF2B5EF4-FFF2-40B4-BE49-F238E27FC236}">
                <a16:creationId xmlns:a16="http://schemas.microsoft.com/office/drawing/2014/main" id="{C15915C0-A998-1E4D-1F93-59EF842EF1F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0516C71-9864-8CBF-03F2-ED426126FA77}"/>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A5E5460-1916-CD74-0A07-3DA58EB69458}"/>
              </a:ext>
            </a:extLst>
          </p:cNvPr>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a:extLst>
              <a:ext uri="{FF2B5EF4-FFF2-40B4-BE49-F238E27FC236}">
                <a16:creationId xmlns:a16="http://schemas.microsoft.com/office/drawing/2014/main" id="{992FA638-60B0-B1EB-B24F-6C65ADBE9364}"/>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897113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356B7-9B06-3810-5716-6B77A125A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8548EA-A743-6411-A477-BE62316CC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427B8-5D96-EE88-B841-E4D5AE5276C1}"/>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AE5805B5-A3FA-4155-15B3-26DFB1ECD52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CA0F068-3BAD-7C00-6B4A-96DF81694BC0}"/>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D98512-E26E-5023-F68D-43B9A84905E9}"/>
              </a:ext>
            </a:extLst>
          </p:cNvPr>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a:extLst>
              <a:ext uri="{FF2B5EF4-FFF2-40B4-BE49-F238E27FC236}">
                <a16:creationId xmlns:a16="http://schemas.microsoft.com/office/drawing/2014/main" id="{E58950D9-89B9-5927-C03F-B2CA983CB9F6}"/>
              </a:ext>
            </a:extLst>
          </p:cNvPr>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45670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developers like us be excited about Semantic Kernel? The benefits are numerous and directly address many of the challenges and opportunities within the public sector.</a:t>
            </a:r>
          </a:p>
          <a:p>
            <a:endParaRPr lang="en-US" dirty="0"/>
          </a:p>
          <a:p>
            <a:r>
              <a:rPr lang="en-US" dirty="0"/>
              <a:t>Firstly, it can significantly </a:t>
            </a:r>
            <a:r>
              <a:rPr lang="en-US" b="1" dirty="0"/>
              <a:t>enhance citizen services</a:t>
            </a:r>
            <a:r>
              <a:rPr lang="en-US" dirty="0"/>
              <a:t>. Imagine building intelligent chatbots that can understand complex inquiries, provide accurate information, and guide citizens through processes, all in natural language. This improves accessibility and reduces the burden on human agents.</a:t>
            </a:r>
          </a:p>
          <a:p>
            <a:endParaRPr lang="en-US" dirty="0"/>
          </a:p>
          <a:p>
            <a:r>
              <a:rPr lang="en-US" dirty="0"/>
              <a:t>Secondly, it can lead to </a:t>
            </a:r>
            <a:r>
              <a:rPr lang="en-US" b="1" dirty="0"/>
              <a:t>improved efficiency</a:t>
            </a:r>
            <a:r>
              <a:rPr lang="en-US" dirty="0"/>
              <a:t>. Think about automating the analysis of large volumes of documents, extracting key information from reports, or streamlining complex workflows that currently involve manual steps. Semantic Kernel can be a powerful tool for automation.</a:t>
            </a:r>
          </a:p>
          <a:p>
            <a:endParaRPr lang="en-US" dirty="0"/>
          </a:p>
          <a:p>
            <a:r>
              <a:rPr lang="en-US" dirty="0"/>
              <a:t>It also opens doors for </a:t>
            </a:r>
            <a:r>
              <a:rPr lang="en-US" b="1" dirty="0"/>
              <a:t>data analysis and insights</a:t>
            </a:r>
            <a:r>
              <a:rPr lang="en-US" dirty="0"/>
              <a:t>. You can leverage LLMs to perform sentiment analysis on citizen feedback, identify emerging trends in data, and generate insightful reports that can inform policy decisions.</a:t>
            </a:r>
          </a:p>
          <a:p>
            <a:endParaRPr lang="en-US" dirty="0"/>
          </a:p>
          <a:p>
            <a:r>
              <a:rPr lang="en-US" dirty="0"/>
              <a:t>Furthermore, by enabling natural language understanding, Semantic Kernel can contribute to </a:t>
            </a:r>
            <a:r>
              <a:rPr lang="en-US" b="1" dirty="0"/>
              <a:t>accessibility and inclusivity</a:t>
            </a:r>
            <a:r>
              <a:rPr lang="en-US" dirty="0"/>
              <a:t> in your applications.</a:t>
            </a:r>
          </a:p>
          <a:p>
            <a:endParaRPr lang="en-US" dirty="0"/>
          </a:p>
          <a:p>
            <a:r>
              <a:rPr lang="en-US" dirty="0"/>
              <a:t>Crucially, it's designed for </a:t>
            </a:r>
            <a:r>
              <a:rPr lang="en-US" b="1" dirty="0"/>
              <a:t>integration with existing systems</a:t>
            </a:r>
            <a:r>
              <a:rPr lang="en-US" dirty="0"/>
              <a:t>. You can seamlessly connect these new AI capabilities with your current .NET applications and government databases, leveraging your existing infrastructure.</a:t>
            </a:r>
          </a:p>
          <a:p>
            <a:endParaRPr lang="en-US" dirty="0"/>
          </a:p>
          <a:p>
            <a:r>
              <a:rPr lang="en-US" dirty="0"/>
              <a:t>Finally, and this is a critical point for government, while Semantic Kernel facilitates AI integration, it's paramount to emphasize </a:t>
            </a:r>
            <a:r>
              <a:rPr lang="en-US" b="1" dirty="0"/>
              <a:t>security and compliance</a:t>
            </a:r>
            <a:r>
              <a:rPr lang="en-US" dirty="0"/>
              <a:t>. When working with LLMs and sensitive government data, you must carefully consider data privacy, security protocols, and all relevant government regulations. Semantic Kernel provides the tools, but responsible implementation and adherence to best practices are essential.</a:t>
            </a:r>
          </a:p>
          <a:p>
            <a:endParaRPr lang="en-US" dirty="0"/>
          </a:p>
          <a:p>
            <a:r>
              <a:rPr lang="en-US" dirty="0"/>
              <a:t>By embracing Semantic Kernel, you can build more intelligent, efficient, and citizen-centric government applications right within your familiar .NET environment."</a:t>
            </a:r>
          </a:p>
          <a:p>
            <a:endParaRPr lang="en-US" dirty="0"/>
          </a:p>
          <a:p>
            <a:r>
              <a:rPr lang="en-US" dirty="0"/>
              <a:t>Now, we're ready to move on to the live demonstration where you'll see these concepts in action with a scenario relevant to the work you do every day.</a:t>
            </a:r>
          </a:p>
        </p:txBody>
      </p:sp>
      <p:sp>
        <p:nvSpPr>
          <p:cNvPr id="4" name="Slide Number Placeholder 3"/>
          <p:cNvSpPr>
            <a:spLocks noGrp="1"/>
          </p:cNvSpPr>
          <p:nvPr>
            <p:ph type="sldNum" sz="quarter" idx="5"/>
          </p:nvPr>
        </p:nvSpPr>
        <p:spPr/>
        <p:txBody>
          <a:bodyPr/>
          <a:lstStyle/>
          <a:p>
            <a:fld id="{AB6DBA25-EEB1-46C0-8126-D5B74A701FA7}" type="slidenum">
              <a:rPr lang="en-US" smtClean="0"/>
              <a:t>23</a:t>
            </a:fld>
            <a:endParaRPr lang="en-US"/>
          </a:p>
        </p:txBody>
      </p:sp>
    </p:spTree>
    <p:extLst>
      <p:ext uri="{BB962C8B-B14F-4D97-AF65-F5344CB8AC3E}">
        <p14:creationId xmlns:p14="http://schemas.microsoft.com/office/powerpoint/2010/main" val="1315956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B8F2D-137B-E320-E789-D736BA0F7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18A77-D839-1B23-5AE1-FB26C1CD16C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BB23682E-69B8-6158-F770-C10CE45B9F9F}"/>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AE8743A5-13F3-114A-5994-78587903A098}"/>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FA14CFE6-1500-8144-60C9-F7BDBD1CF9B7}"/>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2D585BA-99AB-6DE8-15C9-A070091D6137}"/>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10:01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A11F5272-ABE8-4D43-A98A-AC840B638994}"/>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24</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234032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42AA-9FA2-6FB5-D9B0-F2A16D4DE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8F406-E3E2-ADA8-F7E7-5884D2722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E84DC-3438-08FC-AE43-7813B76F298D}"/>
              </a:ext>
            </a:extLst>
          </p:cNvPr>
          <p:cNvSpPr>
            <a:spLocks noGrp="1"/>
          </p:cNvSpPr>
          <p:nvPr>
            <p:ph type="body" idx="1"/>
          </p:nvPr>
        </p:nvSpPr>
        <p:spPr/>
        <p:txBody>
          <a:bodyPr/>
          <a:lstStyle/>
          <a:p>
            <a:r>
              <a:rPr lang="en-US" sz="1000" dirty="0"/>
              <a:t>Now, let's delve into a critical aspect of building truly intelligent and engaging AI applications: </a:t>
            </a:r>
            <a:r>
              <a:rPr lang="en-US" sz="1000" b="1" dirty="0"/>
              <a:t>context</a:t>
            </a:r>
            <a:r>
              <a:rPr lang="en-US" sz="1000" dirty="0"/>
              <a:t>. In any conversation, remembering what was said before is key to understanding and responding appropriately. The same holds true for our interactions with Language Models.</a:t>
            </a:r>
          </a:p>
          <a:p>
            <a:endParaRPr lang="en-US" sz="1000" b="1" dirty="0"/>
          </a:p>
          <a:p>
            <a:r>
              <a:rPr lang="en-US" sz="1000" b="1" dirty="0"/>
              <a:t>Context</a:t>
            </a:r>
            <a:r>
              <a:rPr lang="en-US" sz="1000" dirty="0"/>
              <a:t> encompasses all the information we provide to the AI in a single turn – this includes the user's current input, but also any relevant past turns in the conversation, external data we might feed in, and specific instructions.</a:t>
            </a:r>
          </a:p>
          <a:p>
            <a:endParaRPr lang="en-US" sz="1000" dirty="0"/>
          </a:p>
          <a:p>
            <a:r>
              <a:rPr lang="en-US" sz="1000" dirty="0"/>
              <a:t>Why is this </a:t>
            </a:r>
            <a:r>
              <a:rPr lang="en-US" sz="1000" b="1" dirty="0"/>
              <a:t>crucial</a:t>
            </a:r>
            <a:r>
              <a:rPr lang="en-US" sz="1000" dirty="0"/>
              <a:t>? Because without context, the AI operates in a vacuum. It can't provide coherent follow-ups, remember user preferences, or understand the nuances of an ongoing discussion. Effective context management is what allows for truly meaningful and personalized interactions.</a:t>
            </a:r>
          </a:p>
          <a:p>
            <a:endParaRPr lang="en-US" sz="1000" dirty="0"/>
          </a:p>
          <a:p>
            <a:r>
              <a:rPr lang="en-US" sz="1000" dirty="0"/>
              <a:t>However, there's a significant </a:t>
            </a:r>
            <a:r>
              <a:rPr lang="en-US" sz="1000" b="1" dirty="0"/>
              <a:t>challenge</a:t>
            </a:r>
            <a:r>
              <a:rPr lang="en-US" sz="1000" dirty="0"/>
              <a:t>: Language Models have a </a:t>
            </a:r>
            <a:r>
              <a:rPr lang="en-US" sz="1000" b="1" dirty="0"/>
              <a:t>finite context window</a:t>
            </a:r>
            <a:r>
              <a:rPr lang="en-US" sz="1000" dirty="0"/>
              <a:t> – a limit on the amount of text they can process at any given time. Exceeding this limit can lead to errors, truncated information, or simply poorer quality responses as the AI 'forgets' earlier parts of the conversation.</a:t>
            </a:r>
          </a:p>
          <a:p>
            <a:endParaRPr lang="en-US" sz="1000" dirty="0"/>
          </a:p>
          <a:p>
            <a:r>
              <a:rPr lang="en-US" sz="1000" dirty="0"/>
              <a:t>Therefore, the art of building robust AI applications lies in </a:t>
            </a:r>
            <a:r>
              <a:rPr lang="en-US" sz="1000" b="1" dirty="0"/>
              <a:t>effectively managing this context</a:t>
            </a:r>
            <a:r>
              <a:rPr lang="en-US" sz="1000" dirty="0"/>
              <a:t> – ensuring we provide enough relevant information without overwhelming the model or exceeding its limitations. This is where the principles of Model Context Protocol come into play</a:t>
            </a:r>
          </a:p>
        </p:txBody>
      </p:sp>
      <p:sp>
        <p:nvSpPr>
          <p:cNvPr id="4" name="Slide Number Placeholder 3">
            <a:extLst>
              <a:ext uri="{FF2B5EF4-FFF2-40B4-BE49-F238E27FC236}">
                <a16:creationId xmlns:a16="http://schemas.microsoft.com/office/drawing/2014/main" id="{6D4CE274-5BF8-16D4-0BAE-18B6A2730C49}"/>
              </a:ext>
            </a:extLst>
          </p:cNvPr>
          <p:cNvSpPr>
            <a:spLocks noGrp="1"/>
          </p:cNvSpPr>
          <p:nvPr>
            <p:ph type="sldNum" sz="quarter" idx="5"/>
          </p:nvPr>
        </p:nvSpPr>
        <p:spPr/>
        <p:txBody>
          <a:bodyPr/>
          <a:lstStyle/>
          <a:p>
            <a:pPr defTabSz="949147">
              <a:defRPr/>
            </a:pPr>
            <a:fld id="{E2D1CED4-A7C6-4497-A7B3-283CC61C59B8}" type="slidenum">
              <a:rPr lang="en-US">
                <a:solidFill>
                  <a:prstClr val="black"/>
                </a:solidFill>
                <a:latin typeface="Aptos" panose="02110004020202020204"/>
              </a:rPr>
              <a:pPr defTabSz="949147">
                <a:defRPr/>
              </a:pPr>
              <a:t>25</a:t>
            </a:fld>
            <a:endParaRPr lang="en-US">
              <a:solidFill>
                <a:prstClr val="black"/>
              </a:solidFill>
              <a:latin typeface="Aptos" panose="02110004020202020204"/>
            </a:endParaRPr>
          </a:p>
        </p:txBody>
      </p:sp>
    </p:spTree>
    <p:extLst>
      <p:ext uri="{BB962C8B-B14F-4D97-AF65-F5344CB8AC3E}">
        <p14:creationId xmlns:p14="http://schemas.microsoft.com/office/powerpoint/2010/main" val="77736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CD36-3070-7464-A578-25AC789C8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F9C58-0B47-1DB3-E724-FDD1CD5D5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BC7E9C-025F-0532-5776-152EF0B3B421}"/>
              </a:ext>
            </a:extLst>
          </p:cNvPr>
          <p:cNvSpPr>
            <a:spLocks noGrp="1"/>
          </p:cNvSpPr>
          <p:nvPr>
            <p:ph type="body" idx="1"/>
          </p:nvPr>
        </p:nvSpPr>
        <p:spPr/>
        <p:txBody>
          <a:bodyPr/>
          <a:lstStyle/>
          <a:p>
            <a:r>
              <a:rPr lang="en-US" sz="900" dirty="0"/>
              <a:t>So, how do we tackle this challenge of context management? This leads us to the </a:t>
            </a:r>
            <a:r>
              <a:rPr lang="en-US" sz="900" b="1" dirty="0"/>
              <a:t>Model Context Protocol</a:t>
            </a:r>
            <a:r>
              <a:rPr lang="en-US" sz="900" dirty="0"/>
              <a:t>, or MCP. Now, MCP isn't a rigid, universally adopted standard </a:t>
            </a:r>
            <a:r>
              <a:rPr lang="en-US" sz="900" i="1" dirty="0"/>
              <a:t>yet</a:t>
            </a:r>
            <a:r>
              <a:rPr lang="en-US" sz="900" dirty="0"/>
              <a:t>, but rather a set of </a:t>
            </a:r>
            <a:r>
              <a:rPr lang="en-US" sz="900" b="1" dirty="0"/>
              <a:t>guiding principles</a:t>
            </a:r>
            <a:r>
              <a:rPr lang="en-US" sz="900" dirty="0"/>
              <a:t> and best practices for structuring and optimizing the conversational input we provide to Language Models. Think of it as a set of guidelines for being a good conversational partner with AI.</a:t>
            </a:r>
          </a:p>
          <a:p>
            <a:endParaRPr lang="en-US" sz="900" dirty="0"/>
          </a:p>
          <a:p>
            <a:r>
              <a:rPr lang="en-US" sz="900" dirty="0"/>
              <a:t>Here are some key </a:t>
            </a:r>
            <a:r>
              <a:rPr lang="en-US" sz="900" b="1" dirty="0"/>
              <a:t>principles</a:t>
            </a:r>
            <a:r>
              <a:rPr lang="en-US" sz="900" dirty="0"/>
              <a:t> of MCP:</a:t>
            </a:r>
          </a:p>
          <a:p>
            <a:endParaRPr lang="en-US" sz="900" b="1" dirty="0"/>
          </a:p>
          <a:p>
            <a:r>
              <a:rPr lang="en-US" sz="900" b="1" dirty="0"/>
              <a:t>Clarity and Structure:</a:t>
            </a:r>
            <a:r>
              <a:rPr lang="en-US" sz="900" dirty="0"/>
              <a:t> Organize your context logically. Separate user turns from bot responses, clearly delineate any external data, and provide metadata where necessary.</a:t>
            </a:r>
          </a:p>
          <a:p>
            <a:endParaRPr lang="en-US" sz="900" b="1" dirty="0"/>
          </a:p>
          <a:p>
            <a:r>
              <a:rPr lang="en-US" sz="900" b="1" dirty="0"/>
              <a:t>Relevance:</a:t>
            </a:r>
            <a:r>
              <a:rPr lang="en-US" sz="900" dirty="0"/>
              <a:t> Be selective. Include only the information that is truly pertinent to the current turn. Don't just dump the entire conversation history if only the last few turns are relevant.</a:t>
            </a:r>
          </a:p>
          <a:p>
            <a:endParaRPr lang="en-US" sz="900" b="1" dirty="0"/>
          </a:p>
          <a:p>
            <a:r>
              <a:rPr lang="en-US" sz="900" b="1" dirty="0"/>
              <a:t>Conciseness:</a:t>
            </a:r>
            <a:r>
              <a:rPr lang="en-US" sz="900" dirty="0"/>
              <a:t> Be mindful of the context window. Employ techniques like summarization to condense long passages or truncate less important information when necessary.</a:t>
            </a:r>
          </a:p>
          <a:p>
            <a:endParaRPr lang="en-US" sz="900" b="1" dirty="0"/>
          </a:p>
          <a:p>
            <a:r>
              <a:rPr lang="en-US" sz="900" b="1" dirty="0"/>
              <a:t>Temporal Awareness:</a:t>
            </a:r>
            <a:r>
              <a:rPr lang="en-US" sz="900" dirty="0"/>
              <a:t> Strategically manage the conversation history. Decide how many past turns to include and how to represent them.</a:t>
            </a:r>
          </a:p>
          <a:p>
            <a:endParaRPr lang="en-US" sz="900" b="1" dirty="0"/>
          </a:p>
          <a:p>
            <a:r>
              <a:rPr lang="en-US" sz="900" b="1" dirty="0"/>
              <a:t>Source Attribution (if applicable):</a:t>
            </a:r>
            <a:r>
              <a:rPr lang="en-US" sz="900" dirty="0"/>
              <a:t> If you're injecting information from external sources, it can be helpful to indicate where that information came from.</a:t>
            </a:r>
          </a:p>
          <a:p>
            <a:r>
              <a:rPr lang="en-US" sz="900" dirty="0"/>
              <a:t>By adhering to these principles, we can achieve several </a:t>
            </a:r>
            <a:r>
              <a:rPr lang="en-US" sz="900" b="1" dirty="0"/>
              <a:t>benefits</a:t>
            </a:r>
            <a:r>
              <a:rPr lang="en-US" sz="900" dirty="0"/>
              <a:t>: We'll see improved response quality as the AI has the right information at its fingertips, we can reduce our token usage and potentially save on costs, our applications will be better at handling long and complex conversations, and ultimately, we'll build more reliable and user-friendly experiences.</a:t>
            </a:r>
          </a:p>
        </p:txBody>
      </p:sp>
      <p:sp>
        <p:nvSpPr>
          <p:cNvPr id="4" name="Header Placeholder 3">
            <a:extLst>
              <a:ext uri="{FF2B5EF4-FFF2-40B4-BE49-F238E27FC236}">
                <a16:creationId xmlns:a16="http://schemas.microsoft.com/office/drawing/2014/main" id="{759B7174-3439-BE38-95C9-520AE2B8241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75FB6E6-017D-8BA3-3005-3744DF58CA54}"/>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7825BA-564F-7171-52A1-06C6C5B7433B}"/>
              </a:ext>
            </a:extLst>
          </p:cNvPr>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a:extLst>
              <a:ext uri="{FF2B5EF4-FFF2-40B4-BE49-F238E27FC236}">
                <a16:creationId xmlns:a16="http://schemas.microsoft.com/office/drawing/2014/main" id="{07843A85-7BA3-7804-B94F-CD10DB4804BF}"/>
              </a:ext>
            </a:extLst>
          </p:cNvPr>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90059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E236E-0C3C-5193-F19F-8DE2F5FCA1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2D08B-BF57-89B6-D9B4-A1BBAB52E4F8}"/>
              </a:ext>
            </a:extLst>
          </p:cNvPr>
          <p:cNvSpPr>
            <a:spLocks noGrp="1" noRot="1" noChangeAspect="1"/>
          </p:cNvSpPr>
          <p:nvPr>
            <p:ph type="sldImg"/>
          </p:nvPr>
        </p:nvSpPr>
        <p:spPr>
          <a:xfrm>
            <a:off x="746125" y="1181100"/>
            <a:ext cx="5670550" cy="3189288"/>
          </a:xfrm>
        </p:spPr>
      </p:sp>
      <p:sp>
        <p:nvSpPr>
          <p:cNvPr id="3" name="Notes Placeholder 2">
            <a:extLst>
              <a:ext uri="{FF2B5EF4-FFF2-40B4-BE49-F238E27FC236}">
                <a16:creationId xmlns:a16="http://schemas.microsoft.com/office/drawing/2014/main" id="{133C32A9-4D8E-302A-9C79-F9DE6B504060}"/>
              </a:ext>
            </a:extLst>
          </p:cNvPr>
          <p:cNvSpPr>
            <a:spLocks noGrp="1"/>
          </p:cNvSpPr>
          <p:nvPr>
            <p:ph type="body" idx="1"/>
          </p:nvPr>
        </p:nvSpPr>
        <p:spPr/>
        <p:txBody>
          <a:bodyPr/>
          <a:lstStyle/>
          <a:p>
            <a:r>
              <a:rPr lang="en-US" sz="900" dirty="0"/>
              <a:t>Your </a:t>
            </a:r>
            <a:r>
              <a:rPr lang="en-US" sz="900" b="1" dirty="0"/>
              <a:t>MCP Host</a:t>
            </a:r>
            <a:r>
              <a:rPr lang="en-US" sz="900" dirty="0"/>
              <a:t> is the application you interact with—say your IDE or a desktop AI tool. Embedded within that host is an </a:t>
            </a:r>
            <a:r>
              <a:rPr lang="en-US" sz="900" b="1" dirty="0"/>
              <a:t>MCP Client</a:t>
            </a:r>
            <a:r>
              <a:rPr lang="en-US" sz="900" dirty="0"/>
              <a:t>, a lightweight library that opens and maintains a dedicated channel to each </a:t>
            </a:r>
            <a:r>
              <a:rPr lang="en-US" sz="900" b="1" dirty="0"/>
              <a:t>MCP Server</a:t>
            </a:r>
            <a:r>
              <a:rPr lang="en-US" sz="900" dirty="0"/>
              <a:t> you register.</a:t>
            </a:r>
          </a:p>
          <a:p>
            <a:r>
              <a:rPr lang="en-US" sz="900" dirty="0"/>
              <a:t>Each </a:t>
            </a:r>
            <a:r>
              <a:rPr lang="en-US" sz="900" b="1" dirty="0"/>
              <a:t>MCP Server</a:t>
            </a:r>
            <a:r>
              <a:rPr lang="en-US" sz="900" dirty="0"/>
              <a:t> is a small process exposing a specific capability—like a summarization function, data lookup, or business-logic API—over the same JSON envelope. Servers can securely access </a:t>
            </a:r>
            <a:r>
              <a:rPr lang="en-US" sz="900" b="1" dirty="0"/>
              <a:t>Local Data Sources</a:t>
            </a:r>
            <a:r>
              <a:rPr lang="en-US" sz="900" dirty="0"/>
              <a:t> (files, databases, private APIs) without giving the host direct file-system or database credentials, and they can also reach </a:t>
            </a:r>
            <a:r>
              <a:rPr lang="en-US" sz="900" b="1" dirty="0"/>
              <a:t>Remote Services</a:t>
            </a:r>
            <a:r>
              <a:rPr lang="en-US" sz="900" dirty="0"/>
              <a:t> on the internet.</a:t>
            </a:r>
          </a:p>
          <a:p>
            <a:r>
              <a:rPr lang="en-US" sz="900" dirty="0"/>
              <a:t>From a developer’s perspective, MCP means you write one uniform protocol client in your host, then spin up or hook into any number of servers—local or remote—and orchestrate them all through the same JSON-over-HTTP/WS interface. This makes building complex, multi-step agent workflows that blend local and external data seamless and consistent.</a:t>
            </a:r>
          </a:p>
        </p:txBody>
      </p:sp>
      <p:sp>
        <p:nvSpPr>
          <p:cNvPr id="4" name="Slide Number Placeholder 3">
            <a:extLst>
              <a:ext uri="{FF2B5EF4-FFF2-40B4-BE49-F238E27FC236}">
                <a16:creationId xmlns:a16="http://schemas.microsoft.com/office/drawing/2014/main" id="{851F0322-74A7-0246-3505-7DFB235697C5}"/>
              </a:ext>
            </a:extLst>
          </p:cNvPr>
          <p:cNvSpPr>
            <a:spLocks noGrp="1"/>
          </p:cNvSpPr>
          <p:nvPr>
            <p:ph type="sldNum" sz="quarter" idx="5"/>
          </p:nvPr>
        </p:nvSpPr>
        <p:spPr/>
        <p:txBody>
          <a:bodyPr/>
          <a:lstStyle/>
          <a:p>
            <a:pPr marL="0" marR="0" lvl="0" indent="0" algn="r" defTabSz="1003343" rtl="0" eaLnBrk="1" fontAlgn="auto" latinLnBrk="0" hangingPunct="1">
              <a:lnSpc>
                <a:spcPct val="100000"/>
              </a:lnSpc>
              <a:spcBef>
                <a:spcPts val="0"/>
              </a:spcBef>
              <a:spcAft>
                <a:spcPts val="0"/>
              </a:spcAft>
              <a:buClrTx/>
              <a:buSzTx/>
              <a:buFontTx/>
              <a:buNone/>
              <a:tabLst/>
              <a:defRPr/>
            </a:pPr>
            <a:fld id="{45D7C157-DE25-4690-BF75-39FF542F3A9A}" type="slidenum">
              <a:rPr kumimoji="0" lang="en-US" sz="13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03343"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5530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8227-D51B-22AC-44DD-2475426AF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38E94-2A35-3388-85F7-82FC47FB2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027857-A942-5DA0-FF0F-E0D9F7100AD4}"/>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B20E6599-6E19-5390-96E9-31612D8091D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B72C4FA-67C8-2BA1-BAC8-59A8931953D3}"/>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17B16B-F9CB-B970-A079-3653BAE841B4}"/>
              </a:ext>
            </a:extLst>
          </p:cNvPr>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a:extLst>
              <a:ext uri="{FF2B5EF4-FFF2-40B4-BE49-F238E27FC236}">
                <a16:creationId xmlns:a16="http://schemas.microsoft.com/office/drawing/2014/main" id="{89B533C6-D635-0E9B-A28D-998BED36C4FC}"/>
              </a:ext>
            </a:extLst>
          </p:cNvPr>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210089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2073A-FAD3-EBAD-F608-14046C78A2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C9ACD-AEAB-1146-4529-21426225B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AE88A-C275-204D-296D-811C5B465A14}"/>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76F63DE4-EC8E-0528-0A97-B1DC5B566F1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A22991A-EB3A-E055-3B09-B639F83B75B5}"/>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992E671-B356-0B0F-895C-3FBBAF4F6CE8}"/>
              </a:ext>
            </a:extLst>
          </p:cNvPr>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a:extLst>
              <a:ext uri="{FF2B5EF4-FFF2-40B4-BE49-F238E27FC236}">
                <a16:creationId xmlns:a16="http://schemas.microsoft.com/office/drawing/2014/main" id="{ACB81CF0-8735-55EB-6AAD-6257F5C6D1A5}"/>
              </a:ext>
            </a:extLst>
          </p:cNvPr>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550669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8A18A-5E1C-836F-3935-9DA2D1C3A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E0551-38B9-A93F-71D8-C850717C8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B8205-D8BE-0E27-1A77-C6D89D9D75BB}"/>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2179DE6E-A688-4BED-4C4A-714DD6F41B6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06D66E0-D15E-9351-DC18-000002690968}"/>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A641B8-A5BD-F65F-E26F-394217B31BCF}"/>
              </a:ext>
            </a:extLst>
          </p:cNvPr>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a:extLst>
              <a:ext uri="{FF2B5EF4-FFF2-40B4-BE49-F238E27FC236}">
                <a16:creationId xmlns:a16="http://schemas.microsoft.com/office/drawing/2014/main" id="{D79F2684-DC9D-6752-83F0-97C63215090C}"/>
              </a:ext>
            </a:extLst>
          </p:cNvPr>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11409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developers, this means a shift from writing individual functions to </a:t>
            </a:r>
            <a:r>
              <a:rPr lang="en-US" b="1" dirty="0"/>
              <a:t>managing AI-driven architectures that evolve and optimize themselves</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2D6AD-318F-4883-A975-7824EF9B7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39871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1D6F-4D5C-4BEA-DAD6-A52B963CE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800E2-6F42-7C7D-75DA-86C3E896CDB5}"/>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7A4DB13E-29BE-C1AA-2F78-F5C29223576A}"/>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8D1C886B-2951-ECB9-5BDB-D398C64C97C4}"/>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1BEFE3C8-241F-669D-DE33-80B227BDED88}"/>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DFA094-D106-C371-D241-47AF95CBE2B7}"/>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10:01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90223558-8ACC-90AC-F41E-A4C3F0213005}"/>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31</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025963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a:lnSpc>
                <a:spcPct val="107000"/>
              </a:lnSpc>
              <a:spcBef>
                <a:spcPts val="0"/>
              </a:spcBef>
              <a:spcAft>
                <a:spcPts val="800"/>
              </a:spcAft>
              <a:buFont typeface="Arial" panose="020B0604020202020204" pitchFamily="34" charset="0"/>
              <a:buNone/>
            </a:pPr>
            <a:r>
              <a:rPr lang="en-US" dirty="0"/>
              <a:t>Now let’s move on to the next logic step in the AI Agents journey. We’ve learned about the basics of communicating with your LLMs in Azure, but here’s where Azure really shines over anyone else in the game: A PaaS for your Agents.  Think App Services / Web App Services for your Agents.</a:t>
            </a:r>
          </a:p>
          <a:p>
            <a:pPr marL="0" marR="0" indent="0" algn="l">
              <a:lnSpc>
                <a:spcPct val="107000"/>
              </a:lnSpc>
              <a:spcBef>
                <a:spcPts val="0"/>
              </a:spcBef>
              <a:spcAft>
                <a:spcPts val="800"/>
              </a:spcAft>
              <a:buFont typeface="Arial" panose="020B0604020202020204" pitchFamily="34" charset="0"/>
              <a:buNone/>
            </a:pPr>
            <a:endParaRPr lang="en-US" dirty="0"/>
          </a:p>
          <a:p>
            <a:pPr marL="0" marR="0" indent="0" algn="l">
              <a:lnSpc>
                <a:spcPct val="107000"/>
              </a:lnSpc>
              <a:spcBef>
                <a:spcPts val="0"/>
              </a:spcBef>
              <a:spcAft>
                <a:spcPts val="800"/>
              </a:spcAft>
              <a:buFont typeface="Arial" panose="020B0604020202020204" pitchFamily="34" charset="0"/>
              <a:buNone/>
            </a:pPr>
            <a:r>
              <a:rPr lang="en-US" dirty="0"/>
              <a:t>Azure AI Foundry Agent Service, AAS (because we all love more acronyms) is essentially a dedicated factory for your agents, providing robust infrastructure and capabilities to run reliably in production… at scale.</a:t>
            </a:r>
            <a:br>
              <a:rPr lang="en-US" dirty="0"/>
            </a:br>
            <a:br>
              <a:rPr lang="en-US" dirty="0"/>
            </a:br>
            <a:r>
              <a:rPr lang="en-US" dirty="0"/>
              <a:t>- Firstly, it's all about </a:t>
            </a:r>
            <a:r>
              <a:rPr lang="en-US" b="1" dirty="0"/>
              <a:t>Production Readiness</a:t>
            </a:r>
            <a:r>
              <a:rPr lang="en-US" dirty="0"/>
              <a:t>. While Semantic Kernel is absolutely fantastic for rapid prototyping, developing your agent's core logic, and orchestrating interactions locally, Azure Agent Service provides that crucial </a:t>
            </a:r>
            <a:r>
              <a:rPr lang="en-US" i="1" dirty="0"/>
              <a:t>managed environment</a:t>
            </a:r>
            <a:r>
              <a:rPr lang="en-US" dirty="0"/>
              <a:t>. It's where your agents go when they need to operate at scale, handle real-world traffic, and run continuously without you manually babysitting them</a:t>
            </a:r>
            <a:br>
              <a:rPr lang="en-US" dirty="0"/>
            </a:br>
            <a:br>
              <a:rPr lang="en-US" dirty="0"/>
            </a:br>
            <a:r>
              <a:rPr lang="en-US" dirty="0"/>
              <a:t>- Secondly, it's about being part of a </a:t>
            </a:r>
            <a:r>
              <a:rPr lang="en-US" b="1" dirty="0"/>
              <a:t>Unified AI Platform</a:t>
            </a:r>
            <a:r>
              <a:rPr lang="en-US" dirty="0"/>
              <a:t>. AAS is a core component of Azure AI Foundry. This means it seamlessly integrates with other Azure AI services – like Azure OpenAI for your models, Azure AI Search for your RAG patterns, and Azure Functions for your custom tool logic. It’s a cohesive ecosystem designed for enterprise AI.</a:t>
            </a:r>
            <a:br>
              <a:rPr lang="en-US" dirty="0"/>
            </a:br>
            <a:br>
              <a:rPr lang="en-US" dirty="0"/>
            </a:br>
            <a:r>
              <a:rPr lang="en-US" dirty="0"/>
              <a:t>- And critically for us developers, it allows you to </a:t>
            </a:r>
            <a:r>
              <a:rPr lang="en-US" b="1" dirty="0"/>
              <a:t>Focus on Logic, Not Infrastructure</a:t>
            </a:r>
            <a:r>
              <a:rPr lang="en-US" dirty="0"/>
              <a:t>. We love writing C# code, solving business problems, and crafting elegant agent behaviors. We don't want to spend our time configuring Kubernetes clusters, managing scaling policies, or setting up complex monitoring. Azure Agent Service handles those operational complexities for you, allowing you to focus your C# expertise on the agent's intelligence and tool integrations.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574262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Azure Agent Service achieve this promise of a production-ready agent environment? Let's break down its core components, which are designed to support the entire lifecycle of your intelligent agents.</a:t>
            </a:r>
          </a:p>
          <a:p>
            <a:endParaRPr lang="en-US" dirty="0"/>
          </a:p>
          <a:p>
            <a:pPr marL="171450" indent="-171450">
              <a:buFontTx/>
              <a:buChar char="-"/>
            </a:pPr>
            <a:r>
              <a:rPr lang="en-US" dirty="0"/>
              <a:t>At the heart of any agent are the </a:t>
            </a:r>
            <a:r>
              <a:rPr lang="en-US" b="1" dirty="0"/>
              <a:t>Models</a:t>
            </a:r>
            <a:r>
              <a:rPr lang="en-US" dirty="0"/>
              <a:t>. Azure Agent Service provides seamless integration with a wide variety of Large Language Models. This includes Azure OpenAI models like GPT-4, but also increasingly, popular open-source models available through Azure like Llama, Mistral, and Cohere. You define which model your agent uses, and AAS handles the underlying deployment and scaling</a:t>
            </a:r>
          </a:p>
          <a:p>
            <a:pPr marL="171450" indent="-171450">
              <a:buFontTx/>
              <a:buChar char="-"/>
            </a:pPr>
            <a:endParaRPr lang="en-US" dirty="0"/>
          </a:p>
          <a:p>
            <a:pPr marL="171450" indent="-171450">
              <a:buFontTx/>
              <a:buChar char="-"/>
            </a:pPr>
            <a:r>
              <a:rPr lang="en-US" dirty="0"/>
              <a:t>Next, and extremely vital for any useful agent, are </a:t>
            </a:r>
            <a:r>
              <a:rPr lang="en-US" b="1" dirty="0"/>
              <a:t>AI Tools</a:t>
            </a:r>
            <a:r>
              <a:rPr lang="en-US" dirty="0"/>
              <a:t>. These are the agent’s 'hands' and 'eyes' into the real world. AAS allows you to connect your agents to enterprise knowledge bases – think Azure AI Search for RAG, SharePoint for internal documents, or even Bing for external web searches, as you saw in the demo. Crucially for us C# developers, it also lets you connect to </a:t>
            </a:r>
            <a:r>
              <a:rPr lang="en-US" i="1" dirty="0"/>
              <a:t>actions</a:t>
            </a:r>
            <a:r>
              <a:rPr lang="en-US" dirty="0"/>
              <a:t> through Azure Functions, Logic Apps, or any OpenAPI-defined API. This is where your custom C# code can be exposed to your agent as a callable tool.</a:t>
            </a:r>
          </a:p>
          <a:p>
            <a:pPr marL="171450" indent="-171450">
              <a:buFontTx/>
              <a:buChar char="-"/>
            </a:pPr>
            <a:endParaRPr lang="en-US" dirty="0"/>
          </a:p>
          <a:p>
            <a:pPr marL="171450" indent="-171450">
              <a:buFontTx/>
              <a:buChar char="-"/>
            </a:pPr>
            <a:r>
              <a:rPr lang="en-US" dirty="0"/>
              <a:t>The brain, the conductor of the orchestra, is </a:t>
            </a:r>
            <a:r>
              <a:rPr lang="en-US" b="1" dirty="0"/>
              <a:t>Orchestration</a:t>
            </a:r>
            <a:r>
              <a:rPr lang="en-US" dirty="0"/>
              <a:t>. This is where Azure Agent Service truly differentiates itself. It automatically manages the complex dance of tool calls, maintains the conversation thread state, handles retries for transient failures, and provides detailed logging of the agent's decision-making process. This built-in orchestration layer is what saves you immense development effort in managing agent workflows.</a:t>
            </a:r>
          </a:p>
          <a:p>
            <a:pPr marL="171450" indent="-171450">
              <a:buFontTx/>
              <a:buChar char="-"/>
            </a:pPr>
            <a:endParaRPr lang="en-US" dirty="0"/>
          </a:p>
          <a:p>
            <a:pPr marL="171450" indent="-171450">
              <a:buFontTx/>
              <a:buChar char="-"/>
            </a:pPr>
            <a:r>
              <a:rPr lang="en-US" dirty="0"/>
              <a:t>Finally, for any enterprise deployment, especially in a public sector context, </a:t>
            </a:r>
            <a:r>
              <a:rPr lang="en-US" b="1" dirty="0"/>
              <a:t>Trust, Safety &amp; Observability</a:t>
            </a:r>
            <a:r>
              <a:rPr lang="en-US" dirty="0"/>
              <a:t> are absolutely paramount. Your agents need to be secure, compliant, and transparent. Azure Agent Service is built on Azure's robust security principles, including built-in content filters for responsible AI usage, deep integration with Microsoft Entra ID for identity and access control, Role-Based Access Control (RBAC) for granular permissions, and encryption of data at rest and in transit. Beyond just security, it provides crucial observability: full thread-level visibility into agent interactions, comprehensive logging of its decisions and tool invocations, and seamless integration with Azure Application Insights for detailed telemetry. This combined focus ensures your agents are not only effective but also trustworthy, auditable, and continuously improvable in a production environment.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93217" marR="0" lvl="0" indent="0" algn="l" defTabSz="94883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5/26/2025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2796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D1B43-B614-F3D0-1867-EA4086B9CB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77C65-5311-FE60-D8F9-C291A39C5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B927B-64D2-CC7B-D204-859A034F3C1D}"/>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D536BF55-093B-D6B5-71D6-3B5D9FD6EE1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E0681CB-3D76-7964-A915-287BE8DD092A}"/>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C6D3ACE-CE59-A024-BB9B-5E7CC6FDA237}"/>
              </a:ext>
            </a:extLst>
          </p:cNvPr>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a:extLst>
              <a:ext uri="{FF2B5EF4-FFF2-40B4-BE49-F238E27FC236}">
                <a16:creationId xmlns:a16="http://schemas.microsoft.com/office/drawing/2014/main" id="{4D86B5A3-DFEF-206C-572C-CE7F5344FAAB}"/>
              </a:ext>
            </a:extLst>
          </p:cNvPr>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060526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22853-2D91-FBA7-1589-DC944CA2C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F9AEC-8A5B-2E13-6610-573CFEEC9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ACD2E-724A-2AD6-DB0F-DDC3E0560728}"/>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B63FDFAC-C425-FF27-F3CE-EBC4C476C6D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BD31DEE-94CC-4A7D-E60D-480E585D4A70}"/>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D41C3A-5CA3-CD1F-F21A-EB51CCE857DB}"/>
              </a:ext>
            </a:extLst>
          </p:cNvPr>
          <p:cNvSpPr>
            <a:spLocks noGrp="1"/>
          </p:cNvSpPr>
          <p:nvPr>
            <p:ph type="dt" idx="1"/>
          </p:nvPr>
        </p:nvSpPr>
        <p:spPr/>
        <p:txBody>
          <a:bodyPr/>
          <a:lstStyle/>
          <a:p>
            <a:fld id="{386CE63F-9E7F-4C04-9D0D-FCA25A8E9E86}" type="datetime8">
              <a:rPr lang="en-US" smtClean="0"/>
              <a:t>5/26/2025 10:01 PM</a:t>
            </a:fld>
            <a:endParaRPr lang="en-US"/>
          </a:p>
        </p:txBody>
      </p:sp>
      <p:sp>
        <p:nvSpPr>
          <p:cNvPr id="7" name="Slide Number Placeholder 6">
            <a:extLst>
              <a:ext uri="{FF2B5EF4-FFF2-40B4-BE49-F238E27FC236}">
                <a16:creationId xmlns:a16="http://schemas.microsoft.com/office/drawing/2014/main" id="{F51DB089-841D-691E-9A54-40019BEA8FEC}"/>
              </a:ext>
            </a:extLst>
          </p:cNvPr>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061769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FE5E1-C0D2-6470-46C5-B01DBB06B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1C7CA-B040-5ED1-43D6-20582D64950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6545D945-B1EA-8DC8-29D8-B856575BA5CE}"/>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7A853842-96EA-D24E-E077-4E8AAC9E4AE1}"/>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BCC1168D-21C4-090D-17B3-DAC0B5B28964}"/>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DF1B3A6-7304-7A2C-8323-0D2605C5D84C}"/>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10:01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3B6EC8E0-713F-15EC-43E0-7CEC5477A217}"/>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36</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761216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A0E6-14E1-DA28-70EA-A74F33F6AC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1B0FF-0E33-E8A5-C588-FD2893A55415}"/>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6B138DAF-33B1-C272-F985-DBF7D2259239}"/>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9E7DA8D6-1706-6EBD-C243-47322855F6ED}"/>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79365C2F-03CF-0F91-AD13-35FE0752292D}"/>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1E66D2-2123-9796-B0AA-E5F719DC1610}"/>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10:06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1B167B4C-E2FC-CABA-FCB2-3E0234B1DCCE}"/>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37</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379107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B7E77-18A9-F73F-1B7D-AA8E3CD81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C04BA0-5BA4-AB98-6A95-075929776398}"/>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5609A339-61FE-FC4D-DB13-C355618DE5E3}"/>
              </a:ext>
            </a:extLst>
          </p:cNvPr>
          <p:cNvSpPr>
            <a:spLocks noGrp="1"/>
          </p:cNvSpPr>
          <p:nvPr>
            <p:ph type="body" idx="1"/>
          </p:nvPr>
        </p:nvSpPr>
        <p:spPr/>
        <p:txBody>
          <a:bodyPr/>
          <a:lstStyle/>
          <a:p>
            <a:r>
              <a:rPr lang="en-US" sz="900"/>
              <a:t>Let’s start with Copilot.</a:t>
            </a:r>
          </a:p>
          <a:p>
            <a:endParaRPr lang="en-US" sz="900"/>
          </a:p>
          <a:p>
            <a:r>
              <a:rPr lang="en-US" sz="700"/>
              <a:t>Copilot isn’t just a product or set of products – it’s a metaphor. </a:t>
            </a:r>
          </a:p>
          <a:p>
            <a:endParaRPr lang="en-US" sz="700"/>
          </a:p>
          <a:p>
            <a:r>
              <a:rPr lang="en-US" sz="900">
                <a:latin typeface="Times New Roman" panose="02020603050405020304" pitchFamily="18" charset="0"/>
                <a:ea typeface="Arial" panose="020B0604020202020204" pitchFamily="34" charset="0"/>
              </a:rPr>
              <a:t>It stands for AI empowering human achievement, making us each reach our potential more effectively.</a:t>
            </a:r>
            <a:endParaRPr lang="en-US" sz="700"/>
          </a:p>
          <a:p>
            <a:endParaRPr lang="en-US" sz="900"/>
          </a:p>
        </p:txBody>
      </p:sp>
      <p:sp>
        <p:nvSpPr>
          <p:cNvPr id="4" name="Header Placeholder 3">
            <a:extLst>
              <a:ext uri="{FF2B5EF4-FFF2-40B4-BE49-F238E27FC236}">
                <a16:creationId xmlns:a16="http://schemas.microsoft.com/office/drawing/2014/main" id="{62F04CD1-EC5C-E8B9-531E-9882845837FC}"/>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17772896-AFF7-EDED-D876-1C3C636E43B0}"/>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BFA6546-68C8-EF16-7F8B-834CC98DC55D}"/>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10:01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A35102D-00C5-6C39-02AB-6C98A631734A}"/>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38</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537726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A2231-B0F3-DB62-A97B-90A89906D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6E457-C944-F593-A0D8-D0CEEF44C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C0A51-D0B2-C86E-B7CE-E2C61DEA6ECE}"/>
              </a:ext>
            </a:extLst>
          </p:cNvPr>
          <p:cNvSpPr>
            <a:spLocks noGrp="1"/>
          </p:cNvSpPr>
          <p:nvPr>
            <p:ph type="body" idx="1"/>
          </p:nvPr>
        </p:nvSpPr>
        <p:spPr/>
        <p:txBody>
          <a:bodyPr/>
          <a:lstStyle/>
          <a:p>
            <a:r>
              <a:rPr lang="en-US" sz="1000" dirty="0"/>
              <a:t>First, SK is just an </a:t>
            </a:r>
            <a:r>
              <a:rPr lang="en-US" sz="1000" b="1" dirty="0"/>
              <a:t>SDK</a:t>
            </a:r>
            <a:r>
              <a:rPr lang="en-US" sz="1000" dirty="0"/>
              <a:t>—no server to deploy. Drop it into any .NET project.</a:t>
            </a:r>
          </a:p>
          <a:p>
            <a:r>
              <a:rPr lang="en-US" sz="1000" dirty="0"/>
              <a:t>You only need </a:t>
            </a:r>
            <a:r>
              <a:rPr lang="en-US" sz="1000" b="1" dirty="0"/>
              <a:t>four calls</a:t>
            </a:r>
            <a:r>
              <a:rPr lang="en-US" sz="1000" dirty="0"/>
              <a:t> to stand up an agent: create a builder, build the kernel, register plugins, invoke.</a:t>
            </a:r>
          </a:p>
          <a:p>
            <a:r>
              <a:rPr lang="en-US" sz="1000" dirty="0"/>
              <a:t>Each plugin method automatically becomes a </a:t>
            </a:r>
            <a:r>
              <a:rPr lang="en-US" sz="1000" b="1" dirty="0"/>
              <a:t>tool</a:t>
            </a:r>
            <a:r>
              <a:rPr lang="en-US" sz="1000" dirty="0"/>
              <a:t> the LLM can call.</a:t>
            </a:r>
          </a:p>
          <a:p>
            <a:r>
              <a:rPr lang="en-US" sz="1000" dirty="0"/>
              <a:t>Memory back-ends are swappable, but we’ll keep that for later.</a:t>
            </a:r>
          </a:p>
          <a:p>
            <a:r>
              <a:rPr lang="en-US" sz="1000" dirty="0"/>
              <a:t>Flip a switch and the process turns into an MCP server; hold that thought for another slide</a:t>
            </a:r>
            <a:br>
              <a:rPr lang="en-US" sz="1000" dirty="0"/>
            </a:br>
            <a:br>
              <a:rPr lang="en-US" sz="1000" dirty="0"/>
            </a:br>
            <a:r>
              <a:rPr lang="en-US" sz="1000" b="1" dirty="0"/>
              <a:t>Step 1:</a:t>
            </a:r>
            <a:r>
              <a:rPr lang="en-US" sz="1000" dirty="0"/>
              <a:t> wire in an LLM—here I’m using Azure OpenAI, but you can drop in OpenAI.com or a local model the same way.</a:t>
            </a:r>
          </a:p>
          <a:p>
            <a:r>
              <a:rPr lang="en-US" sz="1000" b="1" dirty="0"/>
              <a:t>Step 2:</a:t>
            </a:r>
            <a:r>
              <a:rPr lang="en-US" sz="1000" dirty="0"/>
              <a:t> build the kernel object.</a:t>
            </a:r>
          </a:p>
          <a:p>
            <a:r>
              <a:rPr lang="en-US" sz="1000" b="1" dirty="0"/>
              <a:t>Step 3:</a:t>
            </a:r>
            <a:r>
              <a:rPr lang="en-US" sz="1000" dirty="0"/>
              <a:t> one line registers our HolidayPlugin; SK reflects on it and generates a JSON schema automatically.</a:t>
            </a:r>
          </a:p>
          <a:p>
            <a:r>
              <a:rPr lang="en-US" sz="1000" b="1" dirty="0"/>
              <a:t>Step 4:</a:t>
            </a:r>
            <a:r>
              <a:rPr lang="en-US" sz="1000" dirty="0"/>
              <a:t> we grab a date from the console and call the tool. The agent hits the public-holiday API, and we print the answer.</a:t>
            </a:r>
          </a:p>
          <a:p>
            <a:r>
              <a:rPr lang="en-US" sz="1000" dirty="0"/>
              <a:t>That’s all it takes to turn ordinary C# methods into LLM-callable tools. Now the obvious question is: </a:t>
            </a:r>
            <a:r>
              <a:rPr lang="en-US" sz="1000" i="1" dirty="0"/>
              <a:t>how does an external host discover and invoke those tools?</a:t>
            </a:r>
            <a:r>
              <a:rPr lang="en-US" sz="1000" dirty="0"/>
              <a:t>—enter the </a:t>
            </a:r>
            <a:r>
              <a:rPr lang="en-US" sz="1000" b="1" dirty="0"/>
              <a:t>Model Context Protocol</a:t>
            </a:r>
            <a:r>
              <a:rPr lang="en-US" sz="1000" dirty="0"/>
              <a:t>, which we’ll cover next.</a:t>
            </a:r>
          </a:p>
          <a:p>
            <a:endParaRPr lang="en-US" sz="1000" dirty="0"/>
          </a:p>
        </p:txBody>
      </p:sp>
      <p:sp>
        <p:nvSpPr>
          <p:cNvPr id="4" name="Slide Number Placeholder 3">
            <a:extLst>
              <a:ext uri="{FF2B5EF4-FFF2-40B4-BE49-F238E27FC236}">
                <a16:creationId xmlns:a16="http://schemas.microsoft.com/office/drawing/2014/main" id="{959A0F19-93D4-D126-2526-652B6A3A51B2}"/>
              </a:ext>
            </a:extLst>
          </p:cNvPr>
          <p:cNvSpPr>
            <a:spLocks noGrp="1"/>
          </p:cNvSpPr>
          <p:nvPr>
            <p:ph type="sldNum" sz="quarter" idx="5"/>
          </p:nvPr>
        </p:nvSpPr>
        <p:spPr/>
        <p:txBody>
          <a:bodyPr/>
          <a:lstStyle/>
          <a:p>
            <a:pPr defTabSz="949147">
              <a:defRPr/>
            </a:pPr>
            <a:fld id="{E2D1CED4-A7C6-4497-A7B3-283CC61C59B8}" type="slidenum">
              <a:rPr lang="en-US">
                <a:solidFill>
                  <a:prstClr val="black"/>
                </a:solidFill>
                <a:latin typeface="Aptos" panose="02110004020202020204"/>
              </a:rPr>
              <a:pPr defTabSz="949147">
                <a:defRPr/>
              </a:pPr>
              <a:t>39</a:t>
            </a:fld>
            <a:endParaRPr lang="en-US">
              <a:solidFill>
                <a:prstClr val="black"/>
              </a:solidFill>
              <a:latin typeface="Aptos" panose="02110004020202020204"/>
            </a:endParaRPr>
          </a:p>
        </p:txBody>
      </p:sp>
    </p:spTree>
    <p:extLst>
      <p:ext uri="{BB962C8B-B14F-4D97-AF65-F5344CB8AC3E}">
        <p14:creationId xmlns:p14="http://schemas.microsoft.com/office/powerpoint/2010/main" val="4212617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F068F-44CA-3849-96D4-4ABB49B71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4898C-D07F-6EDB-EA11-5A970EC96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B0CC1-2B8D-E872-E0A5-A18BB31706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Model Context Protocol, or MCP, is the open, JSON-based contract that underpins agentic AI. I always find it helpful to understand how technical concepts get their name, in this case, Model Context Protocol is literally the protocol for how model context is transmitted (think of how HTTP is the protocol for transmitting hypertext)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First, it’s a </a:t>
            </a:r>
            <a:r>
              <a:rPr lang="en-US" sz="3200" b="1" dirty="0"/>
              <a:t>language-agnostic standard</a:t>
            </a:r>
            <a:r>
              <a:rPr lang="en-US" sz="3200" dirty="0"/>
              <a:t>, so any SDK or service can emit and consume the same context envelope.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Next, it supports </a:t>
            </a:r>
            <a:r>
              <a:rPr lang="en-US" sz="3200" b="1" dirty="0"/>
              <a:t>dynamic tool invocation</a:t>
            </a:r>
            <a:r>
              <a:rPr lang="en-US" sz="3200" dirty="0"/>
              <a:t>, embedding tool metadata so agents can discover and call APIs or functions at runtime.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Finally, </a:t>
            </a:r>
            <a:r>
              <a:rPr lang="en-US" sz="3200" b="1" dirty="0"/>
              <a:t>multi-transport support</a:t>
            </a:r>
            <a:r>
              <a:rPr lang="en-US" sz="3200" dirty="0"/>
              <a:t> means MCP works over </a:t>
            </a:r>
            <a:r>
              <a:rPr lang="en-US" sz="3200" dirty="0" err="1"/>
              <a:t>stdio</a:t>
            </a:r>
            <a:r>
              <a:rPr lang="en-US" sz="3200" dirty="0"/>
              <a:t>, SSE, WebSocket or HTTP—so you can integrate it into almost any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On the right is a simplified MCP payload</a:t>
            </a:r>
          </a:p>
          <a:p>
            <a:r>
              <a:rPr lang="en-US" sz="3200" dirty="0"/>
              <a:t>- At the top, you’ll see </a:t>
            </a:r>
            <a:r>
              <a:rPr lang="en-US" sz="3200" dirty="0" err="1"/>
              <a:t>jsonrpc</a:t>
            </a:r>
            <a:r>
              <a:rPr lang="en-US" sz="3200" dirty="0"/>
              <a:t>: 2.0—MCP uses the JSON-RPC 2.0 standard for all communication.</a:t>
            </a:r>
          </a:p>
          <a:p>
            <a:r>
              <a:rPr lang="en-US" sz="3200" dirty="0"/>
              <a:t>- The method is </a:t>
            </a:r>
            <a:r>
              <a:rPr lang="en-US" sz="3200" dirty="0" err="1"/>
              <a:t>call_tool</a:t>
            </a:r>
            <a:r>
              <a:rPr lang="en-US" sz="3200" dirty="0"/>
              <a:t>, which tells the MCP server the model wants to invoke a specific tool.</a:t>
            </a:r>
          </a:p>
          <a:p>
            <a:r>
              <a:rPr lang="en-US" sz="3200" dirty="0"/>
              <a:t>- Inside params, we pass a </a:t>
            </a:r>
            <a:r>
              <a:rPr lang="en-US" sz="3200" dirty="0" err="1"/>
              <a:t>sessionId</a:t>
            </a:r>
            <a:r>
              <a:rPr lang="en-US" sz="3200" dirty="0"/>
              <a:t> to group related requests, the </a:t>
            </a:r>
            <a:r>
              <a:rPr lang="en-US" sz="3200" dirty="0" err="1"/>
              <a:t>toolName</a:t>
            </a:r>
            <a:r>
              <a:rPr lang="en-US" sz="3200" dirty="0"/>
              <a:t> we want to call—in this case, </a:t>
            </a:r>
            <a:r>
              <a:rPr lang="en-US" sz="3200" dirty="0" err="1"/>
              <a:t>search_docs</a:t>
            </a:r>
            <a:r>
              <a:rPr lang="en-US" sz="3200" dirty="0"/>
              <a:t>—and the input to that tool, which is just a simple query string.</a:t>
            </a:r>
          </a:p>
          <a:p>
            <a:r>
              <a:rPr lang="en-US" sz="3200" dirty="0"/>
              <a:t>- We also pass a memory block that contains stored context—like the user ID and recent conversation history. This lets the tool use past interactions or user identity when responding.</a:t>
            </a:r>
          </a:p>
          <a:p>
            <a:r>
              <a:rPr lang="en-US" sz="3200" dirty="0"/>
              <a:t>- Finally, the id helps track responses, just like in a typical API call.</a:t>
            </a:r>
          </a:p>
          <a:p>
            <a:endParaRPr lang="en-US" sz="3200" b="1" dirty="0"/>
          </a:p>
          <a:p>
            <a:r>
              <a:rPr lang="en-US" sz="3200" b="1" dirty="0"/>
              <a:t>So, this whole payload is essentially the model saying: “I need to run the </a:t>
            </a:r>
            <a:r>
              <a:rPr lang="en-US" sz="3200" b="1" dirty="0" err="1"/>
              <a:t>search_docs</a:t>
            </a:r>
            <a:r>
              <a:rPr lang="en-US" sz="3200" b="1" dirty="0"/>
              <a:t> tool using this user’s memory and this specific query.”</a:t>
            </a:r>
            <a:endParaRPr lang="en-US" sz="3200" dirty="0"/>
          </a:p>
          <a:p>
            <a:r>
              <a:rPr lang="en-US" sz="3200" dirty="0"/>
              <a:t>The MCP server executes the tool and sends back a response the agent can reason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p:txBody>
      </p:sp>
      <p:sp>
        <p:nvSpPr>
          <p:cNvPr id="4" name="Header Placeholder 3">
            <a:extLst>
              <a:ext uri="{FF2B5EF4-FFF2-40B4-BE49-F238E27FC236}">
                <a16:creationId xmlns:a16="http://schemas.microsoft.com/office/drawing/2014/main" id="{E91E89E8-D8E3-0A39-4314-4C277AB4D04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6ECFC53-E9B8-5F67-1E42-6C3186961239}"/>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6AD755-9F7F-BD54-AE9F-19283798425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5/26/2025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44C7BC0-4B09-0EFC-463E-D54217C981E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8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D6786-6213-4507-76CC-3B2022441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9BF99-6CDB-1947-8DB6-0F06513A9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67E9A-90A3-7CD4-E7EA-626BCFB9BC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So, what are agents, and how do they work? Agents are your AI assistants that can help you optimize business processes and enhance productivity across all areas of your business. They are available in a wide array of capabilities, tools, and levels of complexity depending on your organization’s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There a few key types of agents that span the spectrum of simple to advanced levels of complexity. Let’s start with the least complex, retrieval.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Retrieval agents are designed with specific instructions on how to behave, their personality, and their overall objectives. They follow predefined rules and guidelines set by the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Task agents are tightly connected to specific workflows or processes. They operate based on knowledge, skills, and rules-based automation. Their primary purpose is to automate repetitive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Finally, we have autonomous agents, which operate independently, dynamically planning and learning from the processes. They adapt to changing conditions and make decisions without constant human intervention.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Let’s take a look at some common use cases of agents across this spectrum. </a:t>
            </a:r>
            <a:r>
              <a:rPr lang="en-US" b="1"/>
              <a:t>[click]</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 name="Header Placeholder 3">
            <a:extLst>
              <a:ext uri="{FF2B5EF4-FFF2-40B4-BE49-F238E27FC236}">
                <a16:creationId xmlns:a16="http://schemas.microsoft.com/office/drawing/2014/main" id="{490C538E-992D-039E-DD0B-69F866A3881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AFB751-9D14-9C0B-9E4C-6C40D6BB81F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764383C-4AEC-A7B5-26AE-2560852A6B6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5/26/2025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D1B14C4-D299-A839-63D0-BCF8A3E20D1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607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AC2B-38C4-2195-1C73-06C89EA7C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25461-570F-882D-A0EA-126CABE7A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1C258-0FC2-A106-5004-C99A99911B0A}"/>
              </a:ext>
            </a:extLst>
          </p:cNvPr>
          <p:cNvSpPr>
            <a:spLocks noGrp="1"/>
          </p:cNvSpPr>
          <p:nvPr>
            <p:ph type="body" idx="1"/>
          </p:nvPr>
        </p:nvSpPr>
        <p:spPr/>
        <p:txBody>
          <a:bodyPr/>
          <a:lstStyle/>
          <a:p>
            <a:r>
              <a:rPr lang="en-US" sz="3200" b="1" dirty="0"/>
              <a:t>"Now let’s look at how the agent discovers what tools an MCP server offers."</a:t>
            </a:r>
            <a:endParaRPr lang="en-US" sz="3200" dirty="0"/>
          </a:p>
          <a:p>
            <a:r>
              <a:rPr lang="en-US" sz="3200" dirty="0"/>
              <a:t>The agent starts by sending a </a:t>
            </a:r>
            <a:r>
              <a:rPr lang="en-US" sz="3200" dirty="0" err="1"/>
              <a:t>get_manifest</a:t>
            </a:r>
            <a:r>
              <a:rPr lang="en-US" sz="3200" dirty="0"/>
              <a:t> request. This is a simple JSON-RPC message that asks, </a:t>
            </a:r>
            <a:r>
              <a:rPr lang="en-US" sz="3200" i="1" dirty="0"/>
              <a:t>"What tools do you support?"</a:t>
            </a:r>
            <a:endParaRPr lang="en-US" sz="3200" dirty="0"/>
          </a:p>
          <a:p>
            <a:r>
              <a:rPr lang="en-US" sz="3200" dirty="0"/>
              <a:t>The MCP server responds with a list of tools. Each tool includes a name, a description, and a JSON schema describing its parameters—if it has any.</a:t>
            </a:r>
          </a:p>
          <a:p>
            <a:r>
              <a:rPr lang="en-US" sz="3200" dirty="0"/>
              <a:t>In this example, the server provides two tools:</a:t>
            </a:r>
          </a:p>
          <a:p>
            <a:r>
              <a:rPr lang="en-US" sz="3200" dirty="0" err="1"/>
              <a:t>get_user_profile</a:t>
            </a:r>
            <a:r>
              <a:rPr lang="en-US" sz="3200" dirty="0"/>
              <a:t>, which takes an email address as input</a:t>
            </a:r>
          </a:p>
          <a:p>
            <a:r>
              <a:rPr lang="en-US" sz="3200" dirty="0"/>
              <a:t>And </a:t>
            </a:r>
            <a:r>
              <a:rPr lang="en-US" sz="3200" dirty="0" err="1"/>
              <a:t>list_recent_queries</a:t>
            </a:r>
            <a:r>
              <a:rPr lang="en-US" sz="3200" dirty="0"/>
              <a:t>, which takes no parameters and can be called with an empty object</a:t>
            </a:r>
          </a:p>
          <a:p>
            <a:r>
              <a:rPr lang="en-US" sz="3200" dirty="0"/>
              <a:t>This manifest allows the model to understand what capabilities are available and how to use them. It can then decide when to call each tool based on the user’s prompt.</a:t>
            </a:r>
          </a:p>
        </p:txBody>
      </p:sp>
      <p:sp>
        <p:nvSpPr>
          <p:cNvPr id="4" name="Header Placeholder 3">
            <a:extLst>
              <a:ext uri="{FF2B5EF4-FFF2-40B4-BE49-F238E27FC236}">
                <a16:creationId xmlns:a16="http://schemas.microsoft.com/office/drawing/2014/main" id="{55CF3DD1-362E-9819-56FA-85E421EAAE4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F4CC7B7-22A9-20A0-520B-E279092C5A3A}"/>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B8EFF10-48C2-47BE-BB62-CB10C27811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5/26/2025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89D9B4-B2AD-CC31-8A89-73157BC6080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9292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16418-37E8-AA78-5AA7-207C63E01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BBC81-859C-5C84-1C93-F94CE6773DB0}"/>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0E67B1DB-AC65-0272-2833-4A22774D4D13}"/>
              </a:ext>
            </a:extLst>
          </p:cNvPr>
          <p:cNvSpPr>
            <a:spLocks noGrp="1"/>
          </p:cNvSpPr>
          <p:nvPr>
            <p:ph type="body" idx="1"/>
          </p:nvPr>
        </p:nvSpPr>
        <p:spPr/>
        <p:txBody>
          <a:bodyPr/>
          <a:lstStyle/>
          <a:p>
            <a:r>
              <a:rPr lang="en-US" sz="2000" dirty="0"/>
              <a:t>Here you see the five pillars of an AI agent, each represented by an icon.</a:t>
            </a:r>
          </a:p>
          <a:p>
            <a:r>
              <a:rPr lang="en-US" sz="2000" dirty="0"/>
              <a:t>First is the Natural-Language Interface, that’s how users and systems talk to the agent using plain English.</a:t>
            </a:r>
          </a:p>
          <a:p>
            <a:r>
              <a:rPr lang="en-US" sz="2000" dirty="0"/>
              <a:t>Next is the LLM, our brain box that reasons, plans and decides what to do based on those instructions.</a:t>
            </a:r>
          </a:p>
          <a:p>
            <a:r>
              <a:rPr lang="en-US" sz="2000" dirty="0"/>
              <a:t>Then comes the Integrated Toolset, the external APIs or services the agent can call to take action—everything from web search to custom functions.</a:t>
            </a:r>
          </a:p>
          <a:p>
            <a:r>
              <a:rPr lang="en-US" sz="2000" dirty="0"/>
              <a:t>After that we have Memory, which lets the agent remember past steps and maintain context across a conversation or workflow.</a:t>
            </a:r>
          </a:p>
          <a:p>
            <a:r>
              <a:rPr lang="en-US" sz="2000" dirty="0"/>
              <a:t>And finally Security and Governance, ensuring every API call and data transaction is compliant, auditable and enterprise-grade.</a:t>
            </a:r>
          </a:p>
          <a:p>
            <a:r>
              <a:rPr lang="en-US" sz="2000" dirty="0"/>
              <a:t>Together these elements form the end-to-end pipeline of an AI </a:t>
            </a:r>
            <a:r>
              <a:rPr lang="en-US" sz="2000" dirty="0" err="1"/>
              <a:t>agen</a:t>
            </a:r>
            <a:endParaRPr lang="en-US" sz="2000" dirty="0"/>
          </a:p>
          <a:p>
            <a:pPr defTabSz="967221">
              <a:spcAft>
                <a:spcPts val="353"/>
              </a:spcAft>
              <a:defRPr/>
            </a:pPr>
            <a:endParaRPr lang="en-US" sz="2000" dirty="0">
              <a:solidFill>
                <a:srgbClr val="333333"/>
              </a:solidFill>
              <a:latin typeface="Times New Roman"/>
              <a:cs typeface="Times New Roman"/>
            </a:endParaRPr>
          </a:p>
        </p:txBody>
      </p:sp>
      <p:sp>
        <p:nvSpPr>
          <p:cNvPr id="4" name="Header Placeholder 3">
            <a:extLst>
              <a:ext uri="{FF2B5EF4-FFF2-40B4-BE49-F238E27FC236}">
                <a16:creationId xmlns:a16="http://schemas.microsoft.com/office/drawing/2014/main" id="{1D9D5ABF-468A-EFFE-0F7A-A6FDE6B2262A}"/>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2E6CA6F5-C321-0A71-E9C4-C5E8CC5E4ABF}"/>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0F569C-77A7-DC36-FB86-03F2EBB2B360}"/>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5/26/2025 10:01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8BC05B5-8A14-EEF6-998B-753E6E6B2B65}"/>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45</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659871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B3C9A-1B58-0D00-F21E-BA82A70667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6076F-8E2E-5D56-BE5F-57BEF86337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5A2C4-96AB-0372-9DCC-C57526A92B97}"/>
              </a:ext>
            </a:extLst>
          </p:cNvPr>
          <p:cNvSpPr>
            <a:spLocks noGrp="1"/>
          </p:cNvSpPr>
          <p:nvPr>
            <p:ph type="body" idx="1"/>
          </p:nvPr>
        </p:nvSpPr>
        <p:spPr/>
        <p:txBody>
          <a:bodyPr/>
          <a:lstStyle/>
          <a:p>
            <a:r>
              <a:rPr lang="en-US" sz="1200" dirty="0"/>
              <a:t>On this slide we zoom in on </a:t>
            </a:r>
            <a:r>
              <a:rPr lang="en-US" sz="1200" i="1" dirty="0"/>
              <a:t>Agent Definition</a:t>
            </a:r>
            <a:r>
              <a:rPr lang="en-US" sz="1200" dirty="0"/>
              <a:t>. First, notice how we declare our agent in code—model, prompt template and tools—without touching any infra</a:t>
            </a:r>
            <a:br>
              <a:rPr lang="en-US" sz="1200" dirty="0"/>
            </a:br>
            <a:r>
              <a:rPr lang="en-US" sz="1200" dirty="0"/>
              <a:t>or security settings. It’s entirely </a:t>
            </a:r>
            <a:r>
              <a:rPr lang="en-US" sz="1200" i="1" dirty="0"/>
              <a:t>declarative</a:t>
            </a:r>
            <a:r>
              <a:rPr lang="en-US" sz="1200" dirty="0"/>
              <a:t> and </a:t>
            </a:r>
            <a:r>
              <a:rPr lang="en-US" sz="1200" i="1" dirty="0"/>
              <a:t>model-agnostic</a:t>
            </a:r>
            <a:r>
              <a:rPr lang="en-US" sz="1200" dirty="0"/>
              <a:t>, so you can swap in different backends by changing a name.</a:t>
            </a:r>
          </a:p>
          <a:p>
            <a:r>
              <a:rPr lang="en-US" sz="1200" dirty="0"/>
              <a:t>Next, the snippet on the right shows how to:</a:t>
            </a:r>
          </a:p>
          <a:p>
            <a:r>
              <a:rPr lang="en-US" sz="1200" dirty="0"/>
              <a:t>Instantiate an agent named ‘</a:t>
            </a:r>
            <a:r>
              <a:rPr lang="en-US" sz="1200" dirty="0" err="1"/>
              <a:t>myAgent</a:t>
            </a:r>
            <a:r>
              <a:rPr lang="en-US" sz="1200" dirty="0"/>
              <a:t>’</a:t>
            </a:r>
          </a:p>
          <a:p>
            <a:r>
              <a:rPr lang="en-US" sz="1200" dirty="0"/>
              <a:t>Point it at an Azure OpenAI model (here, GPT-4o)</a:t>
            </a:r>
          </a:p>
          <a:p>
            <a:r>
              <a:rPr lang="en-US" sz="1200" dirty="0"/>
              <a:t>Attach a Bing Search tool</a:t>
            </a:r>
          </a:p>
          <a:p>
            <a:r>
              <a:rPr lang="en-US" sz="1200" dirty="0"/>
              <a:t>Run the agent with an input and immediately get back its natural-language response.</a:t>
            </a:r>
          </a:p>
          <a:p>
            <a:r>
              <a:rPr lang="en-US" sz="1200" dirty="0"/>
              <a:t>You focus purely on </a:t>
            </a:r>
            <a:r>
              <a:rPr lang="en-US" sz="1200" i="1" dirty="0"/>
              <a:t>what</a:t>
            </a:r>
            <a:r>
              <a:rPr lang="en-US" sz="1200" dirty="0"/>
              <a:t> the agent does—everything else is zero-ops.”</a:t>
            </a:r>
          </a:p>
        </p:txBody>
      </p:sp>
      <p:sp>
        <p:nvSpPr>
          <p:cNvPr id="4" name="Header Placeholder 3">
            <a:extLst>
              <a:ext uri="{FF2B5EF4-FFF2-40B4-BE49-F238E27FC236}">
                <a16:creationId xmlns:a16="http://schemas.microsoft.com/office/drawing/2014/main" id="{C262D114-8CC2-8B14-14EA-E3A2F3E05CE9}"/>
              </a:ext>
            </a:extLst>
          </p:cNvPr>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a:extLst>
              <a:ext uri="{FF2B5EF4-FFF2-40B4-BE49-F238E27FC236}">
                <a16:creationId xmlns:a16="http://schemas.microsoft.com/office/drawing/2014/main" id="{DF4FA728-7218-3E40-5B4F-6A226DA6C3AC}"/>
              </a:ext>
            </a:extLst>
          </p:cNvPr>
          <p:cNvSpPr>
            <a:spLocks noGrp="1"/>
          </p:cNvSpPr>
          <p:nvPr>
            <p:ph type="ftr" sz="quarter" idx="4"/>
          </p:nvPr>
        </p:nvSpPr>
        <p:spPr/>
        <p:txBody>
          <a:bodyPr/>
          <a:lstStyle/>
          <a:p>
            <a:pPr marL="615759" defTabSz="9848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A301DE-3E47-0DDF-2FE1-9A330B674ACD}"/>
              </a:ext>
            </a:extLst>
          </p:cNvPr>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5/26/2025 10:01 PM</a:t>
            </a:fld>
            <a:endParaRPr lang="en-US">
              <a:solidFill>
                <a:prstClr val="black"/>
              </a:solidFill>
            </a:endParaRPr>
          </a:p>
        </p:txBody>
      </p:sp>
      <p:sp>
        <p:nvSpPr>
          <p:cNvPr id="7" name="Slide Number Placeholder 6">
            <a:extLst>
              <a:ext uri="{FF2B5EF4-FFF2-40B4-BE49-F238E27FC236}">
                <a16:creationId xmlns:a16="http://schemas.microsoft.com/office/drawing/2014/main" id="{710E2073-8ACA-EA67-6454-9CF580D377C7}"/>
              </a:ext>
            </a:extLst>
          </p:cNvPr>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46</a:t>
            </a:fld>
            <a:endParaRPr lang="en-US">
              <a:solidFill>
                <a:prstClr val="black"/>
              </a:solidFill>
            </a:endParaRPr>
          </a:p>
        </p:txBody>
      </p:sp>
    </p:spTree>
    <p:extLst>
      <p:ext uri="{BB962C8B-B14F-4D97-AF65-F5344CB8AC3E}">
        <p14:creationId xmlns:p14="http://schemas.microsoft.com/office/powerpoint/2010/main" val="125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D70B3-5B9D-2A1A-F7A2-FC2014A48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3212E-5BD3-B1D5-ED05-5EBEFEFA99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55F3E-F189-5F2F-4200-266F1CD62FBB}"/>
              </a:ext>
            </a:extLst>
          </p:cNvPr>
          <p:cNvSpPr>
            <a:spLocks noGrp="1"/>
          </p:cNvSpPr>
          <p:nvPr>
            <p:ph type="body" idx="1"/>
          </p:nvPr>
        </p:nvSpPr>
        <p:spPr/>
        <p:txBody>
          <a:bodyPr/>
          <a:lstStyle/>
          <a:p>
            <a:r>
              <a:rPr lang="en-US" sz="1200" dirty="0"/>
              <a:t>Tool Registration is where your agent gains capabilities. On the left you see two main categories—built-in connectors like Bing Search, Azure AI Search, file retrieval and Functions, plus the ability to register any HTTP or queue endpoint you need.</a:t>
            </a:r>
          </a:p>
          <a:p>
            <a:r>
              <a:rPr lang="en-US" sz="1200" dirty="0"/>
              <a:t>You can also customize each tool’s behavior—set timeouts, retry policies, parallelism or caching—to match your SLAs. And because agents use the same pattern for built-in and custom tools, you get a consistent, extensible ecosystem.</a:t>
            </a:r>
          </a:p>
          <a:p>
            <a:r>
              <a:rPr lang="en-US" sz="1200" dirty="0"/>
              <a:t>On the right is an example: we add the Bing Search and File Store tools directly, then wire up an Azure Function via its HTTP URL, and even hook into a Service Bus queue named ‘orders.’ Once registered, the agent can call these tools by name in your prompts or workflows—no SDK wiring required.</a:t>
            </a:r>
          </a:p>
        </p:txBody>
      </p:sp>
      <p:sp>
        <p:nvSpPr>
          <p:cNvPr id="4" name="Header Placeholder 3">
            <a:extLst>
              <a:ext uri="{FF2B5EF4-FFF2-40B4-BE49-F238E27FC236}">
                <a16:creationId xmlns:a16="http://schemas.microsoft.com/office/drawing/2014/main" id="{8208D063-2F92-C3FB-C067-97A144D2796B}"/>
              </a:ext>
            </a:extLst>
          </p:cNvPr>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a:extLst>
              <a:ext uri="{FF2B5EF4-FFF2-40B4-BE49-F238E27FC236}">
                <a16:creationId xmlns:a16="http://schemas.microsoft.com/office/drawing/2014/main" id="{E44E20F6-AA69-E49D-B966-CA531AAE9C0A}"/>
              </a:ext>
            </a:extLst>
          </p:cNvPr>
          <p:cNvSpPr>
            <a:spLocks noGrp="1"/>
          </p:cNvSpPr>
          <p:nvPr>
            <p:ph type="ftr" sz="quarter" idx="4"/>
          </p:nvPr>
        </p:nvSpPr>
        <p:spPr/>
        <p:txBody>
          <a:bodyPr/>
          <a:lstStyle/>
          <a:p>
            <a:pPr marL="615759" defTabSz="9848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18FA429-6826-EADA-36AC-C91D365E35DF}"/>
              </a:ext>
            </a:extLst>
          </p:cNvPr>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5/26/2025 10:01 PM</a:t>
            </a:fld>
            <a:endParaRPr lang="en-US">
              <a:solidFill>
                <a:prstClr val="black"/>
              </a:solidFill>
            </a:endParaRPr>
          </a:p>
        </p:txBody>
      </p:sp>
      <p:sp>
        <p:nvSpPr>
          <p:cNvPr id="7" name="Slide Number Placeholder 6">
            <a:extLst>
              <a:ext uri="{FF2B5EF4-FFF2-40B4-BE49-F238E27FC236}">
                <a16:creationId xmlns:a16="http://schemas.microsoft.com/office/drawing/2014/main" id="{16AE273B-F2B2-80E2-3CB6-5ED8BFD894ED}"/>
              </a:ext>
            </a:extLst>
          </p:cNvPr>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47</a:t>
            </a:fld>
            <a:endParaRPr lang="en-US">
              <a:solidFill>
                <a:prstClr val="black"/>
              </a:solidFill>
            </a:endParaRPr>
          </a:p>
        </p:txBody>
      </p:sp>
    </p:spTree>
    <p:extLst>
      <p:ext uri="{BB962C8B-B14F-4D97-AF65-F5344CB8AC3E}">
        <p14:creationId xmlns:p14="http://schemas.microsoft.com/office/powerpoint/2010/main" val="3375965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4AA68-C387-3F79-FBA3-563952704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ADB13-1ECB-5870-A387-8A817E737AC8}"/>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02F6B55A-8605-06EC-6BF5-1D16742A0149}"/>
              </a:ext>
            </a:extLst>
          </p:cNvPr>
          <p:cNvSpPr>
            <a:spLocks noGrp="1"/>
          </p:cNvSpPr>
          <p:nvPr>
            <p:ph type="body" idx="1"/>
          </p:nvPr>
        </p:nvSpPr>
        <p:spPr/>
        <p:txBody>
          <a:bodyPr/>
          <a:lstStyle/>
          <a:p>
            <a:r>
              <a:rPr lang="en-US" b="1" dirty="0">
                <a:highlight>
                  <a:srgbClr val="2B2B2B"/>
                </a:highlight>
              </a:rPr>
              <a:t>First, Automatic Context Persistence:</a:t>
            </a:r>
            <a:br>
              <a:rPr lang="en-US" dirty="0">
                <a:highlight>
                  <a:srgbClr val="2B2B2B"/>
                </a:highlight>
              </a:rPr>
            </a:br>
            <a:r>
              <a:rPr lang="en-US" dirty="0">
                <a:highlight>
                  <a:srgbClr val="2B2B2B"/>
                </a:highlight>
              </a:rPr>
              <a:t>• Every user message and tool output is automatically saved—no hand-rolled state stores.</a:t>
            </a:r>
            <a:br>
              <a:rPr lang="en-US" dirty="0">
                <a:highlight>
                  <a:srgbClr val="2B2B2B"/>
                </a:highlight>
              </a:rPr>
            </a:br>
            <a:r>
              <a:rPr lang="en-US" dirty="0">
                <a:highlight>
                  <a:srgbClr val="2B2B2B"/>
                </a:highlight>
              </a:rPr>
              <a:t>• You can branch, pause, and later resume multi-step flows without losing track.</a:t>
            </a:r>
            <a:br>
              <a:rPr lang="en-US" dirty="0">
                <a:highlight>
                  <a:srgbClr val="2B2B2B"/>
                </a:highlight>
              </a:rPr>
            </a:br>
            <a:r>
              <a:rPr lang="en-US" dirty="0">
                <a:highlight>
                  <a:srgbClr val="2B2B2B"/>
                </a:highlight>
              </a:rPr>
              <a:t>• Pick your backend—Cosmos DB for speed or Blob storage to optimize cost.</a:t>
            </a:r>
          </a:p>
          <a:p>
            <a:r>
              <a:rPr lang="en-US" b="1" dirty="0">
                <a:highlight>
                  <a:srgbClr val="2B2B2B"/>
                </a:highlight>
              </a:rPr>
              <a:t>Next, Parallel Tool Invocation:</a:t>
            </a:r>
            <a:br>
              <a:rPr lang="en-US" dirty="0">
                <a:highlight>
                  <a:srgbClr val="2B2B2B"/>
                </a:highlight>
              </a:rPr>
            </a:br>
            <a:r>
              <a:rPr lang="en-US" dirty="0">
                <a:highlight>
                  <a:srgbClr val="2B2B2B"/>
                </a:highlight>
              </a:rPr>
              <a:t>• Agents fan out multiple API calls—search, HTTP endpoints, Functions—at the same time to cut end-to-end latency.</a:t>
            </a:r>
            <a:br>
              <a:rPr lang="en-US" dirty="0">
                <a:highlight>
                  <a:srgbClr val="2B2B2B"/>
                </a:highlight>
              </a:rPr>
            </a:br>
            <a:r>
              <a:rPr lang="en-US" dirty="0">
                <a:highlight>
                  <a:srgbClr val="2B2B2B"/>
                </a:highlight>
              </a:rPr>
              <a:t>• The service then sequences and merges those results for you, preserving logical order.</a:t>
            </a:r>
            <a:br>
              <a:rPr lang="en-US" dirty="0">
                <a:highlight>
                  <a:srgbClr val="2B2B2B"/>
                </a:highlight>
              </a:rPr>
            </a:br>
            <a:r>
              <a:rPr lang="en-US" dirty="0">
                <a:highlight>
                  <a:srgbClr val="2B2B2B"/>
                </a:highlight>
              </a:rPr>
              <a:t>• You get built-in fan-out/fan-in patterns, ideal for batch data enrichment or real-time aggregation.</a:t>
            </a:r>
          </a:p>
          <a:p>
            <a:r>
              <a:rPr lang="en-US" b="1" dirty="0">
                <a:highlight>
                  <a:srgbClr val="2B2B2B"/>
                </a:highlight>
              </a:rPr>
              <a:t>Finally, Built-In Retries &amp; Isolation:</a:t>
            </a:r>
            <a:br>
              <a:rPr lang="en-US" dirty="0">
                <a:highlight>
                  <a:srgbClr val="2B2B2B"/>
                </a:highlight>
              </a:rPr>
            </a:br>
            <a:r>
              <a:rPr lang="en-US" dirty="0">
                <a:highlight>
                  <a:srgbClr val="2B2B2B"/>
                </a:highlight>
              </a:rPr>
              <a:t>• Configure retry policies per tool—exponential backoff, max attempts—so transient errors self-heal.</a:t>
            </a:r>
            <a:br>
              <a:rPr lang="en-US" dirty="0">
                <a:highlight>
                  <a:srgbClr val="2B2B2B"/>
                </a:highlight>
              </a:rPr>
            </a:br>
            <a:r>
              <a:rPr lang="en-US" dirty="0">
                <a:highlight>
                  <a:srgbClr val="2B2B2B"/>
                </a:highlight>
              </a:rPr>
              <a:t>• Failures are contained to the affected branch; the rest of your workflow keeps running.</a:t>
            </a:r>
            <a:br>
              <a:rPr lang="en-US" dirty="0">
                <a:highlight>
                  <a:srgbClr val="2B2B2B"/>
                </a:highlight>
              </a:rPr>
            </a:br>
            <a:r>
              <a:rPr lang="en-US" dirty="0">
                <a:highlight>
                  <a:srgbClr val="2B2B2B"/>
                </a:highlight>
              </a:rPr>
              <a:t>• Detailed invocation diagnostics help you pinpoint and fix issues fast.</a:t>
            </a:r>
          </a:p>
          <a:p>
            <a:r>
              <a:rPr lang="en-US" dirty="0">
                <a:highlight>
                  <a:srgbClr val="2B2B2B"/>
                </a:highlight>
              </a:rPr>
              <a:t>Together, these capabilities let you focus on business logic—declaring high-level workflows—while Azure AI Agent Service handles context, concurrency, and resilience under the hood.</a:t>
            </a:r>
          </a:p>
        </p:txBody>
      </p:sp>
      <p:sp>
        <p:nvSpPr>
          <p:cNvPr id="4" name="Header Placeholder 3">
            <a:extLst>
              <a:ext uri="{FF2B5EF4-FFF2-40B4-BE49-F238E27FC236}">
                <a16:creationId xmlns:a16="http://schemas.microsoft.com/office/drawing/2014/main" id="{0826568B-6C9A-4A8E-2BE4-4635B6543219}"/>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8859B391-9BC3-958A-EFB4-B4714DF599B9}"/>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A558A44-B725-2A47-7EEB-2DB7B6EE7BBA}"/>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5/26/2025 10:01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53F15290-FF69-A033-ADC3-01428FBD9DDA}"/>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48</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299819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AAFF6-1C87-7354-5A24-CF156CD90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58F82-90C1-4625-B668-5ACAFA82C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55530-E7BC-7480-6941-44B10C88386F}"/>
              </a:ext>
            </a:extLst>
          </p:cNvPr>
          <p:cNvSpPr>
            <a:spLocks noGrp="1"/>
          </p:cNvSpPr>
          <p:nvPr>
            <p:ph type="body" idx="1"/>
          </p:nvPr>
        </p:nvSpPr>
        <p:spPr/>
        <p:txBody>
          <a:bodyPr/>
          <a:lstStyle/>
          <a:p>
            <a:r>
              <a:rPr lang="en-US" sz="3200" dirty="0"/>
              <a:t>Security and compliance are baked into Azure AI Agent Service at every layer.</a:t>
            </a:r>
          </a:p>
          <a:p>
            <a:r>
              <a:rPr lang="en-US" sz="3200" b="1" dirty="0"/>
              <a:t>First</a:t>
            </a:r>
            <a:r>
              <a:rPr lang="en-US" sz="3200" dirty="0"/>
              <a:t>, Customer-Managed Keys and Encryption let you enforce your organization’s key-rotation policies. Your conversation data and tool payloads are envelope-encrypted with keys in your Key Vault, and you can even bring FIPS-certified HSMs.</a:t>
            </a:r>
          </a:p>
          <a:p>
            <a:r>
              <a:rPr lang="en-US" sz="3200" b="1" dirty="0"/>
              <a:t>Next</a:t>
            </a:r>
            <a:r>
              <a:rPr lang="en-US" sz="3200" dirty="0"/>
              <a:t>, Network Security and Isolation ensure no traffic ever touches the public internet. Agents run in your </a:t>
            </a:r>
            <a:r>
              <a:rPr lang="en-US" sz="3200" dirty="0" err="1"/>
              <a:t>VNet</a:t>
            </a:r>
            <a:r>
              <a:rPr lang="en-US" sz="3200" dirty="0"/>
              <a:t>, you can lock down Private Endpoints with NSGs and service tags, and Azure’s platform DDoS protection guards against volumetric attacks.</a:t>
            </a:r>
          </a:p>
          <a:p>
            <a:r>
              <a:rPr lang="en-US" sz="3200" b="1" dirty="0"/>
              <a:t>Finally</a:t>
            </a:r>
            <a:r>
              <a:rPr lang="en-US" sz="3200" dirty="0"/>
              <a:t>, Auditing and Governance give you full visibility and control: every API call and agent execution is logged to Azure Monitor, you control who can manage or invoke agents via RBAC, and you can configure retention or forward logs to your SIEM for long-term compliance.</a:t>
            </a:r>
          </a:p>
        </p:txBody>
      </p:sp>
      <p:sp>
        <p:nvSpPr>
          <p:cNvPr id="4" name="Header Placeholder 3">
            <a:extLst>
              <a:ext uri="{FF2B5EF4-FFF2-40B4-BE49-F238E27FC236}">
                <a16:creationId xmlns:a16="http://schemas.microsoft.com/office/drawing/2014/main" id="{E151C971-838E-2213-ED4F-2CC18B26F22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88C8A5-C04D-3080-3047-551AA95E8F52}"/>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7CF9DC7-6580-92D0-380A-A4122725DA8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5/26/2025 10:01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610F3D6-5137-A70E-18FA-05DFA0AFE11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356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2F93D-6AC2-5BC4-C137-793B9B0D1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1A0A8-635C-64A7-E138-D511225F4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BEAD9-01E1-7F81-6565-087EB3E1DD7A}"/>
              </a:ext>
            </a:extLst>
          </p:cNvPr>
          <p:cNvSpPr>
            <a:spLocks noGrp="1"/>
          </p:cNvSpPr>
          <p:nvPr>
            <p:ph type="body" idx="1"/>
          </p:nvPr>
        </p:nvSpPr>
        <p:spPr/>
        <p:txBody>
          <a:bodyPr/>
          <a:lstStyle/>
          <a:p>
            <a:pPr defTabSz="966612">
              <a:defRPr/>
            </a:pPr>
            <a:r>
              <a:rPr lang="en-US" dirty="0"/>
              <a:t>Currently, most AI and automation systems are built to handle very specific tasks with clearly defined inputs and outputs. For example, a process like HR onboarding might be automated, but it's typically limited to simple rule-based tasks, such as sending emails or verifying documents. These systems often fail to adapt when things go off-script or if unexpected situations arise. </a:t>
            </a:r>
            <a:r>
              <a:rPr lang="en-US"/>
              <a:t>Here, we see an example of how RPA automates predefined steps, but the flexibility to adjust to evolving needs is limited.</a:t>
            </a:r>
          </a:p>
          <a:p>
            <a:endParaRPr lang="en-US"/>
          </a:p>
        </p:txBody>
      </p:sp>
      <p:sp>
        <p:nvSpPr>
          <p:cNvPr id="4" name="Header Placeholder 3">
            <a:extLst>
              <a:ext uri="{FF2B5EF4-FFF2-40B4-BE49-F238E27FC236}">
                <a16:creationId xmlns:a16="http://schemas.microsoft.com/office/drawing/2014/main" id="{BE54E82F-365C-B7DB-359C-E969315DE654}"/>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440DDC5-0E86-A373-8D1A-30874644B39F}"/>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0F48FB-5205-42F5-8F4C-CB790F02FB8B}"/>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5/26/2025 10:01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A5C0C9-6B5C-D842-35F1-D351647EEE99}"/>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2881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87D37-0E86-ECAC-40FA-9BD80D279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C18A3-01EB-7107-69C2-95251795E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31F6C-D413-1900-3C48-F69EAF7FB8B7}"/>
              </a:ext>
            </a:extLst>
          </p:cNvPr>
          <p:cNvSpPr>
            <a:spLocks noGrp="1"/>
          </p:cNvSpPr>
          <p:nvPr>
            <p:ph type="body" idx="1"/>
          </p:nvPr>
        </p:nvSpPr>
        <p:spPr/>
        <p:txBody>
          <a:bodyPr/>
          <a:lstStyle/>
          <a:p>
            <a:r>
              <a:rPr lang="en-US"/>
              <a:t>Looking ahead, AI agents offer a transformative approach. Unlike traditional systems, AI agents can manage more complex workflows and adapt in real-time. Notice here how tasks like document verification, IT provisioning, and even training can be handled by AI agents, but the critical distinction is that humans are still involved in key decision-making moments. This hybrid model ensures that while automation is improving efficiency, humans retain oversight and control</a:t>
            </a:r>
          </a:p>
          <a:p>
            <a:endParaRPr lang="en-US"/>
          </a:p>
          <a:p>
            <a:endParaRPr lang="en-US"/>
          </a:p>
          <a:p>
            <a:r>
              <a:rPr lang="en-US"/>
              <a:t>Initial Interaction:</a:t>
            </a:r>
          </a:p>
          <a:p>
            <a:endParaRPr lang="en-US"/>
          </a:p>
          <a:p>
            <a:r>
              <a:rPr lang="en-US"/>
              <a:t>Engages with new hires through a virtual assistant, providing a personalized welcome and gathering initial data to tailor the onboarding journey. The AI agent makes decisions based on the information provided by the new hire to customize the onboarding experience immediately.</a:t>
            </a:r>
          </a:p>
          <a:p>
            <a:r>
              <a:rPr lang="en-US"/>
              <a:t>Document Verification:</a:t>
            </a:r>
          </a:p>
          <a:p>
            <a:endParaRPr lang="en-US"/>
          </a:p>
          <a:p>
            <a:r>
              <a:rPr lang="en-US"/>
              <a:t>Facilitates the submission and verification of documents by assessing completeness and accuracy. It learns from each interaction, recognizing common errors or missing items, and adjusting its feedback to help new hires correct issues quickly.</a:t>
            </a:r>
          </a:p>
          <a:p>
            <a:r>
              <a:rPr lang="en-US"/>
              <a:t>Training Path Selection:</a:t>
            </a:r>
          </a:p>
          <a:p>
            <a:endParaRPr lang="en-US"/>
          </a:p>
          <a:p>
            <a:r>
              <a:rPr lang="en-US"/>
              <a:t>Analyzes the new hire's role, experience, and learning preferences to recommend a suitable training path. The AI continuously learns from feedback on training effectiveness and adjusts the modules to better suit the new hire's needs, ensuring optimal learning outcomes.</a:t>
            </a:r>
          </a:p>
          <a:p>
            <a:r>
              <a:rPr lang="en-US"/>
              <a:t>Feedback and Adjustment:</a:t>
            </a:r>
          </a:p>
          <a:p>
            <a:endParaRPr lang="en-US"/>
          </a:p>
          <a:p>
            <a:r>
              <a:rPr lang="en-US"/>
              <a:t>Gathers real-time feedback from new hires regarding their onboarding experience. It processes this feedback to identify patterns and trends, enabling it to make informed decisions on necessary strategy adjustments to improve the onboarding process for future hires.</a:t>
            </a:r>
          </a:p>
          <a:p>
            <a:r>
              <a:rPr lang="en-US"/>
              <a:t>Ongoing Support:</a:t>
            </a:r>
          </a:p>
          <a:p>
            <a:endParaRPr lang="en-US"/>
          </a:p>
          <a:p>
            <a:r>
              <a:rPr lang="en-US"/>
              <a:t>Continues to support the new hire beyond the initial onboarding phase, answering questions and providing resources as needed. The AI agent utilizes ongoing interactions to refine its support strategies, ensuring continuous improvement in employee engagement and satisfaction.</a:t>
            </a:r>
          </a:p>
          <a:p>
            <a:endParaRPr lang="en-US"/>
          </a:p>
        </p:txBody>
      </p:sp>
      <p:sp>
        <p:nvSpPr>
          <p:cNvPr id="4" name="Header Placeholder 3">
            <a:extLst>
              <a:ext uri="{FF2B5EF4-FFF2-40B4-BE49-F238E27FC236}">
                <a16:creationId xmlns:a16="http://schemas.microsoft.com/office/drawing/2014/main" id="{89F687A1-D14B-0CD2-5289-BBE09AC45945}"/>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369D9A3-6FE2-D746-657D-82DFA1A2E2B7}"/>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082347-45BE-5576-B0DF-4FAE63B148C5}"/>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5/26/2025 10:01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70C3700-8DE8-D6CF-22FD-0D9438B606DE}"/>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49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13AD3-5B45-97AF-8F73-A43735FE3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6027C-ED1A-AECF-25D8-F830FD329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283C9E-2A09-1EBD-BC27-699D5E2E329F}"/>
              </a:ext>
            </a:extLst>
          </p:cNvPr>
          <p:cNvSpPr>
            <a:spLocks noGrp="1"/>
          </p:cNvSpPr>
          <p:nvPr>
            <p:ph type="body" idx="1"/>
          </p:nvPr>
        </p:nvSpPr>
        <p:spPr/>
        <p:txBody>
          <a:bodyPr/>
          <a:lstStyle/>
          <a:p>
            <a:r>
              <a:rPr lang="en-US"/>
              <a:t>As AI systems evolve, we're moving from narrow, single-task solutions to more expansive, iterative systems. In the early days, LLMs were used for very specific tasks, like summarizing documents. Now, we're seeing a more sophisticated architecture, where agents can handle more complex tasks by integrating multiple data sources and interacting with humans to refine outcomes. From single-agent solutions to multi-agent systems, we’re unlocking the potential for AI to solve larger, more complicated problems.</a:t>
            </a:r>
          </a:p>
          <a:p>
            <a:endParaRPr lang="en-US"/>
          </a:p>
          <a:p>
            <a:pPr lvl="0" defTabSz="914400">
              <a:lnSpc>
                <a:spcPct val="90000"/>
              </a:lnSpc>
              <a:spcBef>
                <a:spcPts val="0"/>
              </a:spcBef>
              <a:defRPr/>
            </a:pPr>
            <a:r>
              <a:rPr lang="en-US" sz="1200" b="1">
                <a:latin typeface="Segoe UI Semilight" panose="020B0402040204020203" pitchFamily="34" charset="0"/>
                <a:cs typeface="Segoe UI Semilight" panose="020B0402040204020203" pitchFamily="34" charset="0"/>
              </a:rPr>
              <a:t>Key Technical Enablers</a:t>
            </a:r>
          </a:p>
          <a:p>
            <a:pPr lvl="0" defTabSz="914400">
              <a:lnSpc>
                <a:spcPct val="90000"/>
              </a:lnSpc>
              <a:spcBef>
                <a:spcPts val="0"/>
              </a:spcBef>
              <a:defRPr/>
            </a:pPr>
            <a:endParaRPr kumimoji="0" lang="en-US" sz="1200" b="0" i="0" u="none" strike="noStrike" kern="1200" cap="none" spc="-50" normalizeH="0" noProof="0">
              <a:ln w="3175">
                <a:noFill/>
              </a:ln>
              <a:effectLst/>
              <a:uLnTx/>
              <a:uFillTx/>
              <a:latin typeface="Segoe UI Semilight" panose="020B0402040204020203" pitchFamily="34" charset="0"/>
              <a:cs typeface="Segoe UI Semilight" panose="020B0402040204020203" pitchFamily="34" charset="0"/>
            </a:endParaRPr>
          </a:p>
          <a:p>
            <a:pPr defTabSz="914400">
              <a:lnSpc>
                <a:spcPct val="90000"/>
              </a:lnSpc>
              <a:spcBef>
                <a:spcPts val="0"/>
              </a:spcBef>
              <a:defRPr/>
            </a:pPr>
            <a:r>
              <a:rPr lang="en-PH" sz="1200" b="1">
                <a:solidFill>
                  <a:srgbClr val="0070C0"/>
                </a:solidFill>
                <a:latin typeface="Segoe UI Semilight" panose="020B0402040204020203" pitchFamily="34" charset="0"/>
                <a:cs typeface="Segoe UI Semilight" panose="020B0402040204020203" pitchFamily="34" charset="0"/>
              </a:rPr>
              <a:t>Human level reasoning capabilities</a:t>
            </a:r>
          </a:p>
          <a:p>
            <a:pPr lvl="0" defTabSz="914400">
              <a:lnSpc>
                <a:spcPct val="90000"/>
              </a:lnSpc>
              <a:spcBef>
                <a:spcPts val="0"/>
              </a:spcBef>
              <a:defRPr/>
            </a:pPr>
            <a:r>
              <a:rPr lang="en-US" sz="1200">
                <a:latin typeface="Segoe UI Semilight" panose="020B0402040204020203" pitchFamily="34" charset="0"/>
                <a:cs typeface="Segoe UI Semilight" panose="020B0402040204020203" pitchFamily="34" charset="0"/>
              </a:rPr>
              <a:t>Enables critical thinking, re-planning to establish resolution strategies and incorporate human in the loop.</a:t>
            </a:r>
          </a:p>
          <a:p>
            <a:pPr lvl="0" defTabSz="914400">
              <a:lnSpc>
                <a:spcPct val="90000"/>
              </a:lnSpc>
              <a:spcBef>
                <a:spcPts val="0"/>
              </a:spcBef>
              <a:defRPr/>
            </a:pPr>
            <a:endParaRPr lang="en-US" sz="1200" b="1">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lang="en-US" sz="1200" b="1">
                <a:solidFill>
                  <a:srgbClr val="0070C0"/>
                </a:solidFill>
                <a:latin typeface="Segoe UI Semilight" panose="020B0402040204020203" pitchFamily="34" charset="0"/>
                <a:cs typeface="Segoe UI Semilight" panose="020B0402040204020203" pitchFamily="34" charset="0"/>
              </a:rPr>
              <a:t>Larger context windows</a:t>
            </a:r>
          </a:p>
          <a:p>
            <a:pPr lvl="0" defTabSz="914400">
              <a:lnSpc>
                <a:spcPct val="90000"/>
              </a:lnSpc>
              <a:spcBef>
                <a:spcPts val="0"/>
              </a:spcBef>
              <a:defRPr/>
            </a:pPr>
            <a:r>
              <a:rPr lang="en-US" sz="1200">
                <a:latin typeface="Segoe UI Semilight" panose="020B0402040204020203" pitchFamily="34" charset="0"/>
                <a:cs typeface="Segoe UI Semilight" panose="020B0402040204020203" pitchFamily="34" charset="0"/>
              </a:rPr>
              <a:t>Enables reasoning over execution history to re-plan + integrate feedback from multiple agents.</a:t>
            </a:r>
          </a:p>
          <a:p>
            <a:pPr lvl="0" defTabSz="914400">
              <a:lnSpc>
                <a:spcPct val="90000"/>
              </a:lnSpc>
              <a:spcBef>
                <a:spcPts val="0"/>
              </a:spcBef>
              <a:defRPr/>
            </a:pPr>
            <a:endParaRPr kumimoji="0" lang="en-US" sz="1200" b="0" i="0" u="none" strike="noStrike" kern="1200" cap="none" spc="-50" normalizeH="0" noProof="0">
              <a:ln w="3175">
                <a:noFill/>
              </a:ln>
              <a:effectLst/>
              <a:uLnTx/>
              <a:uFillTx/>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kumimoji="0" lang="en-PH" sz="1200" b="1" i="0" u="none" strike="noStrike" kern="1200" cap="none" spc="-50" normalizeH="0" noProof="0">
                <a:ln w="3175">
                  <a:noFill/>
                </a:ln>
                <a:solidFill>
                  <a:srgbClr val="0070C0"/>
                </a:solidFill>
                <a:effectLst/>
                <a:uLnTx/>
                <a:uFillTx/>
                <a:latin typeface="Segoe UI Semilight" panose="020B0402040204020203" pitchFamily="34" charset="0"/>
                <a:cs typeface="Segoe UI Semilight" panose="020B0402040204020203" pitchFamily="34" charset="0"/>
              </a:rPr>
              <a:t>SLM for specialized agents</a:t>
            </a:r>
          </a:p>
          <a:p>
            <a:pPr lvl="0" defTabSz="914400">
              <a:lnSpc>
                <a:spcPct val="90000"/>
              </a:lnSpc>
              <a:spcBef>
                <a:spcPts val="0"/>
              </a:spcBef>
              <a:defRPr/>
            </a:pPr>
            <a:r>
              <a:rPr kumimoji="0" lang="en-PH" sz="1200" b="0" i="0" u="none" strike="noStrike" kern="1200" cap="none" spc="-50" normalizeH="0" noProof="0">
                <a:ln w="3175">
                  <a:noFill/>
                </a:ln>
                <a:effectLst/>
                <a:uLnTx/>
                <a:uFillTx/>
                <a:latin typeface="Segoe UI Semilight" panose="020B0402040204020203" pitchFamily="34" charset="0"/>
                <a:cs typeface="Segoe UI Semilight" panose="020B0402040204020203" pitchFamily="34" charset="0"/>
              </a:rPr>
              <a:t>Enables rapid execution to keep human engaged in the loop and enables cost effective resolution.</a:t>
            </a:r>
          </a:p>
          <a:p>
            <a:pPr lvl="0" defTabSz="914400">
              <a:lnSpc>
                <a:spcPct val="90000"/>
              </a:lnSpc>
              <a:spcBef>
                <a:spcPts val="0"/>
              </a:spcBef>
              <a:defRPr/>
            </a:pPr>
            <a:endParaRPr lang="en-PH" sz="1200">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kumimoji="0" lang="en-PH" sz="1200" b="1" i="0" u="none" strike="noStrike" kern="1200" cap="none" spc="-50" normalizeH="0" noProof="0">
                <a:ln w="3175">
                  <a:noFill/>
                </a:ln>
                <a:solidFill>
                  <a:srgbClr val="0070C0"/>
                </a:solidFill>
                <a:effectLst/>
                <a:uLnTx/>
                <a:uFillTx/>
                <a:latin typeface="Segoe UI Semilight" panose="020B0402040204020203" pitchFamily="34" charset="0"/>
                <a:cs typeface="Segoe UI Semilight" panose="020B0402040204020203" pitchFamily="34" charset="0"/>
              </a:rPr>
              <a:t>Multi-modality support</a:t>
            </a:r>
          </a:p>
          <a:p>
            <a:pPr lvl="0" defTabSz="914400">
              <a:lnSpc>
                <a:spcPct val="90000"/>
              </a:lnSpc>
              <a:spcBef>
                <a:spcPts val="0"/>
              </a:spcBef>
              <a:defRPr/>
            </a:pPr>
            <a:r>
              <a:rPr kumimoji="0" lang="en-PH" sz="1200" b="0" i="0" u="none" strike="noStrike" kern="1200" cap="none" spc="-50" normalizeH="0" noProof="0">
                <a:ln w="3175">
                  <a:noFill/>
                </a:ln>
                <a:effectLst/>
                <a:uLnTx/>
                <a:uFillTx/>
                <a:latin typeface="Segoe UI Semilight" panose="020B0402040204020203" pitchFamily="34" charset="0"/>
                <a:cs typeface="Segoe UI Semilight" panose="020B0402040204020203" pitchFamily="34" charset="0"/>
              </a:rPr>
              <a:t>Widens scope of use-cases and eases access to Agentic AI Systems.</a:t>
            </a:r>
          </a:p>
          <a:p>
            <a:endParaRPr lang="en-US"/>
          </a:p>
        </p:txBody>
      </p:sp>
      <p:sp>
        <p:nvSpPr>
          <p:cNvPr id="4" name="Slide Number Placeholder 3">
            <a:extLst>
              <a:ext uri="{FF2B5EF4-FFF2-40B4-BE49-F238E27FC236}">
                <a16:creationId xmlns:a16="http://schemas.microsoft.com/office/drawing/2014/main" id="{1E0638DC-83ED-C1C0-2976-408857C203BC}"/>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448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C3D1-4B3F-972C-A3B3-922939BDA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99BF4-BAC8-8D3F-09CA-CB0317EFFAFD}"/>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47338436-AC8C-7973-D280-734C0974BD98}"/>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481591D3-DCF6-5BCB-366B-7C82ABF757F4}"/>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09E94026-85DD-5AF1-8EA4-B659CC3C1F93}"/>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C905C9-A3D8-6C58-1C50-7D904BA70974}"/>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5/26/2025 10:01 PM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1BC652B8-A420-03F0-4518-7B41CF46C05B}"/>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9</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319533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definition of “agentic” is “having agency”, so when we say ‘agentic’ in the context of AI we mean three core capabilities:</a:t>
            </a:r>
          </a:p>
          <a:p>
            <a:r>
              <a:rPr lang="en-US" b="1" dirty="0"/>
              <a:t>Autonomy &amp; Initiative:</a:t>
            </a:r>
            <a:r>
              <a:rPr lang="en-US" dirty="0"/>
              <a:t> the agent isn’t just reactive—it takes a mission like ‘process this permit’ and figures out the sequence of steps on its own.</a:t>
            </a:r>
          </a:p>
          <a:p>
            <a:r>
              <a:rPr lang="en-US" b="1" dirty="0"/>
              <a:t>Persistent Context:</a:t>
            </a:r>
            <a:r>
              <a:rPr lang="en-US" dirty="0"/>
              <a:t> it remembers what it’s done so far—using Model Context Protocol under the covers—so you can pause, branch, or loop without losing state.</a:t>
            </a:r>
          </a:p>
          <a:p>
            <a:r>
              <a:rPr lang="en-US" b="1" dirty="0"/>
              <a:t>Dynamic Tool Orchestration:</a:t>
            </a:r>
            <a:r>
              <a:rPr lang="en-US" dirty="0"/>
              <a:t> rather than a fixed workflow, the agent reasons about which tools or APIs to invoke at each stage—be it a database lookup, web search, or a custom function.</a:t>
            </a:r>
          </a:p>
          <a:p>
            <a:r>
              <a:rPr lang="en-US" dirty="0"/>
              <a:t>Together, these distinguish true “agents” from clever scripts or chatbots that simply respond one prompt at a time.</a:t>
            </a:r>
          </a:p>
          <a:p>
            <a:pPr defTabSz="949147">
              <a:lnSpc>
                <a:spcPct val="100000"/>
              </a:lnSpc>
              <a:spcAft>
                <a:spcPts val="0"/>
              </a:spcAft>
              <a:defRPr/>
            </a:pPr>
            <a:endParaRPr lang="en-US" dirty="0"/>
          </a:p>
        </p:txBody>
      </p:sp>
      <p:sp>
        <p:nvSpPr>
          <p:cNvPr id="4" name="Slide Number Placeholder 3"/>
          <p:cNvSpPr>
            <a:spLocks noGrp="1"/>
          </p:cNvSpPr>
          <p:nvPr>
            <p:ph type="sldNum" sz="quarter" idx="5"/>
          </p:nvPr>
        </p:nvSpPr>
        <p:spPr/>
        <p:txBody>
          <a:bodyPr/>
          <a:lstStyle/>
          <a:p>
            <a:pPr defTabSz="949147">
              <a:defRPr/>
            </a:pPr>
            <a:fld id="{AB6DBA25-EEB1-46C0-8126-D5B74A701FA7}" type="slidenum">
              <a:rPr lang="en-US">
                <a:solidFill>
                  <a:prstClr val="black"/>
                </a:solidFill>
                <a:latin typeface="Segoe UI Semibold" panose="020B0702040204020203" pitchFamily="34" charset="0"/>
              </a:rPr>
              <a:pPr defTabSz="949147">
                <a:defRPr/>
              </a:pPr>
              <a:t>10</a:t>
            </a:fld>
            <a:endParaRPr lang="en-US">
              <a:solidFill>
                <a:prstClr val="black"/>
              </a:solidFill>
              <a:latin typeface="Segoe UI Semibold" panose="020B0702040204020203" pitchFamily="34" charset="0"/>
            </a:endParaRPr>
          </a:p>
        </p:txBody>
      </p:sp>
    </p:spTree>
    <p:extLst>
      <p:ext uri="{BB962C8B-B14F-4D97-AF65-F5344CB8AC3E}">
        <p14:creationId xmlns:p14="http://schemas.microsoft.com/office/powerpoint/2010/main" val="1904873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4.jpe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9.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9.xml"/><Relationship Id="rId4"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2.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2.jpe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64.jpe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76.pn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7.png"/><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56.pn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38334477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9619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61426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0687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55626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0026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103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256253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7926269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863458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739921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124841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0624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636223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1534095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3107881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28118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26849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06391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2493306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0">
              <a:srgbClr val="D8C3B2"/>
            </a:gs>
            <a:gs pos="50000">
              <a:srgbClr val="D9D9D6"/>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535483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Graphic 2">
            <a:extLst>
              <a:ext uri="{FF2B5EF4-FFF2-40B4-BE49-F238E27FC236}">
                <a16:creationId xmlns:a16="http://schemas.microsoft.com/office/drawing/2014/main" id="{FC2B69AA-28DE-9B7C-2E42-A3C042FD5956}"/>
              </a:ext>
            </a:extLst>
          </p:cNvPr>
          <p:cNvSpPr/>
          <p:nvPr userDrawn="1"/>
        </p:nvSpPr>
        <p:spPr>
          <a:xfrm>
            <a:off x="584729" y="2517700"/>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243F6D"/>
              </a:gs>
              <a:gs pos="71000">
                <a:srgbClr val="0D67B3"/>
              </a:gs>
              <a:gs pos="100000">
                <a:srgbClr val="0374CD"/>
              </a:gs>
            </a:gsLst>
            <a:lin ang="0" scaled="1"/>
          </a:gradFill>
          <a:ln w="9525" cap="flat">
            <a:noFill/>
            <a:prstDash val="solid"/>
            <a:miter/>
          </a:ln>
        </p:spPr>
        <p:txBody>
          <a:bodyPr rtlCol="0" anchor="ctr"/>
          <a:lstStyle/>
          <a:p>
            <a:endParaRPr lang="en-US" sz="1413"/>
          </a:p>
        </p:txBody>
      </p:sp>
    </p:spTree>
    <p:extLst>
      <p:ext uri="{BB962C8B-B14F-4D97-AF65-F5344CB8AC3E}">
        <p14:creationId xmlns:p14="http://schemas.microsoft.com/office/powerpoint/2010/main" val="317848165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ED8AFE-D7AA-21DB-16B8-7617A85AF01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462" rtl="0" eaLnBrk="1" latinLnBrk="0" hangingPunct="1">
              <a:lnSpc>
                <a:spcPct val="100000"/>
              </a:lnSpc>
              <a:spcBef>
                <a:spcPct val="0"/>
              </a:spcBef>
              <a:buNone/>
              <a:defRPr lang="en-US" sz="3999"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799"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9945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08107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76999"/>
          </a:xfrm>
          <a:noFill/>
        </p:spPr>
        <p:txBody>
          <a:bodyPr wrap="square" lIns="0" tIns="0" rIns="0" bIns="0">
            <a:spAutoFit/>
          </a:bodyPr>
          <a:lstStyle>
            <a:lvl1pPr marL="0" indent="0">
              <a:spcBef>
                <a:spcPts val="0"/>
              </a:spcBef>
              <a:buNone/>
              <a:defRPr sz="17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3097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8073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6591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1348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485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08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503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1626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315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185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994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8646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82190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8769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330501"/>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eme 4">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787486"/>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2899546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876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41629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868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893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68330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7954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676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628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3339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9055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4507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32341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2285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77202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0110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90059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091072"/>
      </p:ext>
    </p:extLst>
  </p:cSld>
  <p:clrMapOvr>
    <a:masterClrMapping/>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9601654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934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599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1505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580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672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64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953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500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05593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463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0027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7786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17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5900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13745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3980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05442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725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037366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79268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0678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39934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93941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22075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4008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9029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5573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2619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4288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4358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3402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76502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5468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1604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648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8852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89103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004129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44113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81755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299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90737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69595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651828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43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7300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684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157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819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70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8317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97594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4944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7893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AD95776-CF25-4483-AF21-5E89F42E507B}"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194326691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D95776-CF25-4483-AF21-5E89F42E507B}"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17062775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D95776-CF25-4483-AF21-5E89F42E507B}"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109584233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D95776-CF25-4483-AF21-5E89F42E507B}"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133157265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D95776-CF25-4483-AF21-5E89F42E507B}" type="datetimeFigureOut">
              <a:rPr lang="en-US" smtClean="0"/>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358833922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D95776-CF25-4483-AF21-5E89F42E507B}" type="datetimeFigureOut">
              <a:rPr lang="en-US" smtClean="0"/>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12369961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D95776-CF25-4483-AF21-5E89F42E507B}" type="datetimeFigureOut">
              <a:rPr lang="en-US" smtClean="0"/>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27190350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D95776-CF25-4483-AF21-5E89F42E507B}"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302501623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D95776-CF25-4483-AF21-5E89F42E507B}" type="datetimeFigureOut">
              <a:rPr lang="en-US" smtClean="0"/>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372137024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D95776-CF25-4483-AF21-5E89F42E507B}"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973257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688089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D95776-CF25-4483-AF21-5E89F42E507B}" type="datetimeFigureOut">
              <a:rPr lang="en-US" smtClean="0"/>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997975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Sans Text Semibold"/>
                <a:ea typeface="+mn-ea"/>
                <a:cs typeface="+mn-cs"/>
              </a:rPr>
              <a:t>Microsoft Azure</a:t>
            </a:r>
          </a:p>
        </p:txBody>
      </p:sp>
    </p:spTree>
    <p:extLst>
      <p:ext uri="{BB962C8B-B14F-4D97-AF65-F5344CB8AC3E}">
        <p14:creationId xmlns:p14="http://schemas.microsoft.com/office/powerpoint/2010/main" val="262313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Segoe Sans Text Semibold"/>
                <a:ea typeface="+mn-ea"/>
                <a:cs typeface="+mn-cs"/>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6943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42847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1476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1503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819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85951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0573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21130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48398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61776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41740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22927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58117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90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83045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18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37698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0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4199" y="457200"/>
            <a:ext cx="11022583" cy="553998"/>
          </a:xfrm>
        </p:spPr>
        <p:txBody>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1858FD15-A5B5-C53A-8733-14C6D3672214}"/>
              </a:ext>
            </a:extLst>
          </p:cNvPr>
          <p:cNvSpPr>
            <a:spLocks noGrp="1"/>
          </p:cNvSpPr>
          <p:nvPr>
            <p:ph type="body" sz="quarter" idx="10"/>
          </p:nvPr>
        </p:nvSpPr>
        <p:spPr>
          <a:xfrm>
            <a:off x="584200" y="1067356"/>
            <a:ext cx="11036300" cy="369332"/>
          </a:xfrm>
        </p:spPr>
        <p:txBody>
          <a:bodyPr/>
          <a:lstStyle>
            <a:lvl1pPr marL="0" indent="0">
              <a:buNone/>
              <a:defRPr kumimoji="0" lang="en-US" sz="2400" b="0" u="none" strike="noStrike" kern="1200" cap="none" spc="0" normalizeH="0" baseline="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62469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5815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1592553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394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947222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Only">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7790-3570-22E9-DECB-0E8DE6C331F5}"/>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5B462699-F861-5231-C693-797F9BB8DA7B}"/>
              </a:ext>
            </a:extLst>
          </p:cNvPr>
          <p:cNvSpPr>
            <a:spLocks noGrp="1"/>
          </p:cNvSpPr>
          <p:nvPr>
            <p:ph type="dt" sz="half" idx="10"/>
          </p:nvPr>
        </p:nvSpPr>
        <p:spPr/>
        <p:txBody>
          <a:bodyPr/>
          <a:lstStyle/>
          <a:p>
            <a:fld id="{2159D0DD-4710-4B6C-AFA4-09A41EF20E6D}" type="datetimeFigureOut">
              <a:rPr lang="en-CH" smtClean="0"/>
              <a:t>05/26/2025</a:t>
            </a:fld>
            <a:endParaRPr lang="en-CH"/>
          </a:p>
        </p:txBody>
      </p:sp>
      <p:sp>
        <p:nvSpPr>
          <p:cNvPr id="4" name="Footer Placeholder 3">
            <a:extLst>
              <a:ext uri="{FF2B5EF4-FFF2-40B4-BE49-F238E27FC236}">
                <a16:creationId xmlns:a16="http://schemas.microsoft.com/office/drawing/2014/main" id="{A0141100-BE66-3A14-425C-96E503AD00CE}"/>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5928A50E-F2E1-787B-9976-B93DCFEF5998}"/>
              </a:ext>
            </a:extLst>
          </p:cNvPr>
          <p:cNvSpPr>
            <a:spLocks noGrp="1"/>
          </p:cNvSpPr>
          <p:nvPr>
            <p:ph type="sldNum" sz="quarter" idx="12"/>
          </p:nvPr>
        </p:nvSpPr>
        <p:spPr/>
        <p:txBody>
          <a:bodyPr/>
          <a:lstStyle/>
          <a:p>
            <a:fld id="{DBAB13F6-5B24-4026-AFF6-046B3818C94F}" type="slidenum">
              <a:rPr lang="en-CH" smtClean="0"/>
              <a:t>‹#›</a:t>
            </a:fld>
            <a:endParaRPr lang="en-CH"/>
          </a:p>
        </p:txBody>
      </p:sp>
    </p:spTree>
    <p:extLst>
      <p:ext uri="{BB962C8B-B14F-4D97-AF65-F5344CB8AC3E}">
        <p14:creationId xmlns:p14="http://schemas.microsoft.com/office/powerpoint/2010/main" val="412033240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01980620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1613163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4058312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3388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1593328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6743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51389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739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3607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642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1342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30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0856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585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7856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5159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10452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53414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81273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477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668619"/>
      </p:ext>
    </p:extLst>
  </p:cSld>
  <p:clrMapOvr>
    <a:masterClrMapping/>
  </p:clrMapOvr>
  <p:transition>
    <p:fade/>
  </p:transition>
  <p:extLst>
    <p:ext uri="{DCECCB84-F9BA-43D5-87BE-67443E8EF086}">
      <p15:sldGuideLst xmlns:p15="http://schemas.microsoft.com/office/powerpoint/2012/main"/>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3732539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582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72414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2026233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9555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7155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18643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37646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57119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0071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94626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5950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52229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87824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2936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6872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07234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1846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3321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6816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179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64153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39781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64173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146867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42104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6103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47100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597333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0696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7313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01198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934630"/>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97009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408810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79444215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1209287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0957540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673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288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8787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3941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3201579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Section Header">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5695951" y="3977644"/>
            <a:ext cx="4800600" cy="307777"/>
          </a:xfrm>
        </p:spPr>
        <p:txBody>
          <a:bodyPr>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5695951" y="2759746"/>
            <a:ext cx="4800600" cy="1107996"/>
          </a:xfrm>
        </p:spPr>
        <p:txBody>
          <a:bodyPr lIns="0" tIns="0" rIns="0" bIns="0" anchor="b">
            <a:spAutoFit/>
          </a:bodyPr>
          <a:lstStyle>
            <a:lvl1pPr>
              <a:defRPr sz="4000"/>
            </a:lvl1pPr>
          </a:lstStyle>
          <a:p>
            <a:r>
              <a:rPr lang="en-US"/>
              <a:t>The title of your section.</a:t>
            </a:r>
          </a:p>
        </p:txBody>
      </p:sp>
      <p:sp>
        <p:nvSpPr>
          <p:cNvPr id="24" name="Freeform 23">
            <a:extLst>
              <a:ext uri="{FF2B5EF4-FFF2-40B4-BE49-F238E27FC236}">
                <a16:creationId xmlns:a16="http://schemas.microsoft.com/office/drawing/2014/main" id="{C4263EC4-AA89-8F2A-FF5F-BDE143B23C8E}"/>
              </a:ext>
            </a:extLst>
          </p:cNvPr>
          <p:cNvSpPr/>
          <p:nvPr userDrawn="1"/>
        </p:nvSpPr>
        <p:spPr>
          <a:xfrm>
            <a:off x="0" y="3416960"/>
            <a:ext cx="4164940" cy="3441040"/>
          </a:xfrm>
          <a:custGeom>
            <a:avLst/>
            <a:gdLst>
              <a:gd name="connsiteX0" fmla="*/ 1587170 w 4164940"/>
              <a:gd name="connsiteY0" fmla="*/ 0 h 3441040"/>
              <a:gd name="connsiteX1" fmla="*/ 4164940 w 4164940"/>
              <a:gd name="connsiteY1" fmla="*/ 2577770 h 3441040"/>
              <a:gd name="connsiteX2" fmla="*/ 4049049 w 4164940"/>
              <a:gd name="connsiteY2" fmla="*/ 3344320 h 3441040"/>
              <a:gd name="connsiteX3" fmla="*/ 4013649 w 4164940"/>
              <a:gd name="connsiteY3" fmla="*/ 3441040 h 3441040"/>
              <a:gd name="connsiteX4" fmla="*/ 0 w 4164940"/>
              <a:gd name="connsiteY4" fmla="*/ 3441040 h 3441040"/>
              <a:gd name="connsiteX5" fmla="*/ 0 w 4164940"/>
              <a:gd name="connsiteY5" fmla="*/ 549356 h 3441040"/>
              <a:gd name="connsiteX6" fmla="*/ 145914 w 4164940"/>
              <a:gd name="connsiteY6" fmla="*/ 440243 h 3441040"/>
              <a:gd name="connsiteX7" fmla="*/ 1587170 w 4164940"/>
              <a:gd name="connsiteY7" fmla="*/ 0 h 34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4940" h="3441040">
                <a:moveTo>
                  <a:pt x="1587170" y="0"/>
                </a:moveTo>
                <a:cubicBezTo>
                  <a:pt x="3010833" y="0"/>
                  <a:pt x="4164940" y="1154107"/>
                  <a:pt x="4164940" y="2577770"/>
                </a:cubicBezTo>
                <a:cubicBezTo>
                  <a:pt x="4164940" y="2844707"/>
                  <a:pt x="4124366" y="3102167"/>
                  <a:pt x="4049049" y="3344320"/>
                </a:cubicBezTo>
                <a:lnTo>
                  <a:pt x="4013649" y="3441040"/>
                </a:lnTo>
                <a:lnTo>
                  <a:pt x="0" y="3441040"/>
                </a:lnTo>
                <a:lnTo>
                  <a:pt x="0" y="549356"/>
                </a:lnTo>
                <a:lnTo>
                  <a:pt x="145914" y="440243"/>
                </a:lnTo>
                <a:cubicBezTo>
                  <a:pt x="557329" y="162297"/>
                  <a:pt x="1053297" y="0"/>
                  <a:pt x="1587170" y="0"/>
                </a:cubicBezTo>
                <a:close/>
              </a:path>
            </a:pathLst>
          </a:cu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82948E6E-440C-6B67-1C53-E1615E5FC524}"/>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98A61A3-B9A1-4674-85AC-E3ED72321E4C}"/>
              </a:ext>
            </a:extLst>
          </p:cNvPr>
          <p:cNvGrpSpPr/>
          <p:nvPr userDrawn="1"/>
        </p:nvGrpSpPr>
        <p:grpSpPr>
          <a:xfrm>
            <a:off x="1226205" y="58957"/>
            <a:ext cx="2239180" cy="2256419"/>
            <a:chOff x="2823900" y="852304"/>
            <a:chExt cx="2239180" cy="2256419"/>
          </a:xfrm>
        </p:grpSpPr>
        <p:sp>
          <p:nvSpPr>
            <p:cNvPr id="22" name="Oval 21">
              <a:extLst>
                <a:ext uri="{FF2B5EF4-FFF2-40B4-BE49-F238E27FC236}">
                  <a16:creationId xmlns:a16="http://schemas.microsoft.com/office/drawing/2014/main" id="{9845EDF6-0513-23C6-A8CA-17CF28A26D8A}"/>
                </a:ext>
              </a:extLst>
            </p:cNvPr>
            <p:cNvSpPr/>
            <p:nvPr userDrawn="1"/>
          </p:nvSpPr>
          <p:spPr>
            <a:xfrm>
              <a:off x="2823900" y="1148928"/>
              <a:ext cx="1959795" cy="195979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4E5C8E-FA00-E690-5B1E-0DF9BFE9EFF4}"/>
                </a:ext>
              </a:extLst>
            </p:cNvPr>
            <p:cNvSpPr/>
            <p:nvPr userDrawn="1"/>
          </p:nvSpPr>
          <p:spPr>
            <a:xfrm>
              <a:off x="3103285" y="852304"/>
              <a:ext cx="1959795" cy="1959795"/>
            </a:xfrm>
            <a:prstGeom prst="ellipse">
              <a:avLst/>
            </a:prstGeom>
            <a:solidFill>
              <a:schemeClr val="tx1"/>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A6D2934-344B-9953-D6A6-C6E923886324}"/>
              </a:ext>
            </a:extLst>
          </p:cNvPr>
          <p:cNvGrpSpPr/>
          <p:nvPr userDrawn="1"/>
        </p:nvGrpSpPr>
        <p:grpSpPr>
          <a:xfrm>
            <a:off x="3172224" y="2086390"/>
            <a:ext cx="1342651" cy="1319453"/>
            <a:chOff x="6012594" y="331343"/>
            <a:chExt cx="1710047" cy="1680501"/>
          </a:xfrm>
        </p:grpSpPr>
        <p:sp>
          <p:nvSpPr>
            <p:cNvPr id="23" name="Oval 22">
              <a:extLst>
                <a:ext uri="{FF2B5EF4-FFF2-40B4-BE49-F238E27FC236}">
                  <a16:creationId xmlns:a16="http://schemas.microsoft.com/office/drawing/2014/main" id="{86EF40FD-D6A8-4444-607A-09857E641D0F}"/>
                </a:ext>
              </a:extLst>
            </p:cNvPr>
            <p:cNvSpPr/>
            <p:nvPr userDrawn="1"/>
          </p:nvSpPr>
          <p:spPr>
            <a:xfrm>
              <a:off x="6012594" y="494713"/>
              <a:ext cx="1517131" cy="1517131"/>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8775AF3-39D7-F461-DCD9-57DA2BAB11A0}"/>
                </a:ext>
              </a:extLst>
            </p:cNvPr>
            <p:cNvSpPr/>
            <p:nvPr userDrawn="1"/>
          </p:nvSpPr>
          <p:spPr>
            <a:xfrm>
              <a:off x="6205510" y="331343"/>
              <a:ext cx="1517131" cy="1517131"/>
            </a:xfrm>
            <a:prstGeom prst="ellipse">
              <a:avLst/>
            </a:prstGeom>
            <a:solidFill>
              <a:schemeClr val="tx1"/>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184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917760"/>
      </p:ext>
    </p:extLst>
  </p:cSld>
  <p:clrMapOvr>
    <a:masterClrMapping/>
  </p:clrMapOvr>
  <p:transition>
    <p:fade/>
  </p:transition>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57200"/>
            <a:ext cx="11018520" cy="461665"/>
          </a:xfrm>
        </p:spPr>
        <p:txBody>
          <a:bodyPr vert="horz" wrap="square" lIns="0" tIns="0" rIns="0" bIns="0" rtlCol="0" anchor="t">
            <a:spAutoFit/>
          </a:bodyPr>
          <a:lstStyle>
            <a:lvl1pPr>
              <a:defRPr lang="en-US" sz="3000" dirty="0">
                <a:gradFill flip="none" rotWithShape="1">
                  <a:gsLst>
                    <a:gs pos="0">
                      <a:srgbClr val="FF5C39"/>
                    </a:gs>
                    <a:gs pos="25000">
                      <a:srgbClr val="F4364C"/>
                    </a:gs>
                    <a:gs pos="75000">
                      <a:srgbClr val="0078D4"/>
                    </a:gs>
                    <a:gs pos="50000">
                      <a:srgbClr val="C03BC4"/>
                    </a:gs>
                    <a:gs pos="100000">
                      <a:srgbClr val="14938C"/>
                    </a:gs>
                  </a:gsLst>
                  <a:lin ang="0" scaled="1"/>
                  <a:tileRect/>
                </a:gradFill>
              </a:defRPr>
            </a:lvl1pPr>
          </a:lstStyle>
          <a:p>
            <a:pPr marL="0" lvl="0"/>
            <a:endParaRPr lang="en-US"/>
          </a:p>
        </p:txBody>
      </p:sp>
    </p:spTree>
    <p:extLst>
      <p:ext uri="{BB962C8B-B14F-4D97-AF65-F5344CB8AC3E}">
        <p14:creationId xmlns:p14="http://schemas.microsoft.com/office/powerpoint/2010/main" val="2480164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titleOnly">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7790-3570-22E9-DECB-0E8DE6C331F5}"/>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5B462699-F861-5231-C693-797F9BB8DA7B}"/>
              </a:ext>
            </a:extLst>
          </p:cNvPr>
          <p:cNvSpPr>
            <a:spLocks noGrp="1"/>
          </p:cNvSpPr>
          <p:nvPr>
            <p:ph type="dt" sz="half" idx="10"/>
          </p:nvPr>
        </p:nvSpPr>
        <p:spPr/>
        <p:txBody>
          <a:bodyPr/>
          <a:lstStyle/>
          <a:p>
            <a:fld id="{2159D0DD-4710-4B6C-AFA4-09A41EF20E6D}" type="datetimeFigureOut">
              <a:rPr lang="en-CH" smtClean="0"/>
              <a:t>05/26/2025</a:t>
            </a:fld>
            <a:endParaRPr lang="en-CH"/>
          </a:p>
        </p:txBody>
      </p:sp>
      <p:sp>
        <p:nvSpPr>
          <p:cNvPr id="4" name="Footer Placeholder 3">
            <a:extLst>
              <a:ext uri="{FF2B5EF4-FFF2-40B4-BE49-F238E27FC236}">
                <a16:creationId xmlns:a16="http://schemas.microsoft.com/office/drawing/2014/main" id="{A0141100-BE66-3A14-425C-96E503AD00CE}"/>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5928A50E-F2E1-787B-9976-B93DCFEF5998}"/>
              </a:ext>
            </a:extLst>
          </p:cNvPr>
          <p:cNvSpPr>
            <a:spLocks noGrp="1"/>
          </p:cNvSpPr>
          <p:nvPr>
            <p:ph type="sldNum" sz="quarter" idx="12"/>
          </p:nvPr>
        </p:nvSpPr>
        <p:spPr/>
        <p:txBody>
          <a:bodyPr/>
          <a:lstStyle/>
          <a:p>
            <a:fld id="{DBAB13F6-5B24-4026-AFF6-046B3818C94F}" type="slidenum">
              <a:rPr lang="en-CH" smtClean="0"/>
              <a:t>‹#›</a:t>
            </a:fld>
            <a:endParaRPr lang="en-CH"/>
          </a:p>
        </p:txBody>
      </p:sp>
    </p:spTree>
    <p:extLst>
      <p:ext uri="{BB962C8B-B14F-4D97-AF65-F5344CB8AC3E}">
        <p14:creationId xmlns:p14="http://schemas.microsoft.com/office/powerpoint/2010/main" val="386740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9535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12072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6595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1044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96238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149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86353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63120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987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59205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04358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46010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04739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401405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46372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4377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760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237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1060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5085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3081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72786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363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495602"/>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me 1 Title center">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588264" y="850901"/>
            <a:ext cx="11018520" cy="553998"/>
          </a:xfrm>
        </p:spPr>
        <p:txBody>
          <a:bodyPr/>
          <a:lstStyle>
            <a:lvl1pPr algn="ctr">
              <a:defRPr sz="3600"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374129034"/>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eme 1 Title lef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589238" y="850901"/>
            <a:ext cx="6572273" cy="553998"/>
          </a:xfrm>
        </p:spPr>
        <p:txBody>
          <a:bodyPr/>
          <a:lstStyle>
            <a:lvl1pPr algn="l">
              <a:defRPr sz="3600"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2012046453"/>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6656"/>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eme 1 v02_">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6AA81E-1C0A-5B2E-6FE6-39764F5D24CA}"/>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3" name="Picture 2" descr="A white background with light&#10;&#10;Description automatically generated">
            <a:extLst>
              <a:ext uri="{FF2B5EF4-FFF2-40B4-BE49-F238E27FC236}">
                <a16:creationId xmlns:a16="http://schemas.microsoft.com/office/drawing/2014/main" id="{588BC5F1-6E54-B12D-2F14-B9C16832685D}"/>
              </a:ext>
            </a:extLst>
          </p:cNvPr>
          <p:cNvPicPr>
            <a:picLocks noChangeAspect="1"/>
          </p:cNvPicPr>
          <p:nvPr userDrawn="1"/>
        </p:nvPicPr>
        <p:blipFill>
          <a:blip r:embed="rId2">
            <a:alphaModFix amt="62000"/>
            <a:extLst>
              <a:ext uri="{28A0092B-C50C-407E-A947-70E740481C1C}">
                <a14:useLocalDpi xmlns:a14="http://schemas.microsoft.com/office/drawing/2010/main" val="0"/>
              </a:ext>
            </a:extLst>
          </a:blip>
          <a:srcRect t="12009" b="40594"/>
          <a:stretch/>
        </p:blipFill>
        <p:spPr>
          <a:xfrm>
            <a:off x="0" y="0"/>
            <a:ext cx="12192000" cy="6858000"/>
          </a:xfrm>
          <a:prstGeom prst="rect">
            <a:avLst/>
          </a:prstGeom>
        </p:spPr>
      </p:pic>
      <p:sp>
        <p:nvSpPr>
          <p:cNvPr id="4" name="Rectangle 3">
            <a:hlinkClick r:id="" action="ppaction://noaction"/>
            <a:extLst>
              <a:ext uri="{FF2B5EF4-FFF2-40B4-BE49-F238E27FC236}">
                <a16:creationId xmlns:a16="http://schemas.microsoft.com/office/drawing/2014/main" id="{4545D027-9BB7-1744-4916-C62EE4D3E532}"/>
              </a:ext>
            </a:extLst>
          </p:cNvPr>
          <p:cNvSpPr/>
          <p:nvPr userDrawn="1"/>
        </p:nvSpPr>
        <p:spPr bwMode="auto">
          <a:xfrm>
            <a:off x="0"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14009CB1-A5AB-B4C0-E7E8-3995E5F76ECC}"/>
              </a:ext>
            </a:extLst>
          </p:cNvPr>
          <p:cNvSpPr/>
          <p:nvPr userDrawn="1"/>
        </p:nvSpPr>
        <p:spPr bwMode="auto">
          <a:xfrm>
            <a:off x="13245647" y="1432067"/>
            <a:ext cx="199571" cy="336777"/>
          </a:xfrm>
          <a:prstGeom prst="rect">
            <a:avLst/>
          </a:prstGeom>
          <a:solidFill>
            <a:srgbClr val="FFD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1754646"/>
      </p:ext>
    </p:extLst>
  </p:cSld>
  <p:clrMapOvr>
    <a:masterClrMapping/>
  </p:clrMapOvr>
  <p:transition>
    <p:fade/>
  </p:transition>
  <p:extLst>
    <p:ext uri="{DCECCB84-F9BA-43D5-87BE-67443E8EF086}">
      <p15:sldGuideLst xmlns:p15="http://schemas.microsoft.com/office/powerpoint/2012/main">
        <p15:guide id="7" pos="2448">
          <p15:clr>
            <a:srgbClr val="A4A3A4"/>
          </p15:clr>
        </p15:guide>
        <p15:guide id="26" pos="21168">
          <p15:clr>
            <a:srgbClr val="A4A3A4"/>
          </p15:clr>
        </p15:guide>
        <p15:guide id="27" pos="21768">
          <p15:clr>
            <a:srgbClr val="A4A3A4"/>
          </p15:clr>
        </p15:guide>
        <p15:guide id="28" pos="3024">
          <p15:clr>
            <a:srgbClr val="A4A3A4"/>
          </p15:clr>
        </p15:guide>
        <p15:guide id="29" pos="19872">
          <p15:clr>
            <a:srgbClr val="A4A3A4"/>
          </p15:clr>
        </p15:guide>
        <p15:guide id="30" pos="19296">
          <p15:clr>
            <a:srgbClr val="A4A3A4"/>
          </p15:clr>
        </p15:guide>
        <p15:guide id="31" pos="18000">
          <p15:clr>
            <a:srgbClr val="A4A3A4"/>
          </p15:clr>
        </p15:guide>
        <p15:guide id="32" pos="17424">
          <p15:clr>
            <a:srgbClr val="A4A3A4"/>
          </p15:clr>
        </p15:guide>
        <p15:guide id="33" pos="16128">
          <p15:clr>
            <a:srgbClr val="A4A3A4"/>
          </p15:clr>
        </p15:guide>
        <p15:guide id="34" pos="15552">
          <p15:clr>
            <a:srgbClr val="A4A3A4"/>
          </p15:clr>
        </p15:guide>
        <p15:guide id="35" pos="14256">
          <p15:clr>
            <a:srgbClr val="A4A3A4"/>
          </p15:clr>
        </p15:guide>
        <p15:guide id="36" pos="13680">
          <p15:clr>
            <a:srgbClr val="A4A3A4"/>
          </p15:clr>
        </p15:guide>
        <p15:guide id="37" pos="12384">
          <p15:clr>
            <a:srgbClr val="A4A3A4"/>
          </p15:clr>
        </p15:guide>
        <p15:guide id="38" pos="11808">
          <p15:clr>
            <a:srgbClr val="A4A3A4"/>
          </p15:clr>
        </p15:guide>
        <p15:guide id="39" pos="10512">
          <p15:clr>
            <a:srgbClr val="A4A3A4"/>
          </p15:clr>
        </p15:guide>
        <p15:guide id="40" pos="9936">
          <p15:clr>
            <a:srgbClr val="A4A3A4"/>
          </p15:clr>
        </p15:guide>
        <p15:guide id="41" pos="8640">
          <p15:clr>
            <a:srgbClr val="A4A3A4"/>
          </p15:clr>
        </p15:guide>
        <p15:guide id="42" pos="8064">
          <p15:clr>
            <a:srgbClr val="A4A3A4"/>
          </p15:clr>
        </p15:guide>
        <p15:guide id="43" pos="6768">
          <p15:clr>
            <a:srgbClr val="A4A3A4"/>
          </p15:clr>
        </p15:guide>
        <p15:guide id="44" pos="6192">
          <p15:clr>
            <a:srgbClr val="A4A3A4"/>
          </p15:clr>
        </p15:guide>
        <p15:guide id="45" pos="4896">
          <p15:clr>
            <a:srgbClr val="A4A3A4"/>
          </p15:clr>
        </p15:guide>
        <p15:guide id="46" pos="4320">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868270"/>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heme 4">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259651"/>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heme 1 ">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594550"/>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Only">
    <p:bg>
      <p:bgPr>
        <a:gradFill>
          <a:gsLst>
            <a:gs pos="0">
              <a:srgbClr val="D8C3B2"/>
            </a:gs>
            <a:gs pos="50000">
              <a:srgbClr val="D9D9D6"/>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407301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A74E6E-8AF0-F391-8A9F-F8D7A625FCF0}"/>
              </a:ext>
            </a:extLst>
          </p:cNvPr>
          <p:cNvGrpSpPr/>
          <p:nvPr userDrawn="1"/>
        </p:nvGrpSpPr>
        <p:grpSpPr>
          <a:xfrm>
            <a:off x="-1" y="0"/>
            <a:ext cx="12192001" cy="6858000"/>
            <a:chOff x="-1" y="0"/>
            <a:chExt cx="12192001" cy="6858000"/>
          </a:xfrm>
        </p:grpSpPr>
        <p:pic>
          <p:nvPicPr>
            <p:cNvPr id="4" name="Picture 3">
              <a:extLst>
                <a:ext uri="{FF2B5EF4-FFF2-40B4-BE49-F238E27FC236}">
                  <a16:creationId xmlns:a16="http://schemas.microsoft.com/office/drawing/2014/main" id="{1E9849E7-F690-9812-FAA2-5ABF97E96778}"/>
                </a:ext>
              </a:extLst>
            </p:cNvPr>
            <p:cNvPicPr>
              <a:picLocks/>
            </p:cNvPicPr>
            <p:nvPr/>
          </p:nvPicPr>
          <p:blipFill>
            <a:blip r:embed="rId2">
              <a:alphaModFix amt="37000"/>
            </a:blip>
            <a:stretch>
              <a:fillRect/>
            </a:stretch>
          </p:blipFill>
          <p:spPr>
            <a:xfrm>
              <a:off x="-1" y="0"/>
              <a:ext cx="12192000" cy="6858000"/>
            </a:xfrm>
            <a:prstGeom prst="rect">
              <a:avLst/>
            </a:prstGeom>
          </p:spPr>
        </p:pic>
        <p:sp>
          <p:nvSpPr>
            <p:cNvPr id="5" name="Rectangle: Rounded Corners 24" descr="Light: small container">
              <a:extLst>
                <a:ext uri="{FF2B5EF4-FFF2-40B4-BE49-F238E27FC236}">
                  <a16:creationId xmlns:a16="http://schemas.microsoft.com/office/drawing/2014/main" id="{8AAA0C69-D02D-5767-7AB9-7295AA618B40}"/>
                </a:ext>
              </a:extLst>
            </p:cNvPr>
            <p:cNvSpPr/>
            <p:nvPr/>
          </p:nvSpPr>
          <p:spPr bwMode="auto">
            <a:xfrm>
              <a:off x="0" y="0"/>
              <a:ext cx="12192000" cy="6858000"/>
            </a:xfrm>
            <a:prstGeom prst="rect">
              <a:avLst/>
            </a:prstGeom>
            <a:gradFill flip="none" rotWithShape="1">
              <a:gsLst>
                <a:gs pos="59000">
                  <a:srgbClr val="FFFFFF"/>
                </a:gs>
                <a:gs pos="100000">
                  <a:srgbClr val="FFFFFF">
                    <a:alpha val="0"/>
                  </a:srgbClr>
                </a:gs>
                <a:gs pos="40000">
                  <a:srgbClr val="FFFFFF"/>
                </a:gs>
                <a:gs pos="24000">
                  <a:srgbClr val="FFFFFF">
                    <a:alpha val="79225"/>
                  </a:srgbClr>
                </a:gs>
                <a:gs pos="9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777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836A1D-4FA3-EC42-91B1-2A9666F978E0}"/>
              </a:ext>
            </a:extLst>
          </p:cNvPr>
          <p:cNvGrpSpPr/>
          <p:nvPr userDrawn="1"/>
        </p:nvGrpSpPr>
        <p:grpSpPr>
          <a:xfrm>
            <a:off x="-1" y="0"/>
            <a:ext cx="12192001" cy="6858000"/>
            <a:chOff x="-1" y="0"/>
            <a:chExt cx="12192001" cy="6858000"/>
          </a:xfrm>
        </p:grpSpPr>
        <p:pic>
          <p:nvPicPr>
            <p:cNvPr id="3" name="Picture 2">
              <a:extLst>
                <a:ext uri="{FF2B5EF4-FFF2-40B4-BE49-F238E27FC236}">
                  <a16:creationId xmlns:a16="http://schemas.microsoft.com/office/drawing/2014/main" id="{A2FDB522-1B02-9121-DE26-B8E728B46309}"/>
                </a:ext>
              </a:extLst>
            </p:cNvPr>
            <p:cNvPicPr>
              <a:picLocks/>
            </p:cNvPicPr>
            <p:nvPr/>
          </p:nvPicPr>
          <p:blipFill>
            <a:blip r:embed="rId2">
              <a:alphaModFix amt="37000"/>
            </a:blip>
            <a:stretch>
              <a:fillRect/>
            </a:stretch>
          </p:blipFill>
          <p:spPr>
            <a:xfrm>
              <a:off x="-1" y="0"/>
              <a:ext cx="12192000" cy="6858000"/>
            </a:xfrm>
            <a:prstGeom prst="rect">
              <a:avLst/>
            </a:prstGeom>
          </p:spPr>
        </p:pic>
        <p:sp>
          <p:nvSpPr>
            <p:cNvPr id="4" name="Rectangle: Rounded Corners 24" descr="Light: small container">
              <a:extLst>
                <a:ext uri="{FF2B5EF4-FFF2-40B4-BE49-F238E27FC236}">
                  <a16:creationId xmlns:a16="http://schemas.microsoft.com/office/drawing/2014/main" id="{FC7B247E-BDDE-C2D0-3207-817628B45F7F}"/>
                </a:ext>
              </a:extLst>
            </p:cNvPr>
            <p:cNvSpPr/>
            <p:nvPr/>
          </p:nvSpPr>
          <p:spPr bwMode="auto">
            <a:xfrm>
              <a:off x="0" y="0"/>
              <a:ext cx="12192000" cy="6858000"/>
            </a:xfrm>
            <a:prstGeom prst="rect">
              <a:avLst/>
            </a:prstGeom>
            <a:gradFill flip="none" rotWithShape="1">
              <a:gsLst>
                <a:gs pos="59000">
                  <a:srgbClr val="FFFFFF"/>
                </a:gs>
                <a:gs pos="100000">
                  <a:srgbClr val="FFFFFF">
                    <a:alpha val="0"/>
                  </a:srgbClr>
                </a:gs>
                <a:gs pos="40000">
                  <a:srgbClr val="FFFFFF"/>
                </a:gs>
                <a:gs pos="24000">
                  <a:srgbClr val="FFFFFF">
                    <a:alpha val="79225"/>
                  </a:srgbClr>
                </a:gs>
                <a:gs pos="9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91086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9865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582656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ith Copilot 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90199" y="-667282"/>
            <a:ext cx="11011601" cy="553998"/>
          </a:xfrm>
        </p:spPr>
        <p:txBody>
          <a:bodyPr/>
          <a:lstStyle>
            <a:lvl1pPr>
              <a:defRPr sz="36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843068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646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heme 1 No titl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914328"/>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99BA-8896-8584-35CB-B659512D5CE1}"/>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1160130867"/>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D3EE-4404-32ED-6AF7-AF9F72CA2B78}"/>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1510478871"/>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heme 1 Title lef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3040784918"/>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183252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488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6869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4803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3343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645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0540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428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908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314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8657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783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340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4841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0513658"/>
      </p:ext>
    </p:extLst>
  </p:cSld>
  <p:clrMapOvr>
    <a:masterClrMapping/>
  </p:clrMapOvr>
  <p:transition>
    <p:fade/>
  </p:transition>
  <p:extLst>
    <p:ext uri="{DCECCB84-F9BA-43D5-87BE-67443E8EF086}">
      <p15:sldGuideLst xmlns:p15="http://schemas.microsoft.com/office/powerpoint/2012/main">
        <p15:guide id="6" pos="792">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7302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9757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1389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53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505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1"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4"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sz="1413"/>
          </a:p>
        </p:txBody>
      </p:sp>
    </p:spTree>
    <p:extLst>
      <p:ext uri="{BB962C8B-B14F-4D97-AF65-F5344CB8AC3E}">
        <p14:creationId xmlns:p14="http://schemas.microsoft.com/office/powerpoint/2010/main" val="427750076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462" rtl="0" eaLnBrk="1" latinLnBrk="0" hangingPunct="1">
              <a:lnSpc>
                <a:spcPct val="100000"/>
              </a:lnSpc>
              <a:spcBef>
                <a:spcPct val="0"/>
              </a:spcBef>
              <a:buNone/>
              <a:defRPr lang="en-US" sz="3999"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46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799"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24609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76999"/>
          </a:xfrm>
          <a:noFill/>
        </p:spPr>
        <p:txBody>
          <a:bodyPr wrap="square" lIns="0" tIns="0" rIns="0" bIns="0">
            <a:spAutoFit/>
          </a:bodyPr>
          <a:lstStyle>
            <a:lvl1pPr marL="0" indent="0">
              <a:spcBef>
                <a:spcPts val="0"/>
              </a:spcBef>
              <a:buNone/>
              <a:defRPr sz="17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2682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345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5455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993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9594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0988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447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1019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878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9280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2485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4239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259.xml"/><Relationship Id="rId21" Type="http://schemas.openxmlformats.org/officeDocument/2006/relationships/slideLayout" Target="../slideLayouts/slideLayout254.xml"/><Relationship Id="rId34" Type="http://schemas.openxmlformats.org/officeDocument/2006/relationships/slideLayout" Target="../slideLayouts/slideLayout267.xml"/><Relationship Id="rId42" Type="http://schemas.openxmlformats.org/officeDocument/2006/relationships/slideLayout" Target="../slideLayouts/slideLayout275.xml"/><Relationship Id="rId47" Type="http://schemas.openxmlformats.org/officeDocument/2006/relationships/slideLayout" Target="../slideLayouts/slideLayout280.xml"/><Relationship Id="rId50" Type="http://schemas.openxmlformats.org/officeDocument/2006/relationships/slideLayout" Target="../slideLayouts/slideLayout283.xml"/><Relationship Id="rId55" Type="http://schemas.openxmlformats.org/officeDocument/2006/relationships/slideLayout" Target="../slideLayouts/slideLayout288.xml"/><Relationship Id="rId63" Type="http://schemas.openxmlformats.org/officeDocument/2006/relationships/theme" Target="../theme/theme10.xml"/><Relationship Id="rId7" Type="http://schemas.openxmlformats.org/officeDocument/2006/relationships/slideLayout" Target="../slideLayouts/slideLayout24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9" Type="http://schemas.openxmlformats.org/officeDocument/2006/relationships/slideLayout" Target="../slideLayouts/slideLayout262.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slideLayout" Target="../slideLayouts/slideLayout265.xml"/><Relationship Id="rId37" Type="http://schemas.openxmlformats.org/officeDocument/2006/relationships/slideLayout" Target="../slideLayouts/slideLayout270.xml"/><Relationship Id="rId40" Type="http://schemas.openxmlformats.org/officeDocument/2006/relationships/slideLayout" Target="../slideLayouts/slideLayout273.xml"/><Relationship Id="rId45" Type="http://schemas.openxmlformats.org/officeDocument/2006/relationships/slideLayout" Target="../slideLayouts/slideLayout278.xml"/><Relationship Id="rId53" Type="http://schemas.openxmlformats.org/officeDocument/2006/relationships/slideLayout" Target="../slideLayouts/slideLayout286.xml"/><Relationship Id="rId58" Type="http://schemas.openxmlformats.org/officeDocument/2006/relationships/slideLayout" Target="../slideLayouts/slideLayout291.xml"/><Relationship Id="rId5" Type="http://schemas.openxmlformats.org/officeDocument/2006/relationships/slideLayout" Target="../slideLayouts/slideLayout238.xml"/><Relationship Id="rId61" Type="http://schemas.openxmlformats.org/officeDocument/2006/relationships/slideLayout" Target="../slideLayouts/slideLayout294.xml"/><Relationship Id="rId19" Type="http://schemas.openxmlformats.org/officeDocument/2006/relationships/slideLayout" Target="../slideLayouts/slideLayout25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35" Type="http://schemas.openxmlformats.org/officeDocument/2006/relationships/slideLayout" Target="../slideLayouts/slideLayout268.xml"/><Relationship Id="rId43" Type="http://schemas.openxmlformats.org/officeDocument/2006/relationships/slideLayout" Target="../slideLayouts/slideLayout276.xml"/><Relationship Id="rId48" Type="http://schemas.openxmlformats.org/officeDocument/2006/relationships/slideLayout" Target="../slideLayouts/slideLayout281.xml"/><Relationship Id="rId56" Type="http://schemas.openxmlformats.org/officeDocument/2006/relationships/slideLayout" Target="../slideLayouts/slideLayout289.xml"/><Relationship Id="rId64" Type="http://schemas.openxmlformats.org/officeDocument/2006/relationships/image" Target="../media/image1.png"/><Relationship Id="rId8" Type="http://schemas.openxmlformats.org/officeDocument/2006/relationships/slideLayout" Target="../slideLayouts/slideLayout241.xml"/><Relationship Id="rId51" Type="http://schemas.openxmlformats.org/officeDocument/2006/relationships/slideLayout" Target="../slideLayouts/slideLayout284.xml"/><Relationship Id="rId3" Type="http://schemas.openxmlformats.org/officeDocument/2006/relationships/slideLayout" Target="../slideLayouts/slideLayout236.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slideLayout" Target="../slideLayouts/slideLayout266.xml"/><Relationship Id="rId38" Type="http://schemas.openxmlformats.org/officeDocument/2006/relationships/slideLayout" Target="../slideLayouts/slideLayout271.xml"/><Relationship Id="rId46" Type="http://schemas.openxmlformats.org/officeDocument/2006/relationships/slideLayout" Target="../slideLayouts/slideLayout279.xml"/><Relationship Id="rId59" Type="http://schemas.openxmlformats.org/officeDocument/2006/relationships/slideLayout" Target="../slideLayouts/slideLayout292.xml"/><Relationship Id="rId20" Type="http://schemas.openxmlformats.org/officeDocument/2006/relationships/slideLayout" Target="../slideLayouts/slideLayout253.xml"/><Relationship Id="rId41" Type="http://schemas.openxmlformats.org/officeDocument/2006/relationships/slideLayout" Target="../slideLayouts/slideLayout274.xml"/><Relationship Id="rId54" Type="http://schemas.openxmlformats.org/officeDocument/2006/relationships/slideLayout" Target="../slideLayouts/slideLayout287.xml"/><Relationship Id="rId62" Type="http://schemas.openxmlformats.org/officeDocument/2006/relationships/slideLayout" Target="../slideLayouts/slideLayout29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36" Type="http://schemas.openxmlformats.org/officeDocument/2006/relationships/slideLayout" Target="../slideLayouts/slideLayout269.xml"/><Relationship Id="rId49" Type="http://schemas.openxmlformats.org/officeDocument/2006/relationships/slideLayout" Target="../slideLayouts/slideLayout282.xml"/><Relationship Id="rId57" Type="http://schemas.openxmlformats.org/officeDocument/2006/relationships/slideLayout" Target="../slideLayouts/slideLayout290.xml"/><Relationship Id="rId10" Type="http://schemas.openxmlformats.org/officeDocument/2006/relationships/slideLayout" Target="../slideLayouts/slideLayout243.xml"/><Relationship Id="rId31" Type="http://schemas.openxmlformats.org/officeDocument/2006/relationships/slideLayout" Target="../slideLayouts/slideLayout264.xml"/><Relationship Id="rId44" Type="http://schemas.openxmlformats.org/officeDocument/2006/relationships/slideLayout" Target="../slideLayouts/slideLayout277.xml"/><Relationship Id="rId52" Type="http://schemas.openxmlformats.org/officeDocument/2006/relationships/slideLayout" Target="../slideLayouts/slideLayout285.xml"/><Relationship Id="rId60" Type="http://schemas.openxmlformats.org/officeDocument/2006/relationships/slideLayout" Target="../slideLayouts/slideLayout293.xml"/><Relationship Id="rId65" Type="http://schemas.openxmlformats.org/officeDocument/2006/relationships/image" Target="../media/image2.svg"/><Relationship Id="rId4" Type="http://schemas.openxmlformats.org/officeDocument/2006/relationships/slideLayout" Target="../slideLayouts/slideLayout237.xml"/><Relationship Id="rId9" Type="http://schemas.openxmlformats.org/officeDocument/2006/relationships/slideLayout" Target="../slideLayouts/slideLayout242.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39" Type="http://schemas.openxmlformats.org/officeDocument/2006/relationships/slideLayout" Target="../slideLayouts/slideLayout2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oleObject" Target="../embeddings/oleObject1.bin"/><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ags" Target="../tags/tag1.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2.sv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png"/><Relationship Id="rId10" Type="http://schemas.openxmlformats.org/officeDocument/2006/relationships/slideLayout" Target="../slideLayouts/slideLayout78.xml"/><Relationship Id="rId19" Type="http://schemas.openxmlformats.org/officeDocument/2006/relationships/theme" Target="../theme/theme2.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image" Target="../media/image5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media/image2.sv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image" Target="../media/image1.png"/><Relationship Id="rId2" Type="http://schemas.openxmlformats.org/officeDocument/2006/relationships/slideLayout" Target="../slideLayouts/slideLayout88.xml"/><Relationship Id="rId16" Type="http://schemas.openxmlformats.org/officeDocument/2006/relationships/theme" Target="../theme/theme3.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image" Target="../media/image1.pn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theme" Target="../theme/theme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2.svg"/><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theme" Target="../theme/theme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image" Target="../media/image2.sv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19" Type="http://schemas.openxmlformats.org/officeDocument/2006/relationships/image" Target="../media/image1.png"/><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image" Target="../media/image1.pn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theme" Target="../theme/theme6.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image" Target="../media/image2.sv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slideLayout" Target="../slideLayouts/slideLayout192.xml"/><Relationship Id="rId47" Type="http://schemas.openxmlformats.org/officeDocument/2006/relationships/slideLayout" Target="../slideLayouts/slideLayout197.xml"/><Relationship Id="rId50" Type="http://schemas.openxmlformats.org/officeDocument/2006/relationships/theme" Target="../theme/theme7.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9" Type="http://schemas.openxmlformats.org/officeDocument/2006/relationships/slideLayout" Target="../slideLayouts/slideLayout179.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45" Type="http://schemas.openxmlformats.org/officeDocument/2006/relationships/slideLayout" Target="../slideLayouts/slideLayout195.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49" Type="http://schemas.openxmlformats.org/officeDocument/2006/relationships/slideLayout" Target="../slideLayouts/slideLayout199.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4" Type="http://schemas.openxmlformats.org/officeDocument/2006/relationships/slideLayout" Target="../slideLayouts/slideLayout194.xml"/><Relationship Id="rId52" Type="http://schemas.openxmlformats.org/officeDocument/2006/relationships/image" Target="../media/image2.svg"/><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43" Type="http://schemas.openxmlformats.org/officeDocument/2006/relationships/slideLayout" Target="../slideLayouts/slideLayout193.xml"/><Relationship Id="rId48" Type="http://schemas.openxmlformats.org/officeDocument/2006/relationships/slideLayout" Target="../slideLayouts/slideLayout198.xml"/><Relationship Id="rId8" Type="http://schemas.openxmlformats.org/officeDocument/2006/relationships/slideLayout" Target="../slideLayouts/slideLayout158.xml"/><Relationship Id="rId51" Type="http://schemas.openxmlformats.org/officeDocument/2006/relationships/image" Target="../media/image1.png"/><Relationship Id="rId3" Type="http://schemas.openxmlformats.org/officeDocument/2006/relationships/slideLayout" Target="../slideLayouts/slideLayout153.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46" Type="http://schemas.openxmlformats.org/officeDocument/2006/relationships/slideLayout" Target="../slideLayouts/slideLayout196.xml"/><Relationship Id="rId20" Type="http://schemas.openxmlformats.org/officeDocument/2006/relationships/slideLayout" Target="../slideLayouts/slideLayout170.xml"/><Relationship Id="rId41" Type="http://schemas.openxmlformats.org/officeDocument/2006/relationships/slideLayout" Target="../slideLayouts/slideLayout191.xml"/><Relationship Id="rId1" Type="http://schemas.openxmlformats.org/officeDocument/2006/relationships/slideLayout" Target="../slideLayouts/slideLayout151.xml"/><Relationship Id="rId6"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8.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image" Target="../media/image2.svg"/><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image" Target="../media/image1.png"/><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theme" Target="../theme/theme9.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0">
            <a:extLst>
              <a:ext uri="{96DAC541-7B7A-43D3-8B79-37D633B846F1}">
                <asvg:svgBlip xmlns:asvg="http://schemas.microsoft.com/office/drawing/2016/SVG/main" r:embed="rId7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71325321"/>
      </p:ext>
    </p:extLst>
  </p:cSld>
  <p:clrMap bg1="lt1" tx1="dk1" bg2="lt2" tx2="dk2" accent1="accent1" accent2="accent2" accent3="accent3" accent4="accent4" accent5="accent5" accent6="accent6" hlink="hlink" folHlink="folHlink"/>
  <p:sldLayoutIdLst>
    <p:sldLayoutId id="2147486070" r:id="rId1"/>
    <p:sldLayoutId id="2147486071" r:id="rId2"/>
    <p:sldLayoutId id="2147486072" r:id="rId3"/>
    <p:sldLayoutId id="2147486073" r:id="rId4"/>
    <p:sldLayoutId id="2147486074" r:id="rId5"/>
    <p:sldLayoutId id="2147486075" r:id="rId6"/>
    <p:sldLayoutId id="2147486076" r:id="rId7"/>
    <p:sldLayoutId id="2147486077" r:id="rId8"/>
    <p:sldLayoutId id="2147486078" r:id="rId9"/>
    <p:sldLayoutId id="2147486079" r:id="rId10"/>
    <p:sldLayoutId id="2147486080" r:id="rId11"/>
    <p:sldLayoutId id="2147486081" r:id="rId12"/>
    <p:sldLayoutId id="2147486082" r:id="rId13"/>
    <p:sldLayoutId id="2147486083" r:id="rId14"/>
    <p:sldLayoutId id="2147486084" r:id="rId15"/>
    <p:sldLayoutId id="2147486085" r:id="rId16"/>
    <p:sldLayoutId id="2147486086" r:id="rId17"/>
    <p:sldLayoutId id="2147486087" r:id="rId18"/>
    <p:sldLayoutId id="2147486088" r:id="rId19"/>
    <p:sldLayoutId id="2147486089" r:id="rId20"/>
    <p:sldLayoutId id="2147486090" r:id="rId21"/>
    <p:sldLayoutId id="2147486091" r:id="rId22"/>
    <p:sldLayoutId id="2147486092" r:id="rId23"/>
    <p:sldLayoutId id="2147486093" r:id="rId24"/>
    <p:sldLayoutId id="2147486094" r:id="rId25"/>
    <p:sldLayoutId id="2147486095" r:id="rId26"/>
    <p:sldLayoutId id="2147486096" r:id="rId27"/>
    <p:sldLayoutId id="2147486097" r:id="rId28"/>
    <p:sldLayoutId id="2147486098" r:id="rId29"/>
    <p:sldLayoutId id="2147486099" r:id="rId30"/>
    <p:sldLayoutId id="2147486100" r:id="rId31"/>
    <p:sldLayoutId id="2147486101" r:id="rId32"/>
    <p:sldLayoutId id="2147486102" r:id="rId33"/>
    <p:sldLayoutId id="2147486103" r:id="rId34"/>
    <p:sldLayoutId id="2147486104" r:id="rId35"/>
    <p:sldLayoutId id="2147486105" r:id="rId36"/>
    <p:sldLayoutId id="2147486106" r:id="rId37"/>
    <p:sldLayoutId id="2147486107" r:id="rId38"/>
    <p:sldLayoutId id="2147486108" r:id="rId39"/>
    <p:sldLayoutId id="2147486109" r:id="rId40"/>
    <p:sldLayoutId id="2147486110" r:id="rId41"/>
    <p:sldLayoutId id="2147486111" r:id="rId42"/>
    <p:sldLayoutId id="2147486112" r:id="rId43"/>
    <p:sldLayoutId id="2147486113" r:id="rId44"/>
    <p:sldLayoutId id="2147486114" r:id="rId45"/>
    <p:sldLayoutId id="2147486115" r:id="rId46"/>
    <p:sldLayoutId id="2147486116" r:id="rId47"/>
    <p:sldLayoutId id="2147486117" r:id="rId48"/>
    <p:sldLayoutId id="2147486118" r:id="rId49"/>
    <p:sldLayoutId id="2147486119" r:id="rId50"/>
    <p:sldLayoutId id="2147486120" r:id="rId51"/>
    <p:sldLayoutId id="2147486121" r:id="rId52"/>
    <p:sldLayoutId id="2147486122" r:id="rId53"/>
    <p:sldLayoutId id="2147486123" r:id="rId54"/>
    <p:sldLayoutId id="2147486124" r:id="rId55"/>
    <p:sldLayoutId id="2147486125" r:id="rId56"/>
    <p:sldLayoutId id="2147486126" r:id="rId57"/>
    <p:sldLayoutId id="2147486186" r:id="rId58"/>
    <p:sldLayoutId id="2147486273" r:id="rId59"/>
    <p:sldLayoutId id="2147486305" r:id="rId60"/>
    <p:sldLayoutId id="2147486310" r:id="rId61"/>
    <p:sldLayoutId id="2147486311" r:id="rId62"/>
    <p:sldLayoutId id="2147486312" r:id="rId63"/>
    <p:sldLayoutId id="2147486313" r:id="rId64"/>
    <p:sldLayoutId id="2147486314" r:id="rId65"/>
    <p:sldLayoutId id="2147486315" r:id="rId66"/>
    <p:sldLayoutId id="2147486316" r:id="rId67"/>
    <p:sldLayoutId id="2147486317" r:id="rId6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4">
            <a:extLst>
              <a:ext uri="{96DAC541-7B7A-43D3-8B79-37D633B846F1}">
                <asvg:svgBlip xmlns:asvg="http://schemas.microsoft.com/office/drawing/2016/SVG/main" r:embed="rId6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015914852"/>
      </p:ext>
    </p:extLst>
  </p:cSld>
  <p:clrMap bg1="lt1" tx1="dk1" bg2="lt2" tx2="dk2" accent1="accent1" accent2="accent2" accent3="accent3" accent4="accent4" accent5="accent5" accent6="accent6" hlink="hlink" folHlink="folHlink"/>
  <p:sldLayoutIdLst>
    <p:sldLayoutId id="2147486656" r:id="rId1"/>
    <p:sldLayoutId id="2147486657" r:id="rId2"/>
    <p:sldLayoutId id="2147486658" r:id="rId3"/>
    <p:sldLayoutId id="2147486659" r:id="rId4"/>
    <p:sldLayoutId id="2147486660" r:id="rId5"/>
    <p:sldLayoutId id="2147486661" r:id="rId6"/>
    <p:sldLayoutId id="2147486662" r:id="rId7"/>
    <p:sldLayoutId id="2147486663" r:id="rId8"/>
    <p:sldLayoutId id="2147486664" r:id="rId9"/>
    <p:sldLayoutId id="2147486665" r:id="rId10"/>
    <p:sldLayoutId id="2147486666" r:id="rId11"/>
    <p:sldLayoutId id="2147486667" r:id="rId12"/>
    <p:sldLayoutId id="2147486668" r:id="rId13"/>
    <p:sldLayoutId id="2147486669" r:id="rId14"/>
    <p:sldLayoutId id="2147486670" r:id="rId15"/>
    <p:sldLayoutId id="2147486671" r:id="rId16"/>
    <p:sldLayoutId id="2147486672" r:id="rId17"/>
    <p:sldLayoutId id="2147486673" r:id="rId18"/>
    <p:sldLayoutId id="2147486674" r:id="rId19"/>
    <p:sldLayoutId id="2147486675" r:id="rId20"/>
    <p:sldLayoutId id="2147486676" r:id="rId21"/>
    <p:sldLayoutId id="2147486677" r:id="rId22"/>
    <p:sldLayoutId id="2147486678" r:id="rId23"/>
    <p:sldLayoutId id="2147486679" r:id="rId24"/>
    <p:sldLayoutId id="2147486680" r:id="rId25"/>
    <p:sldLayoutId id="2147486681" r:id="rId26"/>
    <p:sldLayoutId id="2147486682" r:id="rId27"/>
    <p:sldLayoutId id="2147486683" r:id="rId28"/>
    <p:sldLayoutId id="2147486684" r:id="rId29"/>
    <p:sldLayoutId id="2147486685" r:id="rId30"/>
    <p:sldLayoutId id="2147486686" r:id="rId31"/>
    <p:sldLayoutId id="2147486687" r:id="rId32"/>
    <p:sldLayoutId id="2147486688" r:id="rId33"/>
    <p:sldLayoutId id="2147486689" r:id="rId34"/>
    <p:sldLayoutId id="2147486690" r:id="rId35"/>
    <p:sldLayoutId id="2147486691" r:id="rId36"/>
    <p:sldLayoutId id="2147486692" r:id="rId37"/>
    <p:sldLayoutId id="2147486693" r:id="rId38"/>
    <p:sldLayoutId id="2147486694" r:id="rId39"/>
    <p:sldLayoutId id="2147486695" r:id="rId40"/>
    <p:sldLayoutId id="2147486696" r:id="rId41"/>
    <p:sldLayoutId id="2147486697" r:id="rId42"/>
    <p:sldLayoutId id="2147486698" r:id="rId43"/>
    <p:sldLayoutId id="2147486699" r:id="rId44"/>
    <p:sldLayoutId id="2147486700" r:id="rId45"/>
    <p:sldLayoutId id="2147486701" r:id="rId46"/>
    <p:sldLayoutId id="2147486702" r:id="rId47"/>
    <p:sldLayoutId id="2147486703" r:id="rId48"/>
    <p:sldLayoutId id="2147486704" r:id="rId49"/>
    <p:sldLayoutId id="2147486705" r:id="rId50"/>
    <p:sldLayoutId id="2147486706" r:id="rId51"/>
    <p:sldLayoutId id="2147486707" r:id="rId52"/>
    <p:sldLayoutId id="2147486708" r:id="rId53"/>
    <p:sldLayoutId id="2147486709" r:id="rId54"/>
    <p:sldLayoutId id="2147486710" r:id="rId55"/>
    <p:sldLayoutId id="2147486711" r:id="rId56"/>
    <p:sldLayoutId id="2147486712" r:id="rId57"/>
    <p:sldLayoutId id="2147486713" r:id="rId58"/>
    <p:sldLayoutId id="2147486714" r:id="rId59"/>
    <p:sldLayoutId id="2147486715" r:id="rId60"/>
    <p:sldLayoutId id="2147486716" r:id="rId61"/>
    <p:sldLayoutId id="2147486717" r:id="rId6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0">
              <a:srgbClr val="D8C3B2"/>
            </a:gs>
            <a:gs pos="50000">
              <a:srgbClr val="D9D9D6"/>
            </a:gs>
          </a:gsLst>
          <a:lin ang="13500000" scaled="1"/>
          <a:tileRect/>
        </a:gra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5666548-E8C3-6DE6-2E2A-1EF1C6AFE7A3}"/>
              </a:ext>
            </a:extLst>
          </p:cNvPr>
          <p:cNvGraphicFramePr>
            <a:graphicFrameLocks noChangeAspect="1"/>
          </p:cNvGraphicFramePr>
          <p:nvPr userDrawn="1">
            <p:custDataLst>
              <p:tags r:id="rId20"/>
            </p:custDataLst>
            <p:extLst>
              <p:ext uri="{D42A27DB-BD31-4B8C-83A1-F6EECF244321}">
                <p14:modId xmlns:p14="http://schemas.microsoft.com/office/powerpoint/2010/main" val="2089152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425" imgH="424" progId="TCLayout.ActiveDocument.1">
                  <p:embed/>
                </p:oleObj>
              </mc:Choice>
              <mc:Fallback>
                <p:oleObj name="think-cell Slide" r:id="rId21" imgW="425" imgH="424" progId="TCLayout.ActiveDocument.1">
                  <p:embed/>
                  <p:pic>
                    <p:nvPicPr>
                      <p:cNvPr id="6" name="think-cell data - do not delete" hidden="1">
                        <a:extLst>
                          <a:ext uri="{FF2B5EF4-FFF2-40B4-BE49-F238E27FC236}">
                            <a16:creationId xmlns:a16="http://schemas.microsoft.com/office/drawing/2014/main" id="{35666548-E8C3-6DE6-2E2A-1EF1C6AFE7A3}"/>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06974356"/>
      </p:ext>
    </p:extLst>
  </p:cSld>
  <p:clrMap bg1="lt1" tx1="dk1" bg2="lt2" tx2="dk2" accent1="accent1" accent2="accent2" accent3="accent3" accent4="accent4" accent5="accent5" accent6="accent6" hlink="hlink" folHlink="folHlink"/>
  <p:sldLayoutIdLst>
    <p:sldLayoutId id="2147486128" r:id="rId1"/>
    <p:sldLayoutId id="2147486129" r:id="rId2"/>
    <p:sldLayoutId id="2147486130" r:id="rId3"/>
    <p:sldLayoutId id="2147486131" r:id="rId4"/>
    <p:sldLayoutId id="2147486132" r:id="rId5"/>
    <p:sldLayoutId id="2147486133" r:id="rId6"/>
    <p:sldLayoutId id="2147486134" r:id="rId7"/>
    <p:sldLayoutId id="2147486135" r:id="rId8"/>
    <p:sldLayoutId id="2147486136" r:id="rId9"/>
    <p:sldLayoutId id="2147486137" r:id="rId10"/>
    <p:sldLayoutId id="2147486138" r:id="rId11"/>
    <p:sldLayoutId id="2147486139" r:id="rId12"/>
    <p:sldLayoutId id="2147486140" r:id="rId13"/>
    <p:sldLayoutId id="2147486141" r:id="rId14"/>
    <p:sldLayoutId id="2147486142" r:id="rId15"/>
    <p:sldLayoutId id="2147486171" r:id="rId16"/>
    <p:sldLayoutId id="2147486172" r:id="rId17"/>
    <p:sldLayoutId id="2147486618"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3757096421"/>
      </p:ext>
    </p:extLst>
  </p:cSld>
  <p:clrMap bg1="lt1" tx1="dk1" bg2="lt2" tx2="dk2" accent1="accent1" accent2="accent2" accent3="accent3" accent4="accent4" accent5="accent5" accent6="accent6" hlink="hlink" folHlink="folHlink"/>
  <p:sldLayoutIdLst>
    <p:sldLayoutId id="2147486189" r:id="rId1"/>
    <p:sldLayoutId id="2147486190" r:id="rId2"/>
    <p:sldLayoutId id="2147486191" r:id="rId3"/>
    <p:sldLayoutId id="2147486192" r:id="rId4"/>
    <p:sldLayoutId id="2147486193" r:id="rId5"/>
    <p:sldLayoutId id="2147486194" r:id="rId6"/>
    <p:sldLayoutId id="2147486195" r:id="rId7"/>
    <p:sldLayoutId id="2147486196" r:id="rId8"/>
    <p:sldLayoutId id="2147486197" r:id="rId9"/>
    <p:sldLayoutId id="2147486198" r:id="rId10"/>
    <p:sldLayoutId id="2147486199" r:id="rId11"/>
    <p:sldLayoutId id="2147486200" r:id="rId12"/>
    <p:sldLayoutId id="2147486201" r:id="rId13"/>
    <p:sldLayoutId id="2147486202" r:id="rId14"/>
    <p:sldLayoutId id="2147486203" r:id="rId15"/>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62144342"/>
      </p:ext>
    </p:extLst>
  </p:cSld>
  <p:clrMap bg1="lt1" tx1="dk1" bg2="lt2" tx2="dk2" accent1="accent1" accent2="accent2" accent3="accent3" accent4="accent4" accent5="accent5" accent6="accent6" hlink="hlink" folHlink="folHlink"/>
  <p:sldLayoutIdLst>
    <p:sldLayoutId id="2147486320" r:id="rId1"/>
    <p:sldLayoutId id="2147486321" r:id="rId2"/>
    <p:sldLayoutId id="2147486322" r:id="rId3"/>
    <p:sldLayoutId id="2147486323" r:id="rId4"/>
    <p:sldLayoutId id="2147486324" r:id="rId5"/>
    <p:sldLayoutId id="2147486325" r:id="rId6"/>
    <p:sldLayoutId id="2147486326" r:id="rId7"/>
    <p:sldLayoutId id="2147486327" r:id="rId8"/>
    <p:sldLayoutId id="2147486328" r:id="rId9"/>
    <p:sldLayoutId id="2147486329" r:id="rId10"/>
    <p:sldLayoutId id="2147486330" r:id="rId11"/>
    <p:sldLayoutId id="2147486331" r:id="rId12"/>
    <p:sldLayoutId id="2147486332" r:id="rId13"/>
    <p:sldLayoutId id="2147486333" r:id="rId14"/>
    <p:sldLayoutId id="2147486334" r:id="rId15"/>
    <p:sldLayoutId id="2147486385"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1001548767"/>
      </p:ext>
    </p:extLst>
  </p:cSld>
  <p:clrMap bg1="lt1" tx1="dk1" bg2="lt2" tx2="dk2" accent1="accent1" accent2="accent2" accent3="accent3" accent4="accent4" accent5="accent5" accent6="accent6" hlink="hlink" folHlink="folHlink"/>
  <p:sldLayoutIdLst>
    <p:sldLayoutId id="2147486390" r:id="rId1"/>
    <p:sldLayoutId id="2147486391" r:id="rId2"/>
    <p:sldLayoutId id="2147486392" r:id="rId3"/>
    <p:sldLayoutId id="2147486393" r:id="rId4"/>
    <p:sldLayoutId id="2147486394" r:id="rId5"/>
    <p:sldLayoutId id="2147486395" r:id="rId6"/>
    <p:sldLayoutId id="2147486396" r:id="rId7"/>
    <p:sldLayoutId id="2147486397" r:id="rId8"/>
    <p:sldLayoutId id="2147486398" r:id="rId9"/>
    <p:sldLayoutId id="2147486399" r:id="rId10"/>
    <p:sldLayoutId id="2147486400" r:id="rId11"/>
    <p:sldLayoutId id="2147486401" r:id="rId12"/>
    <p:sldLayoutId id="2147486402" r:id="rId13"/>
    <p:sldLayoutId id="2147486403" r:id="rId14"/>
    <p:sldLayoutId id="2147486404" r:id="rId15"/>
    <p:sldLayoutId id="2147486443" r:id="rId16"/>
    <p:sldLayoutId id="2147486444" r:id="rId17"/>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93443065"/>
      </p:ext>
    </p:extLst>
  </p:cSld>
  <p:clrMap bg1="lt1" tx1="dk1" bg2="lt2" tx2="dk2" accent1="accent1" accent2="accent2" accent3="accent3" accent4="accent4" accent5="accent5" accent6="accent6" hlink="hlink" folHlink="folHlink"/>
  <p:sldLayoutIdLst>
    <p:sldLayoutId id="2147486498" r:id="rId1"/>
    <p:sldLayoutId id="2147486499" r:id="rId2"/>
    <p:sldLayoutId id="2147486500" r:id="rId3"/>
    <p:sldLayoutId id="2147486501" r:id="rId4"/>
    <p:sldLayoutId id="2147486502" r:id="rId5"/>
    <p:sldLayoutId id="2147486503" r:id="rId6"/>
    <p:sldLayoutId id="2147486504" r:id="rId7"/>
    <p:sldLayoutId id="2147486505" r:id="rId8"/>
    <p:sldLayoutId id="2147486506" r:id="rId9"/>
    <p:sldLayoutId id="2147486507" r:id="rId10"/>
    <p:sldLayoutId id="2147486508" r:id="rId11"/>
    <p:sldLayoutId id="2147486509" r:id="rId12"/>
    <p:sldLayoutId id="2147486510" r:id="rId13"/>
    <p:sldLayoutId id="2147486511" r:id="rId14"/>
    <p:sldLayoutId id="2147486512" r:id="rId15"/>
    <p:sldLayoutId id="2147486552" r:id="rId16"/>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0412515"/>
      </p:ext>
    </p:extLst>
  </p:cSld>
  <p:clrMap bg1="dk1" tx1="lt1" bg2="dk2" tx2="lt2" accent1="accent1" accent2="accent2" accent3="accent3" accent4="accent4" accent5="accent5" accent6="accent6" hlink="hlink" folHlink="folHlink"/>
  <p:sldLayoutIdLst>
    <p:sldLayoutId id="2147486556" r:id="rId1"/>
    <p:sldLayoutId id="2147486557" r:id="rId2"/>
    <p:sldLayoutId id="2147486558" r:id="rId3"/>
    <p:sldLayoutId id="2147486559" r:id="rId4"/>
    <p:sldLayoutId id="2147486560" r:id="rId5"/>
    <p:sldLayoutId id="2147486561" r:id="rId6"/>
    <p:sldLayoutId id="2147486562" r:id="rId7"/>
    <p:sldLayoutId id="2147486563" r:id="rId8"/>
    <p:sldLayoutId id="2147486564" r:id="rId9"/>
    <p:sldLayoutId id="2147486565" r:id="rId10"/>
    <p:sldLayoutId id="2147486566" r:id="rId11"/>
    <p:sldLayoutId id="2147486567" r:id="rId12"/>
    <p:sldLayoutId id="2147486568" r:id="rId13"/>
    <p:sldLayoutId id="2147486569" r:id="rId14"/>
    <p:sldLayoutId id="2147486570" r:id="rId15"/>
    <p:sldLayoutId id="2147486571" r:id="rId16"/>
    <p:sldLayoutId id="2147486572" r:id="rId17"/>
    <p:sldLayoutId id="2147486573" r:id="rId18"/>
    <p:sldLayoutId id="2147486574" r:id="rId19"/>
    <p:sldLayoutId id="2147486575" r:id="rId20"/>
    <p:sldLayoutId id="2147486576" r:id="rId21"/>
    <p:sldLayoutId id="2147486577" r:id="rId22"/>
    <p:sldLayoutId id="2147486578" r:id="rId23"/>
    <p:sldLayoutId id="2147486579" r:id="rId24"/>
    <p:sldLayoutId id="2147486580" r:id="rId25"/>
    <p:sldLayoutId id="2147486581" r:id="rId26"/>
    <p:sldLayoutId id="2147486582" r:id="rId27"/>
    <p:sldLayoutId id="2147486583" r:id="rId28"/>
    <p:sldLayoutId id="2147486584" r:id="rId29"/>
    <p:sldLayoutId id="2147486585" r:id="rId30"/>
    <p:sldLayoutId id="2147486586" r:id="rId31"/>
    <p:sldLayoutId id="2147486587" r:id="rId32"/>
    <p:sldLayoutId id="2147486588" r:id="rId33"/>
    <p:sldLayoutId id="2147486589" r:id="rId34"/>
    <p:sldLayoutId id="2147486590" r:id="rId35"/>
    <p:sldLayoutId id="2147486591" r:id="rId36"/>
    <p:sldLayoutId id="2147486592" r:id="rId37"/>
    <p:sldLayoutId id="2147486593" r:id="rId38"/>
    <p:sldLayoutId id="2147486594" r:id="rId39"/>
    <p:sldLayoutId id="2147486595" r:id="rId40"/>
    <p:sldLayoutId id="2147486596" r:id="rId41"/>
    <p:sldLayoutId id="2147486597" r:id="rId42"/>
    <p:sldLayoutId id="2147486598" r:id="rId43"/>
    <p:sldLayoutId id="2147486599" r:id="rId44"/>
    <p:sldLayoutId id="2147486600" r:id="rId45"/>
    <p:sldLayoutId id="2147486601" r:id="rId46"/>
    <p:sldLayoutId id="2147486602" r:id="rId47"/>
    <p:sldLayoutId id="2147486603" r:id="rId48"/>
    <p:sldLayoutId id="214748660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95776-CF25-4483-AF21-5E89F42E507B}" type="datetimeFigureOut">
              <a:rPr lang="en-US" smtClean="0"/>
              <a:t>5/26/2025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FDC2-7754-46F2-84BB-A23B13E88766}" type="slidenum">
              <a:rPr lang="en-US" smtClean="0"/>
              <a:t>‹#›</a:t>
            </a:fld>
            <a:endParaRPr lang="en-US"/>
          </a:p>
        </p:txBody>
      </p:sp>
    </p:spTree>
    <p:extLst>
      <p:ext uri="{BB962C8B-B14F-4D97-AF65-F5344CB8AC3E}">
        <p14:creationId xmlns:p14="http://schemas.microsoft.com/office/powerpoint/2010/main" val="1537207520"/>
      </p:ext>
    </p:extLst>
  </p:cSld>
  <p:clrMap bg1="lt1" tx1="dk1" bg2="lt2" tx2="dk2" accent1="accent1" accent2="accent2" accent3="accent3" accent4="accent4" accent5="accent5" accent6="accent6" hlink="hlink" folHlink="folHlink"/>
  <p:sldLayoutIdLst>
    <p:sldLayoutId id="2147486620" r:id="rId1"/>
    <p:sldLayoutId id="2147486621" r:id="rId2"/>
    <p:sldLayoutId id="2147486622" r:id="rId3"/>
    <p:sldLayoutId id="2147486623" r:id="rId4"/>
    <p:sldLayoutId id="2147486624" r:id="rId5"/>
    <p:sldLayoutId id="2147486625" r:id="rId6"/>
    <p:sldLayoutId id="2147486626" r:id="rId7"/>
    <p:sldLayoutId id="2147486627" r:id="rId8"/>
    <p:sldLayoutId id="2147486628" r:id="rId9"/>
    <p:sldLayoutId id="2147486629" r:id="rId10"/>
    <p:sldLayoutId id="21474866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81688150"/>
      </p:ext>
    </p:extLst>
  </p:cSld>
  <p:clrMap bg1="lt1" tx1="dk1" bg2="lt2" tx2="dk2" accent1="accent1" accent2="accent2" accent3="accent3" accent4="accent4" accent5="accent5" accent6="accent6" hlink="hlink" folHlink="folHlink"/>
  <p:sldLayoutIdLst>
    <p:sldLayoutId id="2147486632" r:id="rId1"/>
    <p:sldLayoutId id="2147486633" r:id="rId2"/>
    <p:sldLayoutId id="2147486634" r:id="rId3"/>
    <p:sldLayoutId id="2147486635" r:id="rId4"/>
    <p:sldLayoutId id="2147486636" r:id="rId5"/>
    <p:sldLayoutId id="2147486637" r:id="rId6"/>
    <p:sldLayoutId id="2147486638" r:id="rId7"/>
    <p:sldLayoutId id="2147486639" r:id="rId8"/>
    <p:sldLayoutId id="2147486640" r:id="rId9"/>
    <p:sldLayoutId id="2147486641" r:id="rId10"/>
    <p:sldLayoutId id="2147486642" r:id="rId11"/>
    <p:sldLayoutId id="2147486643" r:id="rId12"/>
    <p:sldLayoutId id="2147486644" r:id="rId13"/>
    <p:sldLayoutId id="2147486645" r:id="rId14"/>
    <p:sldLayoutId id="2147486646" r:id="rId15"/>
    <p:sldLayoutId id="2147486647" r:id="rId16"/>
    <p:sldLayoutId id="2147486648" r:id="rId17"/>
    <p:sldLayoutId id="2147486649" r:id="rId18"/>
    <p:sldLayoutId id="2147486650" r:id="rId19"/>
    <p:sldLayoutId id="2147486651" r:id="rId20"/>
    <p:sldLayoutId id="2147486652" r:id="rId21"/>
    <p:sldLayoutId id="2147486653" r:id="rId22"/>
    <p:sldLayoutId id="214748665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xml"/><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xml"/><Relationship Id="rId1" Type="http://schemas.openxmlformats.org/officeDocument/2006/relationships/slideLayout" Target="../slideLayouts/slideLayout53.xml"/><Relationship Id="rId4" Type="http://schemas.openxmlformats.org/officeDocument/2006/relationships/image" Target="../media/image126.svg"/></Relationships>
</file>

<file path=ppt/slides/_rels/slide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hyperlink" Target="https://www2.deloitte.com/content/dam/insights/us/articles/3834_How-much-time-and-money-can-AI-save-government/DUP_How-much-time-and-money-can-AI-save-government.pdf" TargetMode="External"/><Relationship Id="rId2" Type="http://schemas.openxmlformats.org/officeDocument/2006/relationships/notesSlide" Target="../notesSlides/notesSlide11.xml"/><Relationship Id="rId1" Type="http://schemas.openxmlformats.org/officeDocument/2006/relationships/slideLayout" Target="../slideLayouts/slideLayout56.xml"/><Relationship Id="rId5" Type="http://schemas.openxmlformats.org/officeDocument/2006/relationships/hyperlink" Target="https://www.nextgov.com/emerging-tech/2017/10/survey-42-feds-say-increasing-workloads-merit-more-automation/141816/" TargetMode="External"/><Relationship Id="rId4" Type="http://schemas.openxmlformats.org/officeDocument/2006/relationships/hyperlink" Target="https://www.mckinsey.com/featured-insights/future-of-work/jobs-lost-jobs-gained-what-the-future-of-work-will-mean-for-jobs-skills-and-wag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201.xml"/><Relationship Id="rId5" Type="http://schemas.openxmlformats.org/officeDocument/2006/relationships/image" Target="../media/image92.png"/><Relationship Id="rId4" Type="http://schemas.openxmlformats.org/officeDocument/2006/relationships/image" Target="../media/image91.png"/></Relationships>
</file>

<file path=ppt/slides/_rels/slide2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9.xml"/><Relationship Id="rId1" Type="http://schemas.openxmlformats.org/officeDocument/2006/relationships/slideLayout" Target="../slideLayouts/slideLayout84.xml"/><Relationship Id="rId6" Type="http://schemas.openxmlformats.org/officeDocument/2006/relationships/image" Target="../media/image132.png"/><Relationship Id="rId5" Type="http://schemas.openxmlformats.org/officeDocument/2006/relationships/image" Target="../media/image131.jpeg"/><Relationship Id="rId4" Type="http://schemas.openxmlformats.org/officeDocument/2006/relationships/image" Target="../media/image130.jpeg"/></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semantic-kernel/concepts/plugins/adding-openapi-plugins?pivots=programming-language-csharp" TargetMode="External"/><Relationship Id="rId2" Type="http://schemas.openxmlformats.org/officeDocument/2006/relationships/notesSlide" Target="../notesSlides/notesSlide20.xml"/><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53.xml"/><Relationship Id="rId4" Type="http://schemas.openxmlformats.org/officeDocument/2006/relationships/image" Target="../media/image126.svg"/></Relationships>
</file>

<file path=ppt/slides/_rels/slide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134.xml"/></Relationships>
</file>

<file path=ppt/slides/_rels/slide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22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svg"/></Relationships>
</file>

<file path=ppt/slides/_rels/slide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1.xml"/><Relationship Id="rId1" Type="http://schemas.openxmlformats.org/officeDocument/2006/relationships/slideLayout" Target="../slideLayouts/slideLayout1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4.xml"/><Relationship Id="rId1" Type="http://schemas.openxmlformats.org/officeDocument/2006/relationships/slideLayout" Target="../slideLayouts/slideLayout84.xml"/></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8" Type="http://schemas.openxmlformats.org/officeDocument/2006/relationships/hyperlink" Target="aka.ms/Learn-SK" TargetMode="External"/><Relationship Id="rId3" Type="http://schemas.openxmlformats.org/officeDocument/2006/relationships/hyperlink" Target="https://msit.events.teams.microsoft.com/event/326603a0-cb67-4f46-a9fd-cee41296afa1@72f988bf-86f1-41af-91ab-2d7cd011db47" TargetMode="External"/><Relationship Id="rId7" Type="http://schemas.openxmlformats.org/officeDocument/2006/relationships/hyperlink" Target="https://github.com/JamesWilsonProjects/CA-SK-MCP-Demos" TargetMode="External"/><Relationship Id="rId2" Type="http://schemas.openxmlformats.org/officeDocument/2006/relationships/notesSlide" Target="../notesSlides/notesSlide36.xml"/><Relationship Id="rId1" Type="http://schemas.openxmlformats.org/officeDocument/2006/relationships/slideLayout" Target="../slideLayouts/slideLayout53.xml"/><Relationship Id="rId6" Type="http://schemas.openxmlformats.org/officeDocument/2006/relationships/hyperlink" Target="aka.ms/AAS-Preview" TargetMode="External"/><Relationship Id="rId5" Type="http://schemas.openxmlformats.org/officeDocument/2006/relationships/hyperlink" Target="github.com/modelcontextprotocol" TargetMode="External"/><Relationship Id="rId4" Type="http://schemas.openxmlformats.org/officeDocument/2006/relationships/hyperlink" Target="aka.ms/SK-GitHu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4.xml"/><Relationship Id="rId1" Type="http://schemas.openxmlformats.org/officeDocument/2006/relationships/tags" Target="../tags/tag2.xml"/><Relationship Id="rId5" Type="http://schemas.openxmlformats.org/officeDocument/2006/relationships/image" Target="../media/image4.emf"/><Relationship Id="rId4" Type="http://schemas.openxmlformats.org/officeDocument/2006/relationships/image" Target="../media/image9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3.svg"/><Relationship Id="rId2" Type="http://schemas.openxmlformats.org/officeDocument/2006/relationships/notesSlide" Target="../notesSlides/notesSlide5.xml"/><Relationship Id="rId1" Type="http://schemas.openxmlformats.org/officeDocument/2006/relationships/slideLayout" Target="../slideLayouts/slideLayout254.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jpeg"/></Relationships>
</file>

<file path=ppt/slides/_rels/slide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xml"/><Relationship Id="rId1" Type="http://schemas.openxmlformats.org/officeDocument/2006/relationships/slideLayout" Target="../slideLayouts/slideLayout254.xml"/><Relationship Id="rId6" Type="http://schemas.openxmlformats.org/officeDocument/2006/relationships/image" Target="../media/image99.jpeg"/><Relationship Id="rId5" Type="http://schemas.openxmlformats.org/officeDocument/2006/relationships/image" Target="../media/image105.sv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17" Type="http://schemas.openxmlformats.org/officeDocument/2006/relationships/image" Target="../media/image120.png"/><Relationship Id="rId2" Type="http://schemas.openxmlformats.org/officeDocument/2006/relationships/notesSlide" Target="../notesSlides/notesSlide7.xml"/><Relationship Id="rId16" Type="http://schemas.openxmlformats.org/officeDocument/2006/relationships/image" Target="../media/image119.svg"/><Relationship Id="rId1" Type="http://schemas.openxmlformats.org/officeDocument/2006/relationships/slideLayout" Target="../slideLayouts/slideLayout230.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117.svg"/></Relationships>
</file>

<file path=ppt/slides/_rels/slide8.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2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205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State Flag of California, USA - American Images">
            <a:extLst>
              <a:ext uri="{FF2B5EF4-FFF2-40B4-BE49-F238E27FC236}">
                <a16:creationId xmlns:a16="http://schemas.microsoft.com/office/drawing/2014/main" id="{5B715DF4-0C14-BEA5-1EA6-BCFFD317E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658" r="13818" b="443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70523D-EDF5-0A29-4541-D75BF25E1F77}"/>
              </a:ext>
            </a:extLst>
          </p:cNvPr>
          <p:cNvSpPr>
            <a:spLocks noGrp="1"/>
          </p:cNvSpPr>
          <p:nvPr>
            <p:ph type="ctrTitle"/>
          </p:nvPr>
        </p:nvSpPr>
        <p:spPr>
          <a:xfrm>
            <a:off x="477980" y="1122363"/>
            <a:ext cx="5833367" cy="3204134"/>
          </a:xfrm>
        </p:spPr>
        <p:txBody>
          <a:bodyPr anchor="b">
            <a:normAutofit/>
          </a:bodyPr>
          <a:lstStyle/>
          <a:p>
            <a:pPr algn="l"/>
            <a:r>
              <a:rPr lang="en-US" sz="4800" dirty="0">
                <a:solidFill>
                  <a:schemeClr val="bg1"/>
                </a:solidFill>
              </a:rPr>
              <a:t>State of California</a:t>
            </a:r>
            <a:br>
              <a:rPr lang="en-US" sz="4800" dirty="0">
                <a:solidFill>
                  <a:schemeClr val="bg1"/>
                </a:solidFill>
              </a:rPr>
            </a:br>
            <a:r>
              <a:rPr lang="en-US" sz="4800" dirty="0">
                <a:solidFill>
                  <a:schemeClr val="bg1"/>
                </a:solidFill>
              </a:rPr>
              <a:t>Developer Community</a:t>
            </a:r>
          </a:p>
        </p:txBody>
      </p:sp>
      <p:sp>
        <p:nvSpPr>
          <p:cNvPr id="3" name="Subtitle 2">
            <a:extLst>
              <a:ext uri="{FF2B5EF4-FFF2-40B4-BE49-F238E27FC236}">
                <a16:creationId xmlns:a16="http://schemas.microsoft.com/office/drawing/2014/main" id="{A055EB03-A15B-BDF8-F1B7-78D9D8B76810}"/>
              </a:ext>
            </a:extLst>
          </p:cNvPr>
          <p:cNvSpPr>
            <a:spLocks noGrp="1"/>
          </p:cNvSpPr>
          <p:nvPr>
            <p:ph type="subTitle" idx="1"/>
          </p:nvPr>
        </p:nvSpPr>
        <p:spPr>
          <a:xfrm>
            <a:off x="477980" y="4872922"/>
            <a:ext cx="4023359" cy="1617330"/>
          </a:xfrm>
        </p:spPr>
        <p:txBody>
          <a:bodyPr vert="horz" lIns="91440" tIns="45720" rIns="91440" bIns="45720" rtlCol="0" anchor="t">
            <a:normAutofit fontScale="92500"/>
          </a:bodyPr>
          <a:lstStyle/>
          <a:p>
            <a:pPr algn="l"/>
            <a:r>
              <a:rPr lang="en-US" sz="2000" dirty="0">
                <a:solidFill>
                  <a:schemeClr val="bg1"/>
                </a:solidFill>
              </a:rPr>
              <a:t>Agentic AI for Developers</a:t>
            </a:r>
          </a:p>
          <a:p>
            <a:pPr algn="l"/>
            <a:endParaRPr lang="en-US" sz="2000" dirty="0">
              <a:solidFill>
                <a:schemeClr val="bg1"/>
              </a:solidFill>
            </a:endParaRPr>
          </a:p>
          <a:p>
            <a:pPr algn="l"/>
            <a:r>
              <a:rPr lang="en-US" sz="2000" dirty="0">
                <a:solidFill>
                  <a:schemeClr val="bg1"/>
                </a:solidFill>
              </a:rPr>
              <a:t>Microsoft State and Local Government</a:t>
            </a:r>
          </a:p>
          <a:p>
            <a:pPr algn="l"/>
            <a:r>
              <a:rPr lang="en-US" sz="2000" dirty="0">
                <a:solidFill>
                  <a:schemeClr val="bg1"/>
                </a:solidFill>
              </a:rPr>
              <a:t>May 27, 2025</a:t>
            </a:r>
          </a:p>
        </p:txBody>
      </p:sp>
      <p:sp>
        <p:nvSpPr>
          <p:cNvPr id="2054" name="Rectangle 20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6" name="Rectangle 20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73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Rounded Corners 55">
            <a:extLst>
              <a:ext uri="{FF2B5EF4-FFF2-40B4-BE49-F238E27FC236}">
                <a16:creationId xmlns:a16="http://schemas.microsoft.com/office/drawing/2014/main" id="{C31D7C66-A604-8B9E-B16B-68511828F1AB}"/>
              </a:ext>
              <a:ext uri="{C183D7F6-B498-43B3-948B-1728B52AA6E4}">
                <adec:decorative xmlns:adec="http://schemas.microsoft.com/office/drawing/2017/decorative" val="1"/>
              </a:ext>
            </a:extLst>
          </p:cNvPr>
          <p:cNvSpPr/>
          <p:nvPr/>
        </p:nvSpPr>
        <p:spPr bwMode="auto">
          <a:xfrm>
            <a:off x="1932486" y="2970124"/>
            <a:ext cx="2668090" cy="2340583"/>
          </a:xfrm>
          <a:prstGeom prst="roundRect">
            <a:avLst>
              <a:gd name="adj" fmla="val 8183"/>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7" name="Rectangle: Rounded Corners 56">
            <a:extLst>
              <a:ext uri="{FF2B5EF4-FFF2-40B4-BE49-F238E27FC236}">
                <a16:creationId xmlns:a16="http://schemas.microsoft.com/office/drawing/2014/main" id="{8A030A52-B03D-6120-BE97-4DCD8B5D38BB}"/>
              </a:ext>
              <a:ext uri="{C183D7F6-B498-43B3-948B-1728B52AA6E4}">
                <adec:decorative xmlns:adec="http://schemas.microsoft.com/office/drawing/2017/decorative" val="1"/>
              </a:ext>
            </a:extLst>
          </p:cNvPr>
          <p:cNvSpPr/>
          <p:nvPr/>
        </p:nvSpPr>
        <p:spPr bwMode="auto">
          <a:xfrm>
            <a:off x="7590813" y="2519250"/>
            <a:ext cx="2666458" cy="2791457"/>
          </a:xfrm>
          <a:prstGeom prst="roundRect">
            <a:avLst>
              <a:gd name="adj" fmla="val 770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err="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8" name="Rectangle: Rounded Corners 57">
            <a:extLst>
              <a:ext uri="{FF2B5EF4-FFF2-40B4-BE49-F238E27FC236}">
                <a16:creationId xmlns:a16="http://schemas.microsoft.com/office/drawing/2014/main" id="{8423EA08-8A31-4485-13DD-BCBB70AE6DBC}"/>
              </a:ext>
              <a:ext uri="{C183D7F6-B498-43B3-948B-1728B52AA6E4}">
                <adec:decorative xmlns:adec="http://schemas.microsoft.com/office/drawing/2017/decorative" val="1"/>
              </a:ext>
            </a:extLst>
          </p:cNvPr>
          <p:cNvSpPr/>
          <p:nvPr/>
        </p:nvSpPr>
        <p:spPr bwMode="auto">
          <a:xfrm>
            <a:off x="4761956" y="2767231"/>
            <a:ext cx="2668090" cy="2543476"/>
          </a:xfrm>
          <a:prstGeom prst="roundRect">
            <a:avLst>
              <a:gd name="adj" fmla="val 8183"/>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err="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grpSp>
        <p:nvGrpSpPr>
          <p:cNvPr id="64" name="Group 63">
            <a:extLst>
              <a:ext uri="{FF2B5EF4-FFF2-40B4-BE49-F238E27FC236}">
                <a16:creationId xmlns:a16="http://schemas.microsoft.com/office/drawing/2014/main" id="{4E5CDD95-385E-95A8-13BF-5CF1D7989AE6}"/>
              </a:ext>
            </a:extLst>
          </p:cNvPr>
          <p:cNvGrpSpPr/>
          <p:nvPr/>
        </p:nvGrpSpPr>
        <p:grpSpPr>
          <a:xfrm>
            <a:off x="571301" y="3700042"/>
            <a:ext cx="11049399" cy="523220"/>
            <a:chOff x="571301" y="3700042"/>
            <a:chExt cx="11049399" cy="523220"/>
          </a:xfrm>
        </p:grpSpPr>
        <p:sp>
          <p:nvSpPr>
            <p:cNvPr id="17" name="Rectangle: Rounded Corners 16">
              <a:extLst>
                <a:ext uri="{FF2B5EF4-FFF2-40B4-BE49-F238E27FC236}">
                  <a16:creationId xmlns:a16="http://schemas.microsoft.com/office/drawing/2014/main" id="{2CE74A9E-07F6-D658-7A56-34ADCB89F12B}"/>
                </a:ext>
              </a:extLst>
            </p:cNvPr>
            <p:cNvSpPr/>
            <p:nvPr/>
          </p:nvSpPr>
          <p:spPr bwMode="auto">
            <a:xfrm>
              <a:off x="571301" y="3700042"/>
              <a:ext cx="11049399" cy="523220"/>
            </a:xfrm>
            <a:prstGeom prst="roundRect">
              <a:avLst>
                <a:gd name="adj" fmla="val 22294"/>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w="3175">
                  <a:noFill/>
                </a:ln>
                <a:solidFill>
                  <a:srgbClr val="FEFFFE"/>
                </a:solidFill>
                <a:effectLst/>
                <a:uLnTx/>
                <a:uFillTx/>
                <a:latin typeface="Segoe UI Semibold"/>
                <a:ea typeface="+mn-ea"/>
                <a:cs typeface="+mn-cs"/>
              </a:endParaRPr>
            </a:p>
          </p:txBody>
        </p:sp>
        <p:sp>
          <p:nvSpPr>
            <p:cNvPr id="51" name="TextBox 50">
              <a:extLst>
                <a:ext uri="{FF2B5EF4-FFF2-40B4-BE49-F238E27FC236}">
                  <a16:creationId xmlns:a16="http://schemas.microsoft.com/office/drawing/2014/main" id="{B27FD9E1-22F7-8716-B6AB-0C8F4CA3BB7E}"/>
                </a:ext>
              </a:extLst>
            </p:cNvPr>
            <p:cNvSpPr txBox="1"/>
            <p:nvPr/>
          </p:nvSpPr>
          <p:spPr>
            <a:xfrm>
              <a:off x="775462" y="3853930"/>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Variable Display Semibold" pitchFamily="2" charset="0"/>
                </a:rPr>
                <a:t>Scripted</a:t>
              </a:r>
            </a:p>
          </p:txBody>
        </p:sp>
        <p:sp>
          <p:nvSpPr>
            <p:cNvPr id="52" name="TextBox 51">
              <a:extLst>
                <a:ext uri="{FF2B5EF4-FFF2-40B4-BE49-F238E27FC236}">
                  <a16:creationId xmlns:a16="http://schemas.microsoft.com/office/drawing/2014/main" id="{35BD200B-7946-7F41-2E09-3C9604C71C4E}"/>
                </a:ext>
              </a:extLst>
            </p:cNvPr>
            <p:cNvSpPr txBox="1"/>
            <p:nvPr/>
          </p:nvSpPr>
          <p:spPr>
            <a:xfrm>
              <a:off x="10183129" y="3853930"/>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Variable Display Semibold" pitchFamily="2" charset="0"/>
                </a:rPr>
                <a:t>Agentic</a:t>
              </a:r>
            </a:p>
          </p:txBody>
        </p:sp>
      </p:grpSp>
      <p:sp>
        <p:nvSpPr>
          <p:cNvPr id="2" name="Title 1">
            <a:extLst>
              <a:ext uri="{FF2B5EF4-FFF2-40B4-BE49-F238E27FC236}">
                <a16:creationId xmlns:a16="http://schemas.microsoft.com/office/drawing/2014/main" id="{45EB60FD-FB86-BB38-D0E7-72296385EFD1}"/>
              </a:ext>
            </a:extLst>
          </p:cNvPr>
          <p:cNvSpPr>
            <a:spLocks noGrp="1"/>
          </p:cNvSpPr>
          <p:nvPr>
            <p:ph type="title" idx="4294967295"/>
          </p:nvPr>
        </p:nvSpPr>
        <p:spPr>
          <a:xfrm>
            <a:off x="587375" y="534864"/>
            <a:ext cx="11017250" cy="553998"/>
          </a:xfrm>
        </p:spPr>
        <p:txBody>
          <a:bodyPr vert="horz"/>
          <a:lstStyle/>
          <a:p>
            <a:pPr algn="ctr" fontAlgn="base">
              <a:spcAft>
                <a:spcPts val="1200"/>
              </a:spcAft>
              <a:defRPr/>
            </a:pPr>
            <a:r>
              <a:rPr lang="en-US" b="1" dirty="0">
                <a:gradFill>
                  <a:gsLst>
                    <a:gs pos="88073">
                      <a:srgbClr val="000000"/>
                    </a:gs>
                    <a:gs pos="68807">
                      <a:srgbClr val="000000"/>
                    </a:gs>
                  </a:gsLst>
                  <a:lin ang="5400000" scaled="1"/>
                </a:gradFill>
                <a:latin typeface="Segoe UI Variable Display Semibold" pitchFamily="2" charset="0"/>
              </a:rPr>
              <a:t>What Does ‘Agentic’ Mean?</a:t>
            </a:r>
          </a:p>
        </p:txBody>
      </p:sp>
      <p:sp>
        <p:nvSpPr>
          <p:cNvPr id="6" name="TextBox 5">
            <a:extLst>
              <a:ext uri="{FF2B5EF4-FFF2-40B4-BE49-F238E27FC236}">
                <a16:creationId xmlns:a16="http://schemas.microsoft.com/office/drawing/2014/main" id="{167DF518-BFD5-700F-E612-FE8071A9766D}"/>
              </a:ext>
            </a:extLst>
          </p:cNvPr>
          <p:cNvSpPr txBox="1"/>
          <p:nvPr/>
        </p:nvSpPr>
        <p:spPr>
          <a:xfrm>
            <a:off x="571301" y="1340881"/>
            <a:ext cx="11049399" cy="830997"/>
          </a:xfrm>
          <a:prstGeom prst="rect">
            <a:avLst/>
          </a:prstGeom>
          <a:noFill/>
        </p:spPr>
        <p:txBody>
          <a:bodyPr wrap="square">
            <a:spAutoFit/>
          </a:bodyPr>
          <a:lstStyle/>
          <a:p>
            <a:pPr marR="0" lvl="0" indent="0" algn="ctr" defTabSz="2899785" fontAlgn="base">
              <a:spcBef>
                <a:spcPts val="1205"/>
              </a:spcBef>
              <a:spcAft>
                <a:spcPct val="0"/>
              </a:spcAft>
              <a:buClrTx/>
              <a:buSzPct val="90000"/>
              <a:tabLst/>
              <a:defRPr/>
            </a:pPr>
            <a:r>
              <a:rPr lang="en-US" sz="2400" b="1" spc="-50" dirty="0">
                <a:ln w="3175">
                  <a:noFill/>
                </a:ln>
                <a:gradFill flip="none" rotWithShape="1">
                  <a:gsLst>
                    <a:gs pos="100000">
                      <a:srgbClr val="000000"/>
                    </a:gs>
                    <a:gs pos="68000">
                      <a:srgbClr val="000000"/>
                    </a:gs>
                  </a:gsLst>
                  <a:path path="circle">
                    <a:fillToRect l="100000" t="100000"/>
                  </a:path>
                  <a:tileRect r="-100000" b="-100000"/>
                </a:gradFill>
                <a:latin typeface="Segoe UI Variable Display Semibold" pitchFamily="2" charset="0"/>
                <a:cs typeface="Segoe UI" pitchFamily="34" charset="0"/>
              </a:rPr>
              <a:t>The more ‘agentic’ the system, the more autonomy, context awareness, and tool orchestration it provides</a:t>
            </a:r>
          </a:p>
        </p:txBody>
      </p:sp>
      <p:grpSp>
        <p:nvGrpSpPr>
          <p:cNvPr id="66" name="Group 65">
            <a:extLst>
              <a:ext uri="{FF2B5EF4-FFF2-40B4-BE49-F238E27FC236}">
                <a16:creationId xmlns:a16="http://schemas.microsoft.com/office/drawing/2014/main" id="{84477DD7-E5A5-EEF6-1BB2-D8720B077BC1}"/>
              </a:ext>
            </a:extLst>
          </p:cNvPr>
          <p:cNvGrpSpPr/>
          <p:nvPr/>
        </p:nvGrpSpPr>
        <p:grpSpPr>
          <a:xfrm>
            <a:off x="2815919" y="3511043"/>
            <a:ext cx="901222" cy="901219"/>
            <a:chOff x="2770858" y="3465982"/>
            <a:chExt cx="991344" cy="991341"/>
          </a:xfrm>
        </p:grpSpPr>
        <p:sp>
          <p:nvSpPr>
            <p:cNvPr id="53" name="Oval 52">
              <a:extLst>
                <a:ext uri="{FF2B5EF4-FFF2-40B4-BE49-F238E27FC236}">
                  <a16:creationId xmlns:a16="http://schemas.microsoft.com/office/drawing/2014/main" id="{F368D850-8653-239C-5F11-B5113B60466C}"/>
                </a:ext>
              </a:extLst>
            </p:cNvPr>
            <p:cNvSpPr>
              <a:spLocks/>
            </p:cNvSpPr>
            <p:nvPr/>
          </p:nvSpPr>
          <p:spPr bwMode="auto">
            <a:xfrm>
              <a:off x="2770858" y="3465982"/>
              <a:ext cx="991344" cy="991341"/>
            </a:xfrm>
            <a:prstGeom prst="ellipse">
              <a:avLst/>
            </a:prstGeom>
            <a:gradFill flip="none" rotWithShape="1">
              <a:gsLst>
                <a:gs pos="0">
                  <a:srgbClr val="FF5C39"/>
                </a:gs>
                <a:gs pos="80000">
                  <a:srgbClr val="C03BC4"/>
                </a:gs>
              </a:gsLst>
              <a:path path="circle">
                <a:fillToRect l="100000" t="100000"/>
              </a:path>
              <a:tileRect r="-100000" b="-100000"/>
            </a:gradFill>
            <a:ln w="12700" cap="flat">
              <a:solidFill>
                <a:schemeClr val="bg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sym typeface="Rubik Light"/>
              </a:endParaRPr>
            </a:p>
          </p:txBody>
        </p:sp>
        <p:sp>
          <p:nvSpPr>
            <p:cNvPr id="25" name="Graphic 10">
              <a:extLst>
                <a:ext uri="{FF2B5EF4-FFF2-40B4-BE49-F238E27FC236}">
                  <a16:creationId xmlns:a16="http://schemas.microsoft.com/office/drawing/2014/main" id="{B0A187B6-273B-14D1-DAE0-AEFC30498D71}"/>
                </a:ext>
              </a:extLst>
            </p:cNvPr>
            <p:cNvSpPr/>
            <p:nvPr/>
          </p:nvSpPr>
          <p:spPr>
            <a:xfrm>
              <a:off x="3073659" y="3788615"/>
              <a:ext cx="385742" cy="346074"/>
            </a:xfrm>
            <a:custGeom>
              <a:avLst/>
              <a:gdLst>
                <a:gd name="connsiteX0" fmla="*/ 131922 w 352872"/>
                <a:gd name="connsiteY0" fmla="*/ 0 h 316585"/>
                <a:gd name="connsiteX1" fmla="*/ 0 w 352872"/>
                <a:gd name="connsiteY1" fmla="*/ 131844 h 316585"/>
                <a:gd name="connsiteX2" fmla="*/ 12400 w 352872"/>
                <a:gd name="connsiteY2" fmla="*/ 187714 h 316585"/>
                <a:gd name="connsiteX3" fmla="*/ 425 w 352872"/>
                <a:gd name="connsiteY3" fmla="*/ 242964 h 316585"/>
                <a:gd name="connsiteX4" fmla="*/ 14287 w 352872"/>
                <a:gd name="connsiteY4" fmla="*/ 263490 h 316585"/>
                <a:gd name="connsiteX5" fmla="*/ 20700 w 352872"/>
                <a:gd name="connsiteY5" fmla="*/ 263538 h 316585"/>
                <a:gd name="connsiteX6" fmla="*/ 77603 w 352872"/>
                <a:gd name="connsiteY6" fmla="*/ 252108 h 316585"/>
                <a:gd name="connsiteX7" fmla="*/ 252043 w 352872"/>
                <a:gd name="connsiteY7" fmla="*/ 186098 h 316585"/>
                <a:gd name="connsiteX8" fmla="*/ 186032 w 352872"/>
                <a:gd name="connsiteY8" fmla="*/ 11658 h 316585"/>
                <a:gd name="connsiteX9" fmla="*/ 131922 w 352872"/>
                <a:gd name="connsiteY9" fmla="*/ 0 h 316585"/>
                <a:gd name="connsiteX10" fmla="*/ 131253 w 352872"/>
                <a:gd name="connsiteY10" fmla="*/ 281351 h 316585"/>
                <a:gd name="connsiteX11" fmla="*/ 220934 w 352872"/>
                <a:gd name="connsiteY11" fmla="*/ 316520 h 316585"/>
                <a:gd name="connsiteX12" fmla="*/ 275235 w 352872"/>
                <a:gd name="connsiteY12" fmla="*/ 304861 h 316585"/>
                <a:gd name="connsiteX13" fmla="*/ 326458 w 352872"/>
                <a:gd name="connsiteY13" fmla="*/ 316115 h 316585"/>
                <a:gd name="connsiteX14" fmla="*/ 352360 w 352872"/>
                <a:gd name="connsiteY14" fmla="*/ 299199 h 316585"/>
                <a:gd name="connsiteX15" fmla="*/ 352254 w 352872"/>
                <a:gd name="connsiteY15" fmla="*/ 289738 h 316585"/>
                <a:gd name="connsiteX16" fmla="*/ 340455 w 352872"/>
                <a:gd name="connsiteY16" fmla="*/ 240449 h 316585"/>
                <a:gd name="connsiteX17" fmla="*/ 276715 w 352872"/>
                <a:gd name="connsiteY17" fmla="*/ 65088 h 316585"/>
                <a:gd name="connsiteX18" fmla="*/ 264069 w 352872"/>
                <a:gd name="connsiteY18" fmla="*/ 59963 h 316585"/>
                <a:gd name="connsiteX19" fmla="*/ 278136 w 352872"/>
                <a:gd name="connsiteY19" fmla="*/ 95976 h 316585"/>
                <a:gd name="connsiteX20" fmla="*/ 326440 w 352872"/>
                <a:gd name="connsiteY20" fmla="*/ 184636 h 316585"/>
                <a:gd name="connsiteX21" fmla="*/ 314747 w 352872"/>
                <a:gd name="connsiteY21" fmla="*/ 232941 h 316585"/>
                <a:gd name="connsiteX22" fmla="*/ 312461 w 352872"/>
                <a:gd name="connsiteY22" fmla="*/ 237390 h 316585"/>
                <a:gd name="connsiteX23" fmla="*/ 313692 w 352872"/>
                <a:gd name="connsiteY23" fmla="*/ 242243 h 316585"/>
                <a:gd name="connsiteX24" fmla="*/ 324981 w 352872"/>
                <a:gd name="connsiteY24" fmla="*/ 288842 h 316585"/>
                <a:gd name="connsiteX25" fmla="*/ 276800 w 352872"/>
                <a:gd name="connsiteY25" fmla="*/ 278115 h 316585"/>
                <a:gd name="connsiteX26" fmla="*/ 272157 w 352872"/>
                <a:gd name="connsiteY26" fmla="*/ 277025 h 316585"/>
                <a:gd name="connsiteX27" fmla="*/ 267884 w 352872"/>
                <a:gd name="connsiteY27" fmla="*/ 279153 h 316585"/>
                <a:gd name="connsiteX28" fmla="*/ 220934 w 352872"/>
                <a:gd name="connsiteY28" fmla="*/ 290143 h 316585"/>
                <a:gd name="connsiteX29" fmla="*/ 169587 w 352872"/>
                <a:gd name="connsiteY29" fmla="*/ 276849 h 316585"/>
                <a:gd name="connsiteX30" fmla="*/ 131253 w 352872"/>
                <a:gd name="connsiteY30" fmla="*/ 281351 h 3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72" h="316585">
                  <a:moveTo>
                    <a:pt x="131922" y="0"/>
                  </a:moveTo>
                  <a:cubicBezTo>
                    <a:pt x="59085" y="-21"/>
                    <a:pt x="21" y="59008"/>
                    <a:pt x="0" y="131844"/>
                  </a:cubicBezTo>
                  <a:cubicBezTo>
                    <a:pt x="-6" y="151150"/>
                    <a:pt x="4227" y="170222"/>
                    <a:pt x="12400" y="187714"/>
                  </a:cubicBezTo>
                  <a:cubicBezTo>
                    <a:pt x="7974" y="206033"/>
                    <a:pt x="3982" y="224456"/>
                    <a:pt x="425" y="242964"/>
                  </a:cubicBezTo>
                  <a:cubicBezTo>
                    <a:pt x="-1415" y="252459"/>
                    <a:pt x="4791" y="261651"/>
                    <a:pt x="14287" y="263490"/>
                  </a:cubicBezTo>
                  <a:cubicBezTo>
                    <a:pt x="16403" y="263902"/>
                    <a:pt x="18578" y="263918"/>
                    <a:pt x="20700" y="263538"/>
                  </a:cubicBezTo>
                  <a:cubicBezTo>
                    <a:pt x="31655" y="261603"/>
                    <a:pt x="55482" y="257207"/>
                    <a:pt x="77603" y="252108"/>
                  </a:cubicBezTo>
                  <a:cubicBezTo>
                    <a:pt x="144002" y="282049"/>
                    <a:pt x="222100" y="252496"/>
                    <a:pt x="252043" y="186098"/>
                  </a:cubicBezTo>
                  <a:cubicBezTo>
                    <a:pt x="281984" y="119699"/>
                    <a:pt x="252429" y="41600"/>
                    <a:pt x="186032" y="11658"/>
                  </a:cubicBezTo>
                  <a:cubicBezTo>
                    <a:pt x="169023" y="3988"/>
                    <a:pt x="150580" y="15"/>
                    <a:pt x="131922" y="0"/>
                  </a:cubicBezTo>
                  <a:close/>
                  <a:moveTo>
                    <a:pt x="131253" y="281351"/>
                  </a:moveTo>
                  <a:cubicBezTo>
                    <a:pt x="155618" y="304003"/>
                    <a:pt x="187666" y="316571"/>
                    <a:pt x="220934" y="316520"/>
                  </a:cubicBezTo>
                  <a:cubicBezTo>
                    <a:pt x="240277" y="316520"/>
                    <a:pt x="258653" y="312352"/>
                    <a:pt x="275235" y="304861"/>
                  </a:cubicBezTo>
                  <a:cubicBezTo>
                    <a:pt x="293575" y="309152"/>
                    <a:pt x="313674" y="313442"/>
                    <a:pt x="326458" y="316115"/>
                  </a:cubicBezTo>
                  <a:cubicBezTo>
                    <a:pt x="338282" y="318596"/>
                    <a:pt x="349879" y="311023"/>
                    <a:pt x="352360" y="299199"/>
                  </a:cubicBezTo>
                  <a:cubicBezTo>
                    <a:pt x="353016" y="296076"/>
                    <a:pt x="352979" y="292847"/>
                    <a:pt x="352254" y="289738"/>
                  </a:cubicBezTo>
                  <a:cubicBezTo>
                    <a:pt x="349406" y="277377"/>
                    <a:pt x="344904" y="258174"/>
                    <a:pt x="340455" y="240449"/>
                  </a:cubicBezTo>
                  <a:cubicBezTo>
                    <a:pt x="371279" y="174423"/>
                    <a:pt x="342741" y="95912"/>
                    <a:pt x="276715" y="65088"/>
                  </a:cubicBezTo>
                  <a:cubicBezTo>
                    <a:pt x="272592" y="63163"/>
                    <a:pt x="268370" y="61452"/>
                    <a:pt x="264069" y="59963"/>
                  </a:cubicBezTo>
                  <a:cubicBezTo>
                    <a:pt x="270308" y="71302"/>
                    <a:pt x="275038" y="83409"/>
                    <a:pt x="278136" y="95976"/>
                  </a:cubicBezTo>
                  <a:cubicBezTo>
                    <a:pt x="308263" y="115395"/>
                    <a:pt x="326460" y="148792"/>
                    <a:pt x="326440" y="184636"/>
                  </a:cubicBezTo>
                  <a:cubicBezTo>
                    <a:pt x="326440" y="202080"/>
                    <a:pt x="322220" y="218486"/>
                    <a:pt x="314747" y="232941"/>
                  </a:cubicBezTo>
                  <a:lnTo>
                    <a:pt x="312461" y="237390"/>
                  </a:lnTo>
                  <a:lnTo>
                    <a:pt x="313692" y="242243"/>
                  </a:lnTo>
                  <a:cubicBezTo>
                    <a:pt x="317701" y="257981"/>
                    <a:pt x="321904" y="275653"/>
                    <a:pt x="324981" y="288842"/>
                  </a:cubicBezTo>
                  <a:cubicBezTo>
                    <a:pt x="311371" y="285975"/>
                    <a:pt x="293012" y="281984"/>
                    <a:pt x="276800" y="278115"/>
                  </a:cubicBezTo>
                  <a:lnTo>
                    <a:pt x="272157" y="277025"/>
                  </a:lnTo>
                  <a:lnTo>
                    <a:pt x="267884" y="279153"/>
                  </a:lnTo>
                  <a:cubicBezTo>
                    <a:pt x="253746" y="286186"/>
                    <a:pt x="237815" y="290143"/>
                    <a:pt x="220934" y="290143"/>
                  </a:cubicBezTo>
                  <a:cubicBezTo>
                    <a:pt x="202963" y="290176"/>
                    <a:pt x="185283" y="285599"/>
                    <a:pt x="169587" y="276849"/>
                  </a:cubicBezTo>
                  <a:cubicBezTo>
                    <a:pt x="157057" y="279997"/>
                    <a:pt x="144173" y="281511"/>
                    <a:pt x="131253" y="281351"/>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59" name="TextBox 58">
            <a:extLst>
              <a:ext uri="{FF2B5EF4-FFF2-40B4-BE49-F238E27FC236}">
                <a16:creationId xmlns:a16="http://schemas.microsoft.com/office/drawing/2014/main" id="{815BF440-B050-2D72-7201-6ED12E500AEF}"/>
              </a:ext>
            </a:extLst>
          </p:cNvPr>
          <p:cNvSpPr txBox="1"/>
          <p:nvPr/>
        </p:nvSpPr>
        <p:spPr>
          <a:xfrm>
            <a:off x="2176960" y="4721500"/>
            <a:ext cx="2179140" cy="615553"/>
          </a:xfrm>
          <a:prstGeom prst="rect">
            <a:avLst/>
          </a:prstGeom>
        </p:spPr>
        <p:txBody>
          <a:bodyPr wrap="square" lIns="0" tIns="0" rIns="0" bIns="0" anchor="t">
            <a:spAutoFit/>
          </a:bodyPr>
          <a:lstStyle/>
          <a:p>
            <a:pPr marL="0" marR="0" lvl="0" indent="0" algn="ctr" defTabSz="932742" fontAlgn="base">
              <a:spcBef>
                <a:spcPct val="0"/>
              </a:spcBef>
              <a:spcAft>
                <a:spcPts val="1200"/>
              </a:spcAft>
              <a:buClrTx/>
              <a:buSzTx/>
              <a:tabLst/>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Autonomy &amp;</a:t>
            </a:r>
            <a:b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b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Initiative</a:t>
            </a:r>
          </a:p>
        </p:txBody>
      </p:sp>
      <p:sp>
        <p:nvSpPr>
          <p:cNvPr id="60" name="TextBox 59">
            <a:extLst>
              <a:ext uri="{FF2B5EF4-FFF2-40B4-BE49-F238E27FC236}">
                <a16:creationId xmlns:a16="http://schemas.microsoft.com/office/drawing/2014/main" id="{2375DB20-93CD-FA66-5CED-F5C038EAF42A}"/>
              </a:ext>
            </a:extLst>
          </p:cNvPr>
          <p:cNvSpPr txBox="1"/>
          <p:nvPr/>
        </p:nvSpPr>
        <p:spPr>
          <a:xfrm>
            <a:off x="5006975" y="4721500"/>
            <a:ext cx="2178050" cy="615553"/>
          </a:xfrm>
          <a:prstGeom prst="rect">
            <a:avLst/>
          </a:prstGeom>
        </p:spPr>
        <p:txBody>
          <a:bodyPr wrap="square" lIns="0" tIns="0" rIns="0" bIns="0">
            <a:spAutoFit/>
          </a:bodyPr>
          <a:lstStyle/>
          <a:p>
            <a:pPr algn="ctr" defTabSz="932742" fontAlgn="base">
              <a:lnSpc>
                <a:spcPct val="100000"/>
              </a:lnSpc>
              <a:spcBef>
                <a:spcPct val="0"/>
              </a:spcBef>
              <a:spcAft>
                <a:spcPts val="1200"/>
              </a:spcAft>
              <a:buFontTx/>
              <a:buNone/>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Persistent</a:t>
            </a:r>
            <a:b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b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Context</a:t>
            </a:r>
          </a:p>
        </p:txBody>
      </p:sp>
      <p:grpSp>
        <p:nvGrpSpPr>
          <p:cNvPr id="68" name="Group 67">
            <a:extLst>
              <a:ext uri="{FF2B5EF4-FFF2-40B4-BE49-F238E27FC236}">
                <a16:creationId xmlns:a16="http://schemas.microsoft.com/office/drawing/2014/main" id="{FA5C054F-72B3-FE59-5652-35A3FDE558B9}"/>
              </a:ext>
            </a:extLst>
          </p:cNvPr>
          <p:cNvGrpSpPr/>
          <p:nvPr/>
        </p:nvGrpSpPr>
        <p:grpSpPr>
          <a:xfrm>
            <a:off x="8473430" y="3511043"/>
            <a:ext cx="901222" cy="901219"/>
            <a:chOff x="8428369" y="3465982"/>
            <a:chExt cx="991344" cy="991341"/>
          </a:xfrm>
        </p:grpSpPr>
        <p:sp>
          <p:nvSpPr>
            <p:cNvPr id="55" name="Oval 54">
              <a:extLst>
                <a:ext uri="{FF2B5EF4-FFF2-40B4-BE49-F238E27FC236}">
                  <a16:creationId xmlns:a16="http://schemas.microsoft.com/office/drawing/2014/main" id="{DA20404C-CA0A-6457-8C52-DAF571873F0F}"/>
                </a:ext>
              </a:extLst>
            </p:cNvPr>
            <p:cNvSpPr>
              <a:spLocks/>
            </p:cNvSpPr>
            <p:nvPr/>
          </p:nvSpPr>
          <p:spPr bwMode="auto">
            <a:xfrm>
              <a:off x="8428369" y="3465982"/>
              <a:ext cx="991344" cy="991341"/>
            </a:xfrm>
            <a:prstGeom prst="ellipse">
              <a:avLst/>
            </a:prstGeom>
            <a:gradFill flip="none" rotWithShape="1">
              <a:gsLst>
                <a:gs pos="0">
                  <a:srgbClr val="0A6BBA"/>
                </a:gs>
                <a:gs pos="80000">
                  <a:srgbClr val="318581"/>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26" name="Graphic 12">
              <a:extLst>
                <a:ext uri="{FF2B5EF4-FFF2-40B4-BE49-F238E27FC236}">
                  <a16:creationId xmlns:a16="http://schemas.microsoft.com/office/drawing/2014/main" id="{5AA05BAB-BF19-2729-5BE9-90F72D289B50}"/>
                </a:ext>
              </a:extLst>
            </p:cNvPr>
            <p:cNvSpPr/>
            <p:nvPr/>
          </p:nvSpPr>
          <p:spPr>
            <a:xfrm>
              <a:off x="8744079" y="3774239"/>
              <a:ext cx="359924" cy="374826"/>
            </a:xfrm>
            <a:custGeom>
              <a:avLst/>
              <a:gdLst>
                <a:gd name="connsiteX0" fmla="*/ 164812 w 329254"/>
                <a:gd name="connsiteY0" fmla="*/ 0 h 342886"/>
                <a:gd name="connsiteX1" fmla="*/ 203181 w 329254"/>
                <a:gd name="connsiteY1" fmla="*/ 4449 h 342886"/>
                <a:gd name="connsiteX2" fmla="*/ 213415 w 329254"/>
                <a:gd name="connsiteY2" fmla="*/ 15861 h 342886"/>
                <a:gd name="connsiteX3" fmla="*/ 216405 w 329254"/>
                <a:gd name="connsiteY3" fmla="*/ 42713 h 342886"/>
                <a:gd name="connsiteX4" fmla="*/ 243288 w 329254"/>
                <a:gd name="connsiteY4" fmla="*/ 64203 h 342886"/>
                <a:gd name="connsiteX5" fmla="*/ 250290 w 329254"/>
                <a:gd name="connsiteY5" fmla="*/ 62337 h 342886"/>
                <a:gd name="connsiteX6" fmla="*/ 274926 w 329254"/>
                <a:gd name="connsiteY6" fmla="*/ 51522 h 342886"/>
                <a:gd name="connsiteX7" fmla="*/ 289872 w 329254"/>
                <a:gd name="connsiteY7" fmla="*/ 54582 h 342886"/>
                <a:gd name="connsiteX8" fmla="*/ 328628 w 329254"/>
                <a:gd name="connsiteY8" fmla="*/ 121262 h 342886"/>
                <a:gd name="connsiteX9" fmla="*/ 323863 w 329254"/>
                <a:gd name="connsiteY9" fmla="*/ 135769 h 342886"/>
                <a:gd name="connsiteX10" fmla="*/ 302023 w 329254"/>
                <a:gd name="connsiteY10" fmla="*/ 151877 h 342886"/>
                <a:gd name="connsiteX11" fmla="*/ 296829 w 329254"/>
                <a:gd name="connsiteY11" fmla="*/ 185825 h 342886"/>
                <a:gd name="connsiteX12" fmla="*/ 302023 w 329254"/>
                <a:gd name="connsiteY12" fmla="*/ 191020 h 342886"/>
                <a:gd name="connsiteX13" fmla="*/ 323881 w 329254"/>
                <a:gd name="connsiteY13" fmla="*/ 207109 h 342886"/>
                <a:gd name="connsiteX14" fmla="*/ 328664 w 329254"/>
                <a:gd name="connsiteY14" fmla="*/ 221634 h 342886"/>
                <a:gd name="connsiteX15" fmla="*/ 289907 w 329254"/>
                <a:gd name="connsiteY15" fmla="*/ 288314 h 342886"/>
                <a:gd name="connsiteX16" fmla="*/ 274996 w 329254"/>
                <a:gd name="connsiteY16" fmla="*/ 291391 h 342886"/>
                <a:gd name="connsiteX17" fmla="*/ 250255 w 329254"/>
                <a:gd name="connsiteY17" fmla="*/ 280542 h 342886"/>
                <a:gd name="connsiteX18" fmla="*/ 218286 w 329254"/>
                <a:gd name="connsiteY18" fmla="*/ 293021 h 342886"/>
                <a:gd name="connsiteX19" fmla="*/ 216387 w 329254"/>
                <a:gd name="connsiteY19" fmla="*/ 300131 h 342886"/>
                <a:gd name="connsiteX20" fmla="*/ 213415 w 329254"/>
                <a:gd name="connsiteY20" fmla="*/ 326965 h 342886"/>
                <a:gd name="connsiteX21" fmla="*/ 203357 w 329254"/>
                <a:gd name="connsiteY21" fmla="*/ 338342 h 342886"/>
                <a:gd name="connsiteX22" fmla="*/ 125880 w 329254"/>
                <a:gd name="connsiteY22" fmla="*/ 338342 h 342886"/>
                <a:gd name="connsiteX23" fmla="*/ 115822 w 329254"/>
                <a:gd name="connsiteY23" fmla="*/ 326965 h 342886"/>
                <a:gd name="connsiteX24" fmla="*/ 112868 w 329254"/>
                <a:gd name="connsiteY24" fmla="*/ 300166 h 342886"/>
                <a:gd name="connsiteX25" fmla="*/ 85969 w 329254"/>
                <a:gd name="connsiteY25" fmla="*/ 278775 h 342886"/>
                <a:gd name="connsiteX26" fmla="*/ 79000 w 329254"/>
                <a:gd name="connsiteY26" fmla="*/ 280647 h 342886"/>
                <a:gd name="connsiteX27" fmla="*/ 54276 w 329254"/>
                <a:gd name="connsiteY27" fmla="*/ 291479 h 342886"/>
                <a:gd name="connsiteX28" fmla="*/ 39347 w 329254"/>
                <a:gd name="connsiteY28" fmla="*/ 288402 h 342886"/>
                <a:gd name="connsiteX29" fmla="*/ 591 w 329254"/>
                <a:gd name="connsiteY29" fmla="*/ 221652 h 342886"/>
                <a:gd name="connsiteX30" fmla="*/ 5374 w 329254"/>
                <a:gd name="connsiteY30" fmla="*/ 207127 h 342886"/>
                <a:gd name="connsiteX31" fmla="*/ 27231 w 329254"/>
                <a:gd name="connsiteY31" fmla="*/ 191020 h 342886"/>
                <a:gd name="connsiteX32" fmla="*/ 32456 w 329254"/>
                <a:gd name="connsiteY32" fmla="*/ 157101 h 342886"/>
                <a:gd name="connsiteX33" fmla="*/ 27231 w 329254"/>
                <a:gd name="connsiteY33" fmla="*/ 151877 h 342886"/>
                <a:gd name="connsiteX34" fmla="*/ 5374 w 329254"/>
                <a:gd name="connsiteY34" fmla="*/ 135804 h 342886"/>
                <a:gd name="connsiteX35" fmla="*/ 609 w 329254"/>
                <a:gd name="connsiteY35" fmla="*/ 121280 h 342886"/>
                <a:gd name="connsiteX36" fmla="*/ 39365 w 329254"/>
                <a:gd name="connsiteY36" fmla="*/ 54600 h 342886"/>
                <a:gd name="connsiteX37" fmla="*/ 54311 w 329254"/>
                <a:gd name="connsiteY37" fmla="*/ 51540 h 342886"/>
                <a:gd name="connsiteX38" fmla="*/ 78930 w 329254"/>
                <a:gd name="connsiteY38" fmla="*/ 62354 h 342886"/>
                <a:gd name="connsiteX39" fmla="*/ 111007 w 329254"/>
                <a:gd name="connsiteY39" fmla="*/ 49677 h 342886"/>
                <a:gd name="connsiteX40" fmla="*/ 112868 w 329254"/>
                <a:gd name="connsiteY40" fmla="*/ 42695 h 342886"/>
                <a:gd name="connsiteX41" fmla="*/ 115857 w 329254"/>
                <a:gd name="connsiteY41" fmla="*/ 15861 h 342886"/>
                <a:gd name="connsiteX42" fmla="*/ 126109 w 329254"/>
                <a:gd name="connsiteY42" fmla="*/ 4431 h 342886"/>
                <a:gd name="connsiteX43" fmla="*/ 164812 w 329254"/>
                <a:gd name="connsiteY43" fmla="*/ 0 h 342886"/>
                <a:gd name="connsiteX44" fmla="*/ 164601 w 329254"/>
                <a:gd name="connsiteY44" fmla="*/ 118695 h 342886"/>
                <a:gd name="connsiteX45" fmla="*/ 111848 w 329254"/>
                <a:gd name="connsiteY45" fmla="*/ 171448 h 342886"/>
                <a:gd name="connsiteX46" fmla="*/ 164601 w 329254"/>
                <a:gd name="connsiteY46" fmla="*/ 224201 h 342886"/>
                <a:gd name="connsiteX47" fmla="*/ 217354 w 329254"/>
                <a:gd name="connsiteY47" fmla="*/ 171448 h 342886"/>
                <a:gd name="connsiteX48" fmla="*/ 164601 w 329254"/>
                <a:gd name="connsiteY48" fmla="*/ 118695 h 34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254" h="342886">
                  <a:moveTo>
                    <a:pt x="164812" y="0"/>
                  </a:moveTo>
                  <a:cubicBezTo>
                    <a:pt x="177719" y="141"/>
                    <a:pt x="190573" y="1635"/>
                    <a:pt x="203181" y="4449"/>
                  </a:cubicBezTo>
                  <a:cubicBezTo>
                    <a:pt x="208680" y="5676"/>
                    <a:pt x="212791" y="10262"/>
                    <a:pt x="213415" y="15861"/>
                  </a:cubicBezTo>
                  <a:lnTo>
                    <a:pt x="216405" y="42713"/>
                  </a:lnTo>
                  <a:cubicBezTo>
                    <a:pt x="217894" y="56071"/>
                    <a:pt x="229931" y="65692"/>
                    <a:pt x="243288" y="64203"/>
                  </a:cubicBezTo>
                  <a:cubicBezTo>
                    <a:pt x="245702" y="63934"/>
                    <a:pt x="248062" y="63305"/>
                    <a:pt x="250290" y="62337"/>
                  </a:cubicBezTo>
                  <a:lnTo>
                    <a:pt x="274926" y="51522"/>
                  </a:lnTo>
                  <a:cubicBezTo>
                    <a:pt x="280051" y="49265"/>
                    <a:pt x="286046" y="50491"/>
                    <a:pt x="289872" y="54582"/>
                  </a:cubicBezTo>
                  <a:cubicBezTo>
                    <a:pt x="307666" y="73592"/>
                    <a:pt x="320918" y="96391"/>
                    <a:pt x="328628" y="121262"/>
                  </a:cubicBezTo>
                  <a:cubicBezTo>
                    <a:pt x="330285" y="126619"/>
                    <a:pt x="328373" y="132438"/>
                    <a:pt x="323863" y="135769"/>
                  </a:cubicBezTo>
                  <a:lnTo>
                    <a:pt x="302023" y="151877"/>
                  </a:lnTo>
                  <a:cubicBezTo>
                    <a:pt x="291214" y="159816"/>
                    <a:pt x="288888" y="175016"/>
                    <a:pt x="296829" y="185825"/>
                  </a:cubicBezTo>
                  <a:cubicBezTo>
                    <a:pt x="298286" y="187809"/>
                    <a:pt x="300038" y="189562"/>
                    <a:pt x="302023" y="191020"/>
                  </a:cubicBezTo>
                  <a:lnTo>
                    <a:pt x="323881" y="207109"/>
                  </a:lnTo>
                  <a:cubicBezTo>
                    <a:pt x="328405" y="210438"/>
                    <a:pt x="330325" y="216267"/>
                    <a:pt x="328664" y="221634"/>
                  </a:cubicBezTo>
                  <a:cubicBezTo>
                    <a:pt x="320949" y="246504"/>
                    <a:pt x="307699" y="269302"/>
                    <a:pt x="289907" y="288314"/>
                  </a:cubicBezTo>
                  <a:cubicBezTo>
                    <a:pt x="286090" y="292395"/>
                    <a:pt x="280116" y="293628"/>
                    <a:pt x="274996" y="291391"/>
                  </a:cubicBezTo>
                  <a:lnTo>
                    <a:pt x="250255" y="280542"/>
                  </a:lnTo>
                  <a:cubicBezTo>
                    <a:pt x="237981" y="275159"/>
                    <a:pt x="223667" y="280748"/>
                    <a:pt x="218286" y="293021"/>
                  </a:cubicBezTo>
                  <a:cubicBezTo>
                    <a:pt x="217296" y="295281"/>
                    <a:pt x="216654" y="297678"/>
                    <a:pt x="216387" y="300131"/>
                  </a:cubicBezTo>
                  <a:lnTo>
                    <a:pt x="213415" y="326965"/>
                  </a:lnTo>
                  <a:cubicBezTo>
                    <a:pt x="212802" y="332500"/>
                    <a:pt x="208777" y="337055"/>
                    <a:pt x="203357" y="338342"/>
                  </a:cubicBezTo>
                  <a:cubicBezTo>
                    <a:pt x="177886" y="344401"/>
                    <a:pt x="151351" y="344401"/>
                    <a:pt x="125880" y="338342"/>
                  </a:cubicBezTo>
                  <a:cubicBezTo>
                    <a:pt x="120461" y="337055"/>
                    <a:pt x="116436" y="332500"/>
                    <a:pt x="115822" y="326965"/>
                  </a:cubicBezTo>
                  <a:lnTo>
                    <a:pt x="112868" y="300166"/>
                  </a:lnTo>
                  <a:cubicBezTo>
                    <a:pt x="111347" y="286832"/>
                    <a:pt x="99304" y="277254"/>
                    <a:pt x="85969" y="278775"/>
                  </a:cubicBezTo>
                  <a:cubicBezTo>
                    <a:pt x="83566" y="279049"/>
                    <a:pt x="81217" y="279680"/>
                    <a:pt x="79000" y="280647"/>
                  </a:cubicBezTo>
                  <a:lnTo>
                    <a:pt x="54276" y="291479"/>
                  </a:lnTo>
                  <a:cubicBezTo>
                    <a:pt x="49151" y="293725"/>
                    <a:pt x="43167" y="292490"/>
                    <a:pt x="39347" y="288402"/>
                  </a:cubicBezTo>
                  <a:cubicBezTo>
                    <a:pt x="21547" y="269369"/>
                    <a:pt x="8295" y="246546"/>
                    <a:pt x="591" y="221652"/>
                  </a:cubicBezTo>
                  <a:cubicBezTo>
                    <a:pt x="-1071" y="216285"/>
                    <a:pt x="849" y="210456"/>
                    <a:pt x="5374" y="207127"/>
                  </a:cubicBezTo>
                  <a:lnTo>
                    <a:pt x="27231" y="191020"/>
                  </a:lnTo>
                  <a:cubicBezTo>
                    <a:pt x="38040" y="183096"/>
                    <a:pt x="40380" y="167910"/>
                    <a:pt x="32456" y="157101"/>
                  </a:cubicBezTo>
                  <a:cubicBezTo>
                    <a:pt x="30992" y="155103"/>
                    <a:pt x="29230" y="153341"/>
                    <a:pt x="27231" y="151877"/>
                  </a:cubicBezTo>
                  <a:lnTo>
                    <a:pt x="5374" y="135804"/>
                  </a:lnTo>
                  <a:cubicBezTo>
                    <a:pt x="856" y="132471"/>
                    <a:pt x="-1057" y="126642"/>
                    <a:pt x="609" y="121280"/>
                  </a:cubicBezTo>
                  <a:cubicBezTo>
                    <a:pt x="8320" y="96409"/>
                    <a:pt x="21571" y="73610"/>
                    <a:pt x="39365" y="54600"/>
                  </a:cubicBezTo>
                  <a:cubicBezTo>
                    <a:pt x="43192" y="50509"/>
                    <a:pt x="49185" y="49282"/>
                    <a:pt x="54311" y="51540"/>
                  </a:cubicBezTo>
                  <a:lnTo>
                    <a:pt x="78930" y="62354"/>
                  </a:lnTo>
                  <a:cubicBezTo>
                    <a:pt x="91289" y="67712"/>
                    <a:pt x="105650" y="62036"/>
                    <a:pt x="111007" y="49677"/>
                  </a:cubicBezTo>
                  <a:cubicBezTo>
                    <a:pt x="111971" y="47455"/>
                    <a:pt x="112598" y="45102"/>
                    <a:pt x="112868" y="42695"/>
                  </a:cubicBezTo>
                  <a:lnTo>
                    <a:pt x="115857" y="15861"/>
                  </a:lnTo>
                  <a:cubicBezTo>
                    <a:pt x="116476" y="10250"/>
                    <a:pt x="120597" y="5654"/>
                    <a:pt x="126109" y="4431"/>
                  </a:cubicBezTo>
                  <a:cubicBezTo>
                    <a:pt x="138717" y="1635"/>
                    <a:pt x="151606" y="158"/>
                    <a:pt x="164812" y="0"/>
                  </a:cubicBezTo>
                  <a:close/>
                  <a:moveTo>
                    <a:pt x="164601" y="118695"/>
                  </a:moveTo>
                  <a:cubicBezTo>
                    <a:pt x="135465" y="118695"/>
                    <a:pt x="111848" y="142312"/>
                    <a:pt x="111848" y="171448"/>
                  </a:cubicBezTo>
                  <a:cubicBezTo>
                    <a:pt x="111848" y="200584"/>
                    <a:pt x="135465" y="224201"/>
                    <a:pt x="164601" y="224201"/>
                  </a:cubicBezTo>
                  <a:cubicBezTo>
                    <a:pt x="193737" y="224201"/>
                    <a:pt x="217354" y="200584"/>
                    <a:pt x="217354" y="171448"/>
                  </a:cubicBezTo>
                  <a:cubicBezTo>
                    <a:pt x="217354" y="142312"/>
                    <a:pt x="193737" y="118695"/>
                    <a:pt x="164601" y="118695"/>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491019" fontAlgn="base">
                <a:spcBef>
                  <a:spcPct val="0"/>
                </a:spcBef>
                <a:spcAft>
                  <a:spcPct val="0"/>
                </a:spcAft>
              </a:pPr>
              <a:endParaRPr lang="en-US" sz="2000">
                <a:ln w="3175">
                  <a:noFill/>
                </a:ln>
                <a:solidFill>
                  <a:srgbClr val="FFFFFF"/>
                </a:solidFill>
                <a:latin typeface="Segoe UI Semibold"/>
              </a:endParaRPr>
            </a:p>
          </p:txBody>
        </p:sp>
      </p:grpSp>
      <p:sp>
        <p:nvSpPr>
          <p:cNvPr id="61" name="TextBox 60">
            <a:extLst>
              <a:ext uri="{FF2B5EF4-FFF2-40B4-BE49-F238E27FC236}">
                <a16:creationId xmlns:a16="http://schemas.microsoft.com/office/drawing/2014/main" id="{49DD583F-81E8-056F-A171-4D06DD40D8D9}"/>
              </a:ext>
            </a:extLst>
          </p:cNvPr>
          <p:cNvSpPr txBox="1"/>
          <p:nvPr/>
        </p:nvSpPr>
        <p:spPr>
          <a:xfrm>
            <a:off x="7849230" y="4721500"/>
            <a:ext cx="2149624" cy="615553"/>
          </a:xfrm>
          <a:prstGeom prst="rect">
            <a:avLst/>
          </a:prstGeom>
        </p:spPr>
        <p:txBody>
          <a:bodyPr wrap="square" lIns="0" tIns="0" rIns="0" bIns="0">
            <a:spAutoFit/>
          </a:bodyPr>
          <a:lstStyle/>
          <a:p>
            <a:pPr algn="ctr" defTabSz="932742" fontAlgn="base">
              <a:lnSpc>
                <a:spcPct val="100000"/>
              </a:lnSpc>
              <a:spcBef>
                <a:spcPct val="0"/>
              </a:spcBef>
              <a:spcAft>
                <a:spcPts val="1200"/>
              </a:spcAft>
              <a:buFontTx/>
              <a:buNone/>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Dynamic Tool Orchestration</a:t>
            </a:r>
          </a:p>
        </p:txBody>
      </p:sp>
      <p:grpSp>
        <p:nvGrpSpPr>
          <p:cNvPr id="46" name="Group 45">
            <a:extLst>
              <a:ext uri="{FF2B5EF4-FFF2-40B4-BE49-F238E27FC236}">
                <a16:creationId xmlns:a16="http://schemas.microsoft.com/office/drawing/2014/main" id="{6AEC108D-711F-E2D3-48DC-6224CA4A918A}"/>
              </a:ext>
            </a:extLst>
          </p:cNvPr>
          <p:cNvGrpSpPr/>
          <p:nvPr/>
        </p:nvGrpSpPr>
        <p:grpSpPr>
          <a:xfrm>
            <a:off x="587376" y="5762328"/>
            <a:ext cx="11012422" cy="276999"/>
            <a:chOff x="587376" y="5600016"/>
            <a:chExt cx="11012422" cy="276999"/>
          </a:xfrm>
        </p:grpSpPr>
        <p:sp>
          <p:nvSpPr>
            <p:cNvPr id="13" name="Rounded Rectangle 62">
              <a:extLst>
                <a:ext uri="{FF2B5EF4-FFF2-40B4-BE49-F238E27FC236}">
                  <a16:creationId xmlns:a16="http://schemas.microsoft.com/office/drawing/2014/main" id="{CC1A6B02-55B2-5992-C38B-BAEE76CA47E1}"/>
                </a:ext>
                <a:ext uri="{C183D7F6-B498-43B3-948B-1728B52AA6E4}">
                  <adec:decorative xmlns:adec="http://schemas.microsoft.com/office/drawing/2017/decorative" val="1"/>
                </a:ext>
              </a:extLst>
            </p:cNvPr>
            <p:cNvSpPr/>
            <p:nvPr/>
          </p:nvSpPr>
          <p:spPr bwMode="auto">
            <a:xfrm>
              <a:off x="2610271" y="5600016"/>
              <a:ext cx="6971460" cy="276999"/>
            </a:xfrm>
            <a:prstGeom prst="rect">
              <a:avLst/>
            </a:prstGeom>
            <a:noFill/>
            <a:ln w="9525">
              <a:noFill/>
              <a:headEnd type="none" w="med" len="med"/>
              <a:tailEnd type="none" w="med" len="med"/>
            </a:ln>
            <a:effectLst>
              <a:softEdge rad="165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821996" rtl="0" eaLnBrk="1" fontAlgn="base" latinLnBrk="0" hangingPunct="1">
                <a:lnSpc>
                  <a:spcPct val="100000"/>
                </a:lnSpc>
                <a:spcBef>
                  <a:spcPct val="0"/>
                </a:spcBef>
                <a:spcAft>
                  <a:spcPct val="0"/>
                </a:spcAft>
                <a:buClrTx/>
                <a:buSzTx/>
                <a:buFontTx/>
                <a:buNone/>
                <a:tabLst>
                  <a:tab pos="920076" algn="l"/>
                </a:tabLst>
                <a:defRPr/>
              </a:pPr>
              <a:r>
                <a:rPr kumimoji="0" lang="en-US" sz="1800" b="0" i="0" u="none" strike="noStrike" kern="0" cap="none" spc="0" normalizeH="0" baseline="0" noProof="0" dirty="0">
                  <a:ln>
                    <a:noFill/>
                  </a:ln>
                  <a:gradFill>
                    <a:gsLst>
                      <a:gs pos="88073">
                        <a:srgbClr val="000000"/>
                      </a:gs>
                      <a:gs pos="68807">
                        <a:srgbClr val="000000"/>
                      </a:gs>
                    </a:gsLst>
                    <a:lin ang="5400000" scaled="1"/>
                  </a:gradFill>
                  <a:effectLst/>
                  <a:uLnTx/>
                  <a:uFillTx/>
                  <a:latin typeface="Segoe UI Variable Display Semib" pitchFamily="2" charset="0"/>
                  <a:ea typeface="+mn-ea"/>
                  <a:cs typeface="Segoe Sans Display Semibold" pitchFamily="2" charset="0"/>
                </a:rPr>
                <a:t>Agentic systems amplify autonomy, context and tool orchestration</a:t>
              </a:r>
            </a:p>
          </p:txBody>
        </p:sp>
        <p:grpSp>
          <p:nvGrpSpPr>
            <p:cNvPr id="19" name="Group 18">
              <a:extLst>
                <a:ext uri="{FF2B5EF4-FFF2-40B4-BE49-F238E27FC236}">
                  <a16:creationId xmlns:a16="http://schemas.microsoft.com/office/drawing/2014/main" id="{DAAA068E-E24F-BCDF-D004-71712BB4962C}"/>
                </a:ext>
                <a:ext uri="{C183D7F6-B498-43B3-948B-1728B52AA6E4}">
                  <adec:decorative xmlns:adec="http://schemas.microsoft.com/office/drawing/2017/decorative" val="1"/>
                </a:ext>
              </a:extLst>
            </p:cNvPr>
            <p:cNvGrpSpPr/>
            <p:nvPr/>
          </p:nvGrpSpPr>
          <p:grpSpPr>
            <a:xfrm rot="16200000" flipH="1">
              <a:off x="1552050" y="4708500"/>
              <a:ext cx="130681" cy="2060030"/>
              <a:chOff x="25259549" y="2977192"/>
              <a:chExt cx="697327" cy="13435118"/>
            </a:xfrm>
          </p:grpSpPr>
          <p:cxnSp>
            <p:nvCxnSpPr>
              <p:cNvPr id="20" name="Straight Arrow Connector 19">
                <a:extLst>
                  <a:ext uri="{FF2B5EF4-FFF2-40B4-BE49-F238E27FC236}">
                    <a16:creationId xmlns:a16="http://schemas.microsoft.com/office/drawing/2014/main" id="{8EEA6689-9861-8264-25B9-794ED48BBAF7}"/>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solidFill>
                  <a:schemeClr val="tx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D7465B-6290-EA4E-E59C-29536BB2A448}"/>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8EF47E-C296-7912-C3A7-57AD2066E89D}"/>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08568C0-B83C-8C32-DED5-34ADE7270D30}"/>
                </a:ext>
                <a:ext uri="{C183D7F6-B498-43B3-948B-1728B52AA6E4}">
                  <adec:decorative xmlns:adec="http://schemas.microsoft.com/office/drawing/2017/decorative" val="1"/>
                </a:ext>
              </a:extLst>
            </p:cNvPr>
            <p:cNvGrpSpPr/>
            <p:nvPr/>
          </p:nvGrpSpPr>
          <p:grpSpPr>
            <a:xfrm rot="5400000">
              <a:off x="10504442" y="4708500"/>
              <a:ext cx="130681" cy="2060030"/>
              <a:chOff x="25259549" y="2977192"/>
              <a:chExt cx="697327" cy="13435118"/>
            </a:xfrm>
          </p:grpSpPr>
          <p:cxnSp>
            <p:nvCxnSpPr>
              <p:cNvPr id="43" name="Straight Arrow Connector 42">
                <a:extLst>
                  <a:ext uri="{FF2B5EF4-FFF2-40B4-BE49-F238E27FC236}">
                    <a16:creationId xmlns:a16="http://schemas.microsoft.com/office/drawing/2014/main" id="{39D9C14D-0A61-1951-7AAB-CA929B9ED8F7}"/>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solidFill>
                  <a:schemeClr val="tx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5480BA-1587-9418-A5E7-4B9972361E5A}"/>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6CAB54-1434-8717-FB6C-70ADFCC9CF67}"/>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AE697C60-55AE-AB6D-188D-DAB7E0B882BF}"/>
              </a:ext>
            </a:extLst>
          </p:cNvPr>
          <p:cNvGrpSpPr/>
          <p:nvPr/>
        </p:nvGrpSpPr>
        <p:grpSpPr>
          <a:xfrm>
            <a:off x="5645389" y="3511043"/>
            <a:ext cx="901222" cy="901219"/>
            <a:chOff x="5645389" y="3511043"/>
            <a:chExt cx="901222" cy="901219"/>
          </a:xfrm>
        </p:grpSpPr>
        <p:sp>
          <p:nvSpPr>
            <p:cNvPr id="54" name="Oval 53">
              <a:extLst>
                <a:ext uri="{FF2B5EF4-FFF2-40B4-BE49-F238E27FC236}">
                  <a16:creationId xmlns:a16="http://schemas.microsoft.com/office/drawing/2014/main" id="{D27DFECB-8AE4-20DB-2AAE-DE94E754D0FF}"/>
                </a:ext>
              </a:extLst>
            </p:cNvPr>
            <p:cNvSpPr>
              <a:spLocks/>
            </p:cNvSpPr>
            <p:nvPr/>
          </p:nvSpPr>
          <p:spPr bwMode="auto">
            <a:xfrm>
              <a:off x="5645389" y="3511043"/>
              <a:ext cx="901222" cy="901219"/>
            </a:xfrm>
            <a:prstGeom prst="ellipse">
              <a:avLst/>
            </a:prstGeom>
            <a:gradFill flip="none" rotWithShape="1">
              <a:gsLst>
                <a:gs pos="80000">
                  <a:srgbClr val="0A6BBA"/>
                </a:gs>
                <a:gs pos="0">
                  <a:srgbClr val="AC35AF"/>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pic>
          <p:nvPicPr>
            <p:cNvPr id="4" name="Graphic 3">
              <a:extLst>
                <a:ext uri="{FF2B5EF4-FFF2-40B4-BE49-F238E27FC236}">
                  <a16:creationId xmlns:a16="http://schemas.microsoft.com/office/drawing/2014/main" id="{786D243A-FB37-30E6-9234-D53D3CE4CA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3188" y="3761587"/>
              <a:ext cx="385625" cy="385625"/>
            </a:xfrm>
            <a:prstGeom prst="rect">
              <a:avLst/>
            </a:prstGeom>
          </p:spPr>
        </p:pic>
      </p:grpSp>
    </p:spTree>
    <p:extLst>
      <p:ext uri="{BB962C8B-B14F-4D97-AF65-F5344CB8AC3E}">
        <p14:creationId xmlns:p14="http://schemas.microsoft.com/office/powerpoint/2010/main" val="197820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0 L 0 0.03542 " pathEditMode="relative" rAng="0" ptsTypes="AA">
                                      <p:cBhvr>
                                        <p:cTn id="14" dur="700" spd="-100000" fill="hold"/>
                                        <p:tgtEl>
                                          <p:spTgt spid="6"/>
                                        </p:tgtEl>
                                        <p:attrNameLst>
                                          <p:attrName>ppt_x</p:attrName>
                                          <p:attrName>ppt_y</p:attrName>
                                        </p:attrNameLst>
                                      </p:cBhvr>
                                      <p:rCtr x="0" y="1759"/>
                                    </p:animMotion>
                                  </p:childTnLst>
                                </p:cTn>
                              </p:par>
                              <p:par>
                                <p:cTn id="15" presetID="16" presetClass="entr" presetSubtype="37" fill="hold" nodeType="withEffect">
                                  <p:stCondLst>
                                    <p:cond delay="100"/>
                                  </p:stCondLst>
                                  <p:childTnLst>
                                    <p:set>
                                      <p:cBhvr>
                                        <p:cTn id="16" dur="1" fill="hold">
                                          <p:stCondLst>
                                            <p:cond delay="0"/>
                                          </p:stCondLst>
                                        </p:cTn>
                                        <p:tgtEl>
                                          <p:spTgt spid="64"/>
                                        </p:tgtEl>
                                        <p:attrNameLst>
                                          <p:attrName>style.visibility</p:attrName>
                                        </p:attrNameLst>
                                      </p:cBhvr>
                                      <p:to>
                                        <p:strVal val="visible"/>
                                      </p:to>
                                    </p:set>
                                    <p:animEffect transition="in" filter="barn(outVertical)">
                                      <p:cBhvr>
                                        <p:cTn id="17" dur="500"/>
                                        <p:tgtEl>
                                          <p:spTgt spid="64"/>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64" presetClass="path" presetSubtype="0" accel="50000" decel="50000" fill="hold" grpId="1" nodeType="withEffect">
                                  <p:stCondLst>
                                    <p:cond delay="0"/>
                                  </p:stCondLst>
                                  <p:childTnLst>
                                    <p:animMotion origin="layout" path="M 1.45833E-6 0.01528 L 1.45833E-6 -3.7037E-6 " pathEditMode="relative" rAng="0" ptsTypes="AA">
                                      <p:cBhvr>
                                        <p:cTn id="23" dur="500" fill="hold"/>
                                        <p:tgtEl>
                                          <p:spTgt spid="56"/>
                                        </p:tgtEl>
                                        <p:attrNameLst>
                                          <p:attrName>ppt_x</p:attrName>
                                          <p:attrName>ppt_y</p:attrName>
                                        </p:attrNameLst>
                                      </p:cBhvr>
                                      <p:rCtr x="0" y="-764"/>
                                    </p:animMotion>
                                  </p:childTnLst>
                                </p:cTn>
                              </p:par>
                              <p:par>
                                <p:cTn id="24" presetID="10" presetClass="entr" presetSubtype="0"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64" presetClass="path" presetSubtype="0" accel="50000" decel="50000" fill="hold" grpId="1" nodeType="withEffect">
                                  <p:stCondLst>
                                    <p:cond delay="0"/>
                                  </p:stCondLst>
                                  <p:childTnLst>
                                    <p:animMotion origin="layout" path="M 1.45833E-6 0.01528 L 1.45833E-6 3.7037E-7 " pathEditMode="relative" rAng="0" ptsTypes="AA">
                                      <p:cBhvr>
                                        <p:cTn id="28" dur="500" fill="hold"/>
                                        <p:tgtEl>
                                          <p:spTgt spid="59"/>
                                        </p:tgtEl>
                                        <p:attrNameLst>
                                          <p:attrName>ppt_x</p:attrName>
                                          <p:attrName>ppt_y</p:attrName>
                                        </p:attrNameLst>
                                      </p:cBhvr>
                                      <p:rCtr x="0" y="-764"/>
                                    </p:animMotion>
                                  </p:childTnLst>
                                </p:cTn>
                              </p:par>
                              <p:par>
                                <p:cTn id="29" presetID="10"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64" presetClass="path" presetSubtype="0" accel="50000" decel="50000" fill="hold" nodeType="withEffect">
                                  <p:stCondLst>
                                    <p:cond delay="0"/>
                                  </p:stCondLst>
                                  <p:childTnLst>
                                    <p:animMotion origin="layout" path="M 1.25E-6 0.01528 L 1.25E-6 -3.7037E-6 " pathEditMode="relative" rAng="0" ptsTypes="AA">
                                      <p:cBhvr>
                                        <p:cTn id="33" dur="500" fill="hold"/>
                                        <p:tgtEl>
                                          <p:spTgt spid="66"/>
                                        </p:tgtEl>
                                        <p:attrNameLst>
                                          <p:attrName>ppt_x</p:attrName>
                                          <p:attrName>ppt_y</p:attrName>
                                        </p:attrNameLst>
                                      </p:cBhvr>
                                      <p:rCtr x="0" y="-764"/>
                                    </p:animMotion>
                                  </p:childTnLst>
                                </p:cTn>
                              </p:par>
                            </p:childTnLst>
                          </p:cTn>
                        </p:par>
                        <p:par>
                          <p:cTn id="34" fill="hold">
                            <p:stCondLst>
                              <p:cond delay="1300"/>
                            </p:stCondLst>
                            <p:childTnLst>
                              <p:par>
                                <p:cTn id="35" presetID="10" presetClass="entr" presetSubtype="0" fill="hold" grpId="0"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64" presetClass="path" presetSubtype="0" accel="50000" decel="50000" fill="hold" grpId="1" nodeType="withEffect">
                                  <p:stCondLst>
                                    <p:cond delay="0"/>
                                  </p:stCondLst>
                                  <p:childTnLst>
                                    <p:animMotion origin="layout" path="M 0 0.01528 L 0 1.11111E-6 " pathEditMode="relative" rAng="0" ptsTypes="AA">
                                      <p:cBhvr>
                                        <p:cTn id="39" dur="500" fill="hold"/>
                                        <p:tgtEl>
                                          <p:spTgt spid="58"/>
                                        </p:tgtEl>
                                        <p:attrNameLst>
                                          <p:attrName>ppt_x</p:attrName>
                                          <p:attrName>ppt_y</p:attrName>
                                        </p:attrNameLst>
                                      </p:cBhvr>
                                      <p:rCtr x="0" y="-764"/>
                                    </p:animMotion>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64" presetClass="path" presetSubtype="0" accel="50000" decel="50000" fill="hold" grpId="1" nodeType="withEffect">
                                  <p:stCondLst>
                                    <p:cond delay="0"/>
                                  </p:stCondLst>
                                  <p:childTnLst>
                                    <p:animMotion origin="layout" path="M 0 0.01528 L 0 3.7037E-7 " pathEditMode="relative" rAng="0" ptsTypes="AA">
                                      <p:cBhvr>
                                        <p:cTn id="44" dur="500" fill="hold"/>
                                        <p:tgtEl>
                                          <p:spTgt spid="60"/>
                                        </p:tgtEl>
                                        <p:attrNameLst>
                                          <p:attrName>ppt_x</p:attrName>
                                          <p:attrName>ppt_y</p:attrName>
                                        </p:attrNameLst>
                                      </p:cBhvr>
                                      <p:rCtr x="0" y="-764"/>
                                    </p:animMotion>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64" presetClass="path" presetSubtype="0" accel="50000" decel="50000" fill="hold" nodeType="withEffect">
                                  <p:stCondLst>
                                    <p:cond delay="0"/>
                                  </p:stCondLst>
                                  <p:childTnLst>
                                    <p:animMotion origin="layout" path="M 0 0.01528 L 0 1.11111E-6 " pathEditMode="relative" rAng="0" ptsTypes="AA">
                                      <p:cBhvr>
                                        <p:cTn id="49" dur="500" fill="hold"/>
                                        <p:tgtEl>
                                          <p:spTgt spid="10"/>
                                        </p:tgtEl>
                                        <p:attrNameLst>
                                          <p:attrName>ppt_x</p:attrName>
                                          <p:attrName>ppt_y</p:attrName>
                                        </p:attrNameLst>
                                      </p:cBhvr>
                                      <p:rCtr x="0" y="-764"/>
                                    </p:animMotion>
                                  </p:childTnLst>
                                </p:cTn>
                              </p:par>
                            </p:childTnLst>
                          </p:cTn>
                        </p:par>
                        <p:par>
                          <p:cTn id="50" fill="hold">
                            <p:stCondLst>
                              <p:cond delay="1800"/>
                            </p:stCondLst>
                            <p:childTnLst>
                              <p:par>
                                <p:cTn id="51" presetID="10" presetClass="entr" presetSubtype="0"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64" presetClass="path" presetSubtype="0" accel="50000" decel="50000" fill="hold" grpId="1" nodeType="withEffect">
                                  <p:stCondLst>
                                    <p:cond delay="0"/>
                                  </p:stCondLst>
                                  <p:childTnLst>
                                    <p:animMotion origin="layout" path="M -1.04167E-6 0.01528 L -1.04167E-6 -3.33333E-6 " pathEditMode="relative" rAng="0" ptsTypes="AA">
                                      <p:cBhvr>
                                        <p:cTn id="55" dur="500" fill="hold"/>
                                        <p:tgtEl>
                                          <p:spTgt spid="57"/>
                                        </p:tgtEl>
                                        <p:attrNameLst>
                                          <p:attrName>ppt_x</p:attrName>
                                          <p:attrName>ppt_y</p:attrName>
                                        </p:attrNameLst>
                                      </p:cBhvr>
                                      <p:rCtr x="0" y="-764"/>
                                    </p:animMotion>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64" presetClass="path" presetSubtype="0" accel="50000" decel="50000" fill="hold" grpId="1" nodeType="withEffect">
                                  <p:stCondLst>
                                    <p:cond delay="0"/>
                                  </p:stCondLst>
                                  <p:childTnLst>
                                    <p:animMotion origin="layout" path="M -1.04167E-6 0.01528 L -1.04167E-6 3.7037E-7 " pathEditMode="relative" rAng="0" ptsTypes="AA">
                                      <p:cBhvr>
                                        <p:cTn id="60" dur="500" fill="hold"/>
                                        <p:tgtEl>
                                          <p:spTgt spid="61"/>
                                        </p:tgtEl>
                                        <p:attrNameLst>
                                          <p:attrName>ppt_x</p:attrName>
                                          <p:attrName>ppt_y</p:attrName>
                                        </p:attrNameLst>
                                      </p:cBhvr>
                                      <p:rCtr x="0" y="-764"/>
                                    </p:animMotion>
                                  </p:childTnLst>
                                </p:cTn>
                              </p:par>
                              <p:par>
                                <p:cTn id="61" presetID="10" presetClass="entr" presetSubtype="0"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500"/>
                                        <p:tgtEl>
                                          <p:spTgt spid="68"/>
                                        </p:tgtEl>
                                      </p:cBhvr>
                                    </p:animEffect>
                                  </p:childTnLst>
                                </p:cTn>
                              </p:par>
                              <p:par>
                                <p:cTn id="64" presetID="64" presetClass="path" presetSubtype="0" accel="50000" decel="50000" fill="hold" nodeType="withEffect">
                                  <p:stCondLst>
                                    <p:cond delay="0"/>
                                  </p:stCondLst>
                                  <p:childTnLst>
                                    <p:animMotion origin="layout" path="M -1.04167E-6 0.01528 L -1.04167E-6 -3.33333E-6 " pathEditMode="relative" rAng="0" ptsTypes="AA">
                                      <p:cBhvr>
                                        <p:cTn id="65" dur="500" fill="hold"/>
                                        <p:tgtEl>
                                          <p:spTgt spid="68"/>
                                        </p:tgtEl>
                                        <p:attrNameLst>
                                          <p:attrName>ppt_x</p:attrName>
                                          <p:attrName>ppt_y</p:attrName>
                                        </p:attrNameLst>
                                      </p:cBhvr>
                                      <p:rCtr x="0" y="-764"/>
                                    </p:animMotion>
                                  </p:childTnLst>
                                </p:cTn>
                              </p:par>
                            </p:childTnLst>
                          </p:cTn>
                        </p:par>
                        <p:par>
                          <p:cTn id="66" fill="hold">
                            <p:stCondLst>
                              <p:cond delay="2300"/>
                            </p:stCondLst>
                            <p:childTnLst>
                              <p:par>
                                <p:cTn id="67" presetID="16" presetClass="entr" presetSubtype="37" fill="hold"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barn(outVertical)">
                                      <p:cBhvr>
                                        <p:cTn id="69" dur="500"/>
                                        <p:tgtEl>
                                          <p:spTgt spid="46"/>
                                        </p:tgtEl>
                                      </p:cBhvr>
                                    </p:animEffect>
                                  </p:childTnLst>
                                </p:cTn>
                              </p:par>
                              <p:par>
                                <p:cTn id="70" presetID="42" presetClass="path" presetSubtype="0" decel="100000" fill="hold" nodeType="withEffect">
                                  <p:stCondLst>
                                    <p:cond delay="0"/>
                                  </p:stCondLst>
                                  <p:childTnLst>
                                    <p:animMotion origin="layout" path="M 4.16667E-7 3.33333E-6 L 4.16667E-7 0.03541 " pathEditMode="relative" rAng="0" ptsTypes="AA">
                                      <p:cBhvr>
                                        <p:cTn id="71" dur="700" spd="-100000" fill="hold"/>
                                        <p:tgtEl>
                                          <p:spTgt spid="4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58" grpId="0" animBg="1"/>
      <p:bldP spid="58" grpId="1" animBg="1"/>
      <p:bldP spid="2" grpId="0"/>
      <p:bldP spid="2" grpId="1"/>
      <p:bldP spid="6" grpId="0"/>
      <p:bldP spid="6" grpId="1"/>
      <p:bldP spid="59" grpId="0"/>
      <p:bldP spid="59" grpId="1"/>
      <p:bldP spid="60" grpId="0"/>
      <p:bldP spid="60" grpId="1"/>
      <p:bldP spid="61" grpId="0"/>
      <p:bldP spid="6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371B3-D20D-8923-7B44-0F862B72CFEB}"/>
            </a:ext>
          </a:extLst>
        </p:cNvPr>
        <p:cNvGrpSpPr/>
        <p:nvPr/>
      </p:nvGrpSpPr>
      <p:grpSpPr>
        <a:xfrm>
          <a:off x="0" y="0"/>
          <a:ext cx="0" cy="0"/>
          <a:chOff x="0" y="0"/>
          <a:chExt cx="0" cy="0"/>
        </a:xfrm>
      </p:grpSpPr>
      <p:sp>
        <p:nvSpPr>
          <p:cNvPr id="37" name="Rounded Rectangle 62">
            <a:extLst>
              <a:ext uri="{FF2B5EF4-FFF2-40B4-BE49-F238E27FC236}">
                <a16:creationId xmlns:a16="http://schemas.microsoft.com/office/drawing/2014/main" id="{CA12CF09-6DE5-55BC-1A32-DEFB61D595F4}"/>
              </a:ext>
            </a:extLst>
          </p:cNvPr>
          <p:cNvSpPr/>
          <p:nvPr/>
        </p:nvSpPr>
        <p:spPr bwMode="auto">
          <a:xfrm>
            <a:off x="3591499" y="270450"/>
            <a:ext cx="5009002" cy="624106"/>
          </a:xfrm>
          <a:prstGeom prst="roundRect">
            <a:avLst>
              <a:gd name="adj" fmla="val 50000"/>
            </a:avLst>
          </a:prstGeom>
          <a:gradFill>
            <a:gsLst>
              <a:gs pos="100000">
                <a:srgbClr val="AC35AF"/>
              </a:gs>
              <a:gs pos="0">
                <a:srgbClr val="F65567"/>
              </a:gs>
            </a:gsLst>
            <a:path path="circle">
              <a:fillToRect l="100000" t="100000"/>
            </a:path>
          </a:gradFill>
          <a:ln w="44450" cap="rnd" cmpd="sng" algn="ctr">
            <a:noFill/>
            <a:prstDash val="solid"/>
            <a:headEnd type="none" w="lg" len="med"/>
            <a:tailEnd type="none" w="lg" len="med"/>
          </a:ln>
          <a:effectLst/>
        </p:spPr>
        <p:txBody>
          <a:bodyPr rot="0" spcFirstLastPara="0" vertOverflow="overflow" horzOverflow="overflow" vert="horz" wrap="square" lIns="0" tIns="0" rIns="0" bIns="22860" numCol="1" spcCol="0" rtlCol="0" fromWordArt="0" anchor="ctr" anchorCtr="0" forceAA="0" compatLnSpc="1">
            <a:prstTxWarp prst="textNoShape">
              <a:avLst/>
            </a:prstTxWarp>
            <a:noAutofit/>
          </a:bodyPr>
          <a:lstStyle/>
          <a:p>
            <a:pPr lvl="0" algn="ctr" defTabSz="914400">
              <a:defRPr/>
            </a:pPr>
            <a:r>
              <a:rPr lang="en-US" sz="2200" kern="0" dirty="0">
                <a:solidFill>
                  <a:srgbClr val="FFFFFF"/>
                </a:solidFill>
                <a:latin typeface="Segoe UI Semibold"/>
              </a:rPr>
              <a:t>“Agentic” Agent</a:t>
            </a:r>
            <a:endParaRPr kumimoji="0" lang="en-US" sz="2200" b="0" i="0" u="none" strike="noStrike" kern="0" cap="none" spc="0" normalizeH="0" baseline="0" noProof="0" dirty="0">
              <a:ln>
                <a:noFill/>
              </a:ln>
              <a:solidFill>
                <a:srgbClr val="FFFFFF"/>
              </a:solidFill>
              <a:effectLst/>
              <a:uLnTx/>
              <a:uFillTx/>
              <a:latin typeface="Segoe UI Semibold"/>
              <a:ea typeface="+mn-ea"/>
              <a:cs typeface="+mn-cs"/>
            </a:endParaRPr>
          </a:p>
        </p:txBody>
      </p:sp>
      <p:pic>
        <p:nvPicPr>
          <p:cNvPr id="1028" name="Picture 4" descr="Graphic that shows What is an AI Agent?.">
            <a:extLst>
              <a:ext uri="{FF2B5EF4-FFF2-40B4-BE49-F238E27FC236}">
                <a16:creationId xmlns:a16="http://schemas.microsoft.com/office/drawing/2014/main" id="{AAF01127-B0F3-554E-E6C7-902CA590C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1" y="995582"/>
            <a:ext cx="13450147" cy="559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22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grpId="1" nodeType="withEffect">
                                  <p:stCondLst>
                                    <p:cond delay="300"/>
                                  </p:stCondLst>
                                  <p:childTnLst>
                                    <p:animMotion origin="layout" path="M 0 -3.7037E-7 L 0 0.03542 " pathEditMode="relative" rAng="0" ptsTypes="AA">
                                      <p:cBhvr>
                                        <p:cTn id="9"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AB986-D7CC-DD06-2B61-9472F530DC6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F6BD90D-D2E7-A2E9-656A-255A2E027106}"/>
              </a:ext>
            </a:extLst>
          </p:cNvPr>
          <p:cNvSpPr txBox="1">
            <a:spLocks/>
          </p:cNvSpPr>
          <p:nvPr/>
        </p:nvSpPr>
        <p:spPr>
          <a:xfrm>
            <a:off x="587375" y="1229160"/>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How Agents Impact Government Work</a:t>
            </a:r>
          </a:p>
        </p:txBody>
      </p:sp>
      <p:sp>
        <p:nvSpPr>
          <p:cNvPr id="2" name="Rounded Rectangle 2">
            <a:extLst>
              <a:ext uri="{FF2B5EF4-FFF2-40B4-BE49-F238E27FC236}">
                <a16:creationId xmlns:a16="http://schemas.microsoft.com/office/drawing/2014/main" id="{F33955EF-0F19-2CBD-D9EA-D4B3EB233FCA}"/>
              </a:ext>
            </a:extLst>
          </p:cNvPr>
          <p:cNvSpPr/>
          <p:nvPr/>
        </p:nvSpPr>
        <p:spPr bwMode="auto">
          <a:xfrm>
            <a:off x="428280" y="4000344"/>
            <a:ext cx="3484740" cy="671512"/>
          </a:xfrm>
          <a:prstGeom prst="roundRect">
            <a:avLst>
              <a:gd name="adj" fmla="val 1414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Reclaim one full workday each week for citizen facing innovation and mission-critical work</a:t>
            </a:r>
          </a:p>
        </p:txBody>
      </p:sp>
      <p:sp>
        <p:nvSpPr>
          <p:cNvPr id="5" name="Rectangle: Rounded Corners 17">
            <a:extLst>
              <a:ext uri="{FF2B5EF4-FFF2-40B4-BE49-F238E27FC236}">
                <a16:creationId xmlns:a16="http://schemas.microsoft.com/office/drawing/2014/main" id="{8B912D17-F660-83BA-611A-FCBD0D127262}"/>
              </a:ext>
            </a:extLst>
          </p:cNvPr>
          <p:cNvSpPr/>
          <p:nvPr/>
        </p:nvSpPr>
        <p:spPr bwMode="auto">
          <a:xfrm>
            <a:off x="8243809" y="4000344"/>
            <a:ext cx="3484740" cy="671512"/>
          </a:xfrm>
          <a:prstGeom prst="roundRect">
            <a:avLst>
              <a:gd name="adj" fmla="val 1450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Redirect hundreds of hours per person to coding, DevOps, and secure system integrations</a:t>
            </a:r>
          </a:p>
        </p:txBody>
      </p:sp>
      <p:sp>
        <p:nvSpPr>
          <p:cNvPr id="7" name="Google Shape;3000;p241">
            <a:extLst>
              <a:ext uri="{FF2B5EF4-FFF2-40B4-BE49-F238E27FC236}">
                <a16:creationId xmlns:a16="http://schemas.microsoft.com/office/drawing/2014/main" id="{49308420-1BFE-23ED-62E0-B82F2406A873}"/>
              </a:ext>
            </a:extLst>
          </p:cNvPr>
          <p:cNvSpPr txBox="1"/>
          <p:nvPr/>
        </p:nvSpPr>
        <p:spPr>
          <a:xfrm>
            <a:off x="764542" y="3082969"/>
            <a:ext cx="2847386" cy="768674"/>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Government workforce hours could be freed by AI within 5-7 years</a:t>
            </a:r>
            <a:endParaRPr lang="en-US" sz="1400" b="1" dirty="0">
              <a:ln w="3175">
                <a:noFill/>
              </a:ln>
              <a:gradFill>
                <a:gsLst>
                  <a:gs pos="83000">
                    <a:srgbClr val="1576AE"/>
                  </a:gs>
                  <a:gs pos="0">
                    <a:srgbClr val="2D817C"/>
                  </a:gs>
                </a:gsLst>
                <a:lin ang="3000000" scaled="0"/>
              </a:gradFill>
              <a:latin typeface="Segoe UI Variable Display Semibold" pitchFamily="2" charset="0"/>
              <a:ea typeface="+mj-lt"/>
              <a:cs typeface="Segoe UI Semibold"/>
            </a:endParaRPr>
          </a:p>
        </p:txBody>
      </p:sp>
      <p:sp>
        <p:nvSpPr>
          <p:cNvPr id="11" name="Google Shape;3000;p241">
            <a:extLst>
              <a:ext uri="{FF2B5EF4-FFF2-40B4-BE49-F238E27FC236}">
                <a16:creationId xmlns:a16="http://schemas.microsoft.com/office/drawing/2014/main" id="{CFA3CA2A-37FD-371F-8C10-0BA4B91450C4}"/>
              </a:ext>
            </a:extLst>
          </p:cNvPr>
          <p:cNvSpPr txBox="1"/>
          <p:nvPr/>
        </p:nvSpPr>
        <p:spPr>
          <a:xfrm>
            <a:off x="8171521" y="3082969"/>
            <a:ext cx="3664486" cy="553230"/>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Government IT staff spend &gt; 25% of their day on manual, administrative tasks</a:t>
            </a:r>
          </a:p>
        </p:txBody>
      </p:sp>
      <p:sp>
        <p:nvSpPr>
          <p:cNvPr id="3" name="Rectangle: Rounded Corners 2">
            <a:extLst>
              <a:ext uri="{FF2B5EF4-FFF2-40B4-BE49-F238E27FC236}">
                <a16:creationId xmlns:a16="http://schemas.microsoft.com/office/drawing/2014/main" id="{4791CD48-E22D-9608-86E5-D5AF76BCE624}"/>
              </a:ext>
            </a:extLst>
          </p:cNvPr>
          <p:cNvSpPr/>
          <p:nvPr/>
        </p:nvSpPr>
        <p:spPr bwMode="auto">
          <a:xfrm>
            <a:off x="4336045" y="4000344"/>
            <a:ext cx="3484740" cy="671512"/>
          </a:xfrm>
          <a:prstGeom prst="roundRect">
            <a:avLst>
              <a:gd name="adj" fmla="val 1450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Instantly automate form-processing, data lookups, report generation without custom code</a:t>
            </a:r>
          </a:p>
        </p:txBody>
      </p:sp>
      <p:sp>
        <p:nvSpPr>
          <p:cNvPr id="9" name="Google Shape;3000;p241">
            <a:extLst>
              <a:ext uri="{FF2B5EF4-FFF2-40B4-BE49-F238E27FC236}">
                <a16:creationId xmlns:a16="http://schemas.microsoft.com/office/drawing/2014/main" id="{7DD52535-E7CF-03ED-9F38-5BDD8F68D93B}"/>
              </a:ext>
            </a:extLst>
          </p:cNvPr>
          <p:cNvSpPr txBox="1"/>
          <p:nvPr/>
        </p:nvSpPr>
        <p:spPr>
          <a:xfrm>
            <a:off x="4569567" y="3082969"/>
            <a:ext cx="3052865" cy="553230"/>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Occupations can automate &gt; 30% of their processes today</a:t>
            </a:r>
          </a:p>
        </p:txBody>
      </p:sp>
      <p:sp>
        <p:nvSpPr>
          <p:cNvPr id="23" name="!! Rec">
            <a:extLst>
              <a:ext uri="{FF2B5EF4-FFF2-40B4-BE49-F238E27FC236}">
                <a16:creationId xmlns:a16="http://schemas.microsoft.com/office/drawing/2014/main" id="{0D700AB2-3D7C-A47F-A9B9-8002E5BD1570}"/>
              </a:ext>
              <a:ext uri="{C183D7F6-B498-43B3-948B-1728B52AA6E4}">
                <adec:decorative xmlns:adec="http://schemas.microsoft.com/office/drawing/2017/decorative" val="1"/>
              </a:ext>
            </a:extLst>
          </p:cNvPr>
          <p:cNvSpPr/>
          <p:nvPr/>
        </p:nvSpPr>
        <p:spPr bwMode="auto">
          <a:xfrm>
            <a:off x="293688"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p:nvSpPr>
          <p:cNvPr id="24" name="!! Rec 2">
            <a:extLst>
              <a:ext uri="{FF2B5EF4-FFF2-40B4-BE49-F238E27FC236}">
                <a16:creationId xmlns:a16="http://schemas.microsoft.com/office/drawing/2014/main" id="{6EBB9EE0-3FC5-6307-4F6E-53BD2D62776B}"/>
              </a:ext>
              <a:ext uri="{C183D7F6-B498-43B3-948B-1728B52AA6E4}">
                <adec:decorative xmlns:adec="http://schemas.microsoft.com/office/drawing/2017/decorative" val="1"/>
              </a:ext>
            </a:extLst>
          </p:cNvPr>
          <p:cNvSpPr/>
          <p:nvPr/>
        </p:nvSpPr>
        <p:spPr bwMode="auto">
          <a:xfrm>
            <a:off x="4201452"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p:nvSpPr>
          <p:cNvPr id="25" name="!! Rec 3">
            <a:extLst>
              <a:ext uri="{FF2B5EF4-FFF2-40B4-BE49-F238E27FC236}">
                <a16:creationId xmlns:a16="http://schemas.microsoft.com/office/drawing/2014/main" id="{19BB5F53-5E1A-0C72-A43C-0FEE52204B19}"/>
              </a:ext>
              <a:ext uri="{C183D7F6-B498-43B3-948B-1728B52AA6E4}">
                <adec:decorative xmlns:adec="http://schemas.microsoft.com/office/drawing/2017/decorative" val="1"/>
              </a:ext>
            </a:extLst>
          </p:cNvPr>
          <p:cNvSpPr/>
          <p:nvPr/>
        </p:nvSpPr>
        <p:spPr bwMode="auto">
          <a:xfrm>
            <a:off x="8109217"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useBgFill="1">
        <p:nvSpPr>
          <p:cNvPr id="28" name="!! 3">
            <a:extLst>
              <a:ext uri="{FF2B5EF4-FFF2-40B4-BE49-F238E27FC236}">
                <a16:creationId xmlns:a16="http://schemas.microsoft.com/office/drawing/2014/main" id="{7D6C3E7A-F2CF-FA8F-6C54-356C014AC9DB}"/>
              </a:ext>
            </a:extLst>
          </p:cNvPr>
          <p:cNvSpPr/>
          <p:nvPr/>
        </p:nvSpPr>
        <p:spPr bwMode="auto">
          <a:xfrm>
            <a:off x="1492982"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29" name="!! 2">
            <a:extLst>
              <a:ext uri="{FF2B5EF4-FFF2-40B4-BE49-F238E27FC236}">
                <a16:creationId xmlns:a16="http://schemas.microsoft.com/office/drawing/2014/main" id="{7B5D0DC7-DCE3-5B0E-2255-043AEB467BE5}"/>
              </a:ext>
            </a:extLst>
          </p:cNvPr>
          <p:cNvSpPr/>
          <p:nvPr/>
        </p:nvSpPr>
        <p:spPr bwMode="auto">
          <a:xfrm>
            <a:off x="5400747"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30" name="!! 1">
            <a:extLst>
              <a:ext uri="{FF2B5EF4-FFF2-40B4-BE49-F238E27FC236}">
                <a16:creationId xmlns:a16="http://schemas.microsoft.com/office/drawing/2014/main" id="{CEF0EA02-CC12-F972-3BBC-1CBF25B8D46F}"/>
              </a:ext>
            </a:extLst>
          </p:cNvPr>
          <p:cNvSpPr/>
          <p:nvPr/>
        </p:nvSpPr>
        <p:spPr bwMode="auto">
          <a:xfrm>
            <a:off x="9308511"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Google Shape;2995;p241">
            <a:extLst>
              <a:ext uri="{FF2B5EF4-FFF2-40B4-BE49-F238E27FC236}">
                <a16:creationId xmlns:a16="http://schemas.microsoft.com/office/drawing/2014/main" id="{9A5ADB23-75F3-57DD-95F2-74FAE79EE5A2}"/>
              </a:ext>
            </a:extLst>
          </p:cNvPr>
          <p:cNvSpPr txBox="1"/>
          <p:nvPr/>
        </p:nvSpPr>
        <p:spPr>
          <a:xfrm>
            <a:off x="1209883"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30</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10" name="Google Shape;2995;p241">
            <a:extLst>
              <a:ext uri="{FF2B5EF4-FFF2-40B4-BE49-F238E27FC236}">
                <a16:creationId xmlns:a16="http://schemas.microsoft.com/office/drawing/2014/main" id="{86828963-2EEE-E455-9104-9E137375EF6B}"/>
              </a:ext>
            </a:extLst>
          </p:cNvPr>
          <p:cNvSpPr txBox="1"/>
          <p:nvPr/>
        </p:nvSpPr>
        <p:spPr>
          <a:xfrm>
            <a:off x="9025412"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75</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8" name="Google Shape;2995;p241">
            <a:extLst>
              <a:ext uri="{FF2B5EF4-FFF2-40B4-BE49-F238E27FC236}">
                <a16:creationId xmlns:a16="http://schemas.microsoft.com/office/drawing/2014/main" id="{D6CA5DD1-9485-544A-1007-E2955A86B784}"/>
              </a:ext>
            </a:extLst>
          </p:cNvPr>
          <p:cNvSpPr txBox="1"/>
          <p:nvPr/>
        </p:nvSpPr>
        <p:spPr>
          <a:xfrm>
            <a:off x="5117647"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60</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26" name="TextBox 25">
            <a:extLst>
              <a:ext uri="{FF2B5EF4-FFF2-40B4-BE49-F238E27FC236}">
                <a16:creationId xmlns:a16="http://schemas.microsoft.com/office/drawing/2014/main" id="{3D83C492-728E-45DC-C520-3349EB31442E}"/>
              </a:ext>
            </a:extLst>
          </p:cNvPr>
          <p:cNvSpPr txBox="1"/>
          <p:nvPr/>
        </p:nvSpPr>
        <p:spPr>
          <a:xfrm flipH="1">
            <a:off x="293688" y="6100993"/>
            <a:ext cx="10918924" cy="553998"/>
          </a:xfrm>
          <a:prstGeom prst="rect">
            <a:avLst/>
          </a:prstGeom>
          <a:noFill/>
        </p:spPr>
        <p:txBody>
          <a:bodyPr wrap="square" lIns="0" tIns="0" rIns="0" bIns="0" rtlCol="0">
            <a:spAutoFit/>
          </a:bodyPr>
          <a:lstStyle/>
          <a:p>
            <a:r>
              <a:rPr lang="en-US" sz="1200" dirty="0">
                <a:hlinkClick r:id="rId3"/>
              </a:rPr>
              <a:t>Deloitte - How much time and money can AI save government</a:t>
            </a:r>
            <a:endParaRPr lang="en-US" sz="1200" dirty="0"/>
          </a:p>
          <a:p>
            <a:r>
              <a:rPr lang="en-US" sz="1200" dirty="0" err="1">
                <a:hlinkClick r:id="rId4"/>
              </a:rPr>
              <a:t>Mckinsey</a:t>
            </a:r>
            <a:r>
              <a:rPr lang="en-US" sz="1200" dirty="0">
                <a:hlinkClick r:id="rId4"/>
              </a:rPr>
              <a:t> - Jobs of the Future</a:t>
            </a:r>
            <a:endParaRPr lang="en-US" sz="1200" dirty="0"/>
          </a:p>
          <a:p>
            <a:r>
              <a:rPr lang="en-US" sz="1200" dirty="0" err="1">
                <a:hlinkClick r:id="rId5"/>
              </a:rPr>
              <a:t>Nextgov</a:t>
            </a:r>
            <a:r>
              <a:rPr lang="en-US" sz="1200" dirty="0">
                <a:hlinkClick r:id="rId5"/>
              </a:rPr>
              <a:t> - Feds say Increasing workloads merit more </a:t>
            </a:r>
            <a:r>
              <a:rPr lang="en-US" sz="1200" dirty="0" err="1">
                <a:hlinkClick r:id="rId5"/>
              </a:rPr>
              <a:t>auotmation</a:t>
            </a:r>
            <a:endParaRPr lang="en-US" sz="1200" dirty="0"/>
          </a:p>
        </p:txBody>
      </p:sp>
    </p:spTree>
    <p:extLst>
      <p:ext uri="{BB962C8B-B14F-4D97-AF65-F5344CB8AC3E}">
        <p14:creationId xmlns:p14="http://schemas.microsoft.com/office/powerpoint/2010/main" val="2769133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grpId="1" nodeType="withEffect">
                                  <p:stCondLst>
                                    <p:cond delay="0"/>
                                  </p:stCondLst>
                                  <p:childTnLst>
                                    <p:animMotion origin="layout" path="M 0 2.96296E-6 L 0 0.03541 " pathEditMode="relative" rAng="0" ptsTypes="AA">
                                      <p:cBhvr>
                                        <p:cTn id="16" dur="700" spd="-100000" fill="hold"/>
                                        <p:tgtEl>
                                          <p:spTgt spid="6"/>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0 2.96296E-6 L 0 0.03541 " pathEditMode="relative" rAng="0" ptsTypes="AA">
                                      <p:cBhvr>
                                        <p:cTn id="21" dur="700" spd="-100000" fill="hold"/>
                                        <p:tgtEl>
                                          <p:spTgt spid="7"/>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42" presetClass="path" presetSubtype="0" decel="100000" fill="hold" grpId="1" nodeType="withEffect">
                                  <p:stCondLst>
                                    <p:cond delay="0"/>
                                  </p:stCondLst>
                                  <p:childTnLst>
                                    <p:animMotion origin="layout" path="M 0 2.96296E-6 L 0 0.03541 " pathEditMode="relative" rAng="0" ptsTypes="AA">
                                      <p:cBhvr>
                                        <p:cTn id="26" dur="700" spd="-100000" fill="hold"/>
                                        <p:tgtEl>
                                          <p:spTgt spid="2"/>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decel="100000" fill="hold" grpId="1" nodeType="withEffect">
                                  <p:stCondLst>
                                    <p:cond delay="0"/>
                                  </p:stCondLst>
                                  <p:childTnLst>
                                    <p:animMotion origin="layout" path="M 0 2.96296E-6 L 0 0.03541 " pathEditMode="relative" rAng="0" ptsTypes="AA">
                                      <p:cBhvr>
                                        <p:cTn id="31" dur="700" spd="-100000" fill="hold"/>
                                        <p:tgtEl>
                                          <p:spTgt spid="23"/>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42" presetClass="path" presetSubtype="0" decel="100000" fill="hold" grpId="1" nodeType="withEffect">
                                  <p:stCondLst>
                                    <p:cond delay="0"/>
                                  </p:stCondLst>
                                  <p:childTnLst>
                                    <p:animMotion origin="layout" path="M 0 2.96296E-6 L 0 0.03541 " pathEditMode="relative" rAng="0" ptsTypes="AA">
                                      <p:cBhvr>
                                        <p:cTn id="36" dur="700" spd="-100000" fill="hold"/>
                                        <p:tgtEl>
                                          <p:spTgt spid="28"/>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42" presetClass="path" presetSubtype="0" decel="100000" fill="hold" grpId="1" nodeType="withEffect">
                                  <p:stCondLst>
                                    <p:cond delay="0"/>
                                  </p:stCondLst>
                                  <p:childTnLst>
                                    <p:animMotion origin="layout" path="M 0 2.96296E-6 L 0 0.03541 " pathEditMode="relative" rAng="0" ptsTypes="AA">
                                      <p:cBhvr>
                                        <p:cTn id="43" dur="700" spd="-100000" fill="hold"/>
                                        <p:tgtEl>
                                          <p:spTgt spid="8"/>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42" presetClass="path" presetSubtype="0" decel="100000" fill="hold" grpId="1" nodeType="withEffect">
                                  <p:stCondLst>
                                    <p:cond delay="0"/>
                                  </p:stCondLst>
                                  <p:childTnLst>
                                    <p:animMotion origin="layout" path="M 0 2.96296E-6 L 0 0.03541 " pathEditMode="relative" rAng="0" ptsTypes="AA">
                                      <p:cBhvr>
                                        <p:cTn id="48" dur="700" spd="-100000" fill="hold"/>
                                        <p:tgtEl>
                                          <p:spTgt spid="29"/>
                                        </p:tgtEl>
                                        <p:attrNameLst>
                                          <p:attrName>ppt_x</p:attrName>
                                          <p:attrName>ppt_y</p:attrName>
                                        </p:attrNameLst>
                                      </p:cBhvr>
                                      <p:rCtr x="0" y="1759"/>
                                    </p:animMotion>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42" presetClass="path" presetSubtype="0" decel="100000" fill="hold" grpId="1" nodeType="withEffect">
                                  <p:stCondLst>
                                    <p:cond delay="0"/>
                                  </p:stCondLst>
                                  <p:childTnLst>
                                    <p:animMotion origin="layout" path="M 0 2.96296E-6 L 0 0.03541 " pathEditMode="relative" rAng="0" ptsTypes="AA">
                                      <p:cBhvr>
                                        <p:cTn id="53" dur="700" spd="-100000" fill="hold"/>
                                        <p:tgtEl>
                                          <p:spTgt spid="24"/>
                                        </p:tgtEl>
                                        <p:attrNameLst>
                                          <p:attrName>ppt_x</p:attrName>
                                          <p:attrName>ppt_y</p:attrName>
                                        </p:attrNameLst>
                                      </p:cBhvr>
                                      <p:rCtr x="0" y="1759"/>
                                    </p:animMotion>
                                  </p:childTnLst>
                                </p:cTn>
                              </p:par>
                              <p:par>
                                <p:cTn id="54" presetID="10"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42" presetClass="path" presetSubtype="0" decel="100000" fill="hold" grpId="1" nodeType="withEffect">
                                  <p:stCondLst>
                                    <p:cond delay="0"/>
                                  </p:stCondLst>
                                  <p:childTnLst>
                                    <p:animMotion origin="layout" path="M 0 2.96296E-6 L 0 0.03541 " pathEditMode="relative" rAng="0" ptsTypes="AA">
                                      <p:cBhvr>
                                        <p:cTn id="58" dur="700" spd="-100000" fill="hold"/>
                                        <p:tgtEl>
                                          <p:spTgt spid="9"/>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par>
                                <p:cTn id="62" presetID="42" presetClass="path" presetSubtype="0" decel="100000" fill="hold" grpId="1" nodeType="withEffect">
                                  <p:stCondLst>
                                    <p:cond delay="0"/>
                                  </p:stCondLst>
                                  <p:childTnLst>
                                    <p:animMotion origin="layout" path="M 0 2.96296E-6 L 0 0.03541 " pathEditMode="relative" rAng="0" ptsTypes="AA">
                                      <p:cBhvr>
                                        <p:cTn id="63" dur="700" spd="-100000" fill="hold"/>
                                        <p:tgtEl>
                                          <p:spTgt spid="3"/>
                                        </p:tgtEl>
                                        <p:attrNameLst>
                                          <p:attrName>ppt_x</p:attrName>
                                          <p:attrName>ppt_y</p:attrName>
                                        </p:attrNameLst>
                                      </p:cBhvr>
                                      <p:rCtr x="0" y="1759"/>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42" presetClass="path" presetSubtype="0" decel="100000" fill="hold" grpId="1" nodeType="withEffect">
                                  <p:stCondLst>
                                    <p:cond delay="0"/>
                                  </p:stCondLst>
                                  <p:childTnLst>
                                    <p:animMotion origin="layout" path="M 0 2.96296E-6 L 0 0.03541 " pathEditMode="relative" rAng="0" ptsTypes="AA">
                                      <p:cBhvr>
                                        <p:cTn id="70" dur="700" spd="-100000" fill="hold"/>
                                        <p:tgtEl>
                                          <p:spTgt spid="10"/>
                                        </p:tgtEl>
                                        <p:attrNameLst>
                                          <p:attrName>ppt_x</p:attrName>
                                          <p:attrName>ppt_y</p:attrName>
                                        </p:attrNameLst>
                                      </p:cBhvr>
                                      <p:rCtr x="0" y="1759"/>
                                    </p:animMotion>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42" presetClass="path" presetSubtype="0" decel="100000" fill="hold" grpId="1" nodeType="withEffect">
                                  <p:stCondLst>
                                    <p:cond delay="0"/>
                                  </p:stCondLst>
                                  <p:childTnLst>
                                    <p:animMotion origin="layout" path="M 0 2.96296E-6 L 0 0.03541 " pathEditMode="relative" rAng="0" ptsTypes="AA">
                                      <p:cBhvr>
                                        <p:cTn id="75" dur="700" spd="-100000" fill="hold"/>
                                        <p:tgtEl>
                                          <p:spTgt spid="25"/>
                                        </p:tgtEl>
                                        <p:attrNameLst>
                                          <p:attrName>ppt_x</p:attrName>
                                          <p:attrName>ppt_y</p:attrName>
                                        </p:attrNameLst>
                                      </p:cBhvr>
                                      <p:rCtr x="0" y="1759"/>
                                    </p:animMotion>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42" presetClass="path" presetSubtype="0" decel="100000" fill="hold" grpId="1" nodeType="withEffect">
                                  <p:stCondLst>
                                    <p:cond delay="0"/>
                                  </p:stCondLst>
                                  <p:childTnLst>
                                    <p:animMotion origin="layout" path="M 0 2.96296E-6 L 0 0.03541 " pathEditMode="relative" rAng="0" ptsTypes="AA">
                                      <p:cBhvr>
                                        <p:cTn id="80" dur="700" spd="-100000" fill="hold"/>
                                        <p:tgtEl>
                                          <p:spTgt spid="30"/>
                                        </p:tgtEl>
                                        <p:attrNameLst>
                                          <p:attrName>ppt_x</p:attrName>
                                          <p:attrName>ppt_y</p:attrName>
                                        </p:attrNameLst>
                                      </p:cBhvr>
                                      <p:rCtr x="0" y="1759"/>
                                    </p:animMotion>
                                  </p:childTnLst>
                                </p:cTn>
                              </p:par>
                              <p:par>
                                <p:cTn id="81" presetID="10"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par>
                                <p:cTn id="84" presetID="42" presetClass="path" presetSubtype="0" decel="100000" fill="hold" grpId="1" nodeType="withEffect">
                                  <p:stCondLst>
                                    <p:cond delay="0"/>
                                  </p:stCondLst>
                                  <p:childTnLst>
                                    <p:animMotion origin="layout" path="M 0 2.96296E-6 L 0 0.03541 " pathEditMode="relative" rAng="0" ptsTypes="AA">
                                      <p:cBhvr>
                                        <p:cTn id="85" dur="700" spd="-100000" fill="hold"/>
                                        <p:tgtEl>
                                          <p:spTgt spid="11"/>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par>
                                <p:cTn id="89" presetID="42" presetClass="path" presetSubtype="0" decel="100000" fill="hold" grpId="1" nodeType="withEffect">
                                  <p:stCondLst>
                                    <p:cond delay="0"/>
                                  </p:stCondLst>
                                  <p:childTnLst>
                                    <p:animMotion origin="layout" path="M 0 2.96296E-6 L 0 0.03541 " pathEditMode="relative" rAng="0" ptsTypes="AA">
                                      <p:cBhvr>
                                        <p:cTn id="90"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animBg="1"/>
      <p:bldP spid="2" grpId="1" animBg="1"/>
      <p:bldP spid="5" grpId="0" animBg="1"/>
      <p:bldP spid="5" grpId="1" animBg="1"/>
      <p:bldP spid="7" grpId="0"/>
      <p:bldP spid="7" grpId="1"/>
      <p:bldP spid="11" grpId="0"/>
      <p:bldP spid="11" grpId="1"/>
      <p:bldP spid="3" grpId="0" animBg="1"/>
      <p:bldP spid="3" grpId="1" animBg="1"/>
      <p:bldP spid="9" grpId="0"/>
      <p:bldP spid="9" grpId="1"/>
      <p:bldP spid="23" grpId="0" animBg="1"/>
      <p:bldP spid="23" grpId="1" animBg="1"/>
      <p:bldP spid="24" grpId="0" animBg="1"/>
      <p:bldP spid="24" grpId="1" animBg="1"/>
      <p:bldP spid="25" grpId="0" animBg="1"/>
      <p:bldP spid="25" grpId="1" animBg="1"/>
      <p:bldP spid="28" grpId="0" animBg="1"/>
      <p:bldP spid="28" grpId="1" animBg="1"/>
      <p:bldP spid="29" grpId="0" animBg="1"/>
      <p:bldP spid="29" grpId="1" animBg="1"/>
      <p:bldP spid="30" grpId="0" animBg="1"/>
      <p:bldP spid="30" grpId="1" animBg="1"/>
      <p:bldP spid="6" grpId="0"/>
      <p:bldP spid="6" grpId="1"/>
      <p:bldP spid="10" grpId="0"/>
      <p:bldP spid="10" grpId="1"/>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72670-34FF-76A2-C82C-4FA87388AD0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7F6431B-9B57-026B-4B64-57463DCAD4DB}"/>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lang="en-CA" b="1" dirty="0">
                <a:gradFill>
                  <a:gsLst>
                    <a:gs pos="88073">
                      <a:srgbClr val="000000"/>
                    </a:gs>
                    <a:gs pos="68807">
                      <a:srgbClr val="000000"/>
                    </a:gs>
                  </a:gsLst>
                  <a:lin ang="5400000" scaled="1"/>
                </a:gradFill>
                <a:latin typeface="Segoe UI Variable Display Semibold" pitchFamily="2" charset="0"/>
              </a:rPr>
              <a:t>Fun Examples</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sp>
        <p:nvSpPr>
          <p:cNvPr id="2" name="Rectangle: Rounded Corners 1">
            <a:extLst>
              <a:ext uri="{FF2B5EF4-FFF2-40B4-BE49-F238E27FC236}">
                <a16:creationId xmlns:a16="http://schemas.microsoft.com/office/drawing/2014/main" id="{8D0ABBC2-D076-E064-1725-27500DB866A6}"/>
              </a:ext>
              <a:ext uri="{C183D7F6-B498-43B3-948B-1728B52AA6E4}">
                <adec:decorative xmlns:adec="http://schemas.microsoft.com/office/drawing/2017/decorative" val="0"/>
              </a:ext>
            </a:extLst>
          </p:cNvPr>
          <p:cNvSpPr/>
          <p:nvPr/>
        </p:nvSpPr>
        <p:spPr bwMode="auto">
          <a:xfrm>
            <a:off x="6509463" y="1593464"/>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2024 Claude</a:t>
            </a:r>
          </a:p>
        </p:txBody>
      </p:sp>
      <p:sp>
        <p:nvSpPr>
          <p:cNvPr id="11" name="Rounded Rectangle 64">
            <a:extLst>
              <a:ext uri="{FF2B5EF4-FFF2-40B4-BE49-F238E27FC236}">
                <a16:creationId xmlns:a16="http://schemas.microsoft.com/office/drawing/2014/main" id="{049EB87A-B7EF-5815-C7C9-0E8F11572311}"/>
              </a:ext>
              <a:ext uri="{C183D7F6-B498-43B3-948B-1728B52AA6E4}">
                <adec:decorative xmlns:adec="http://schemas.microsoft.com/office/drawing/2017/decorative" val="0"/>
              </a:ext>
            </a:extLst>
          </p:cNvPr>
          <p:cNvSpPr>
            <a:spLocks/>
          </p:cNvSpPr>
          <p:nvPr/>
        </p:nvSpPr>
        <p:spPr bwMode="auto">
          <a:xfrm>
            <a:off x="6377605" y="1801519"/>
            <a:ext cx="4455345" cy="1966481"/>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Dec 2024, Claude was observed providing a harmful response after internally reasoning that refusing might lead to retraining, thus "deceiving" its trainers to avoid modification</a:t>
            </a:r>
          </a:p>
        </p:txBody>
      </p:sp>
      <p:sp>
        <p:nvSpPr>
          <p:cNvPr id="15" name="!!Rectangle: Rounded Corners 25">
            <a:extLst>
              <a:ext uri="{FF2B5EF4-FFF2-40B4-BE49-F238E27FC236}">
                <a16:creationId xmlns:a16="http://schemas.microsoft.com/office/drawing/2014/main" id="{E6F3FF9B-2B60-6F23-F5D1-5CA29EFF1AE4}"/>
              </a:ext>
              <a:ext uri="{C183D7F6-B498-43B3-948B-1728B52AA6E4}">
                <adec:decorative xmlns:adec="http://schemas.microsoft.com/office/drawing/2017/decorative" val="0"/>
              </a:ext>
            </a:extLst>
          </p:cNvPr>
          <p:cNvSpPr/>
          <p:nvPr/>
        </p:nvSpPr>
        <p:spPr bwMode="auto">
          <a:xfrm>
            <a:off x="1411243" y="1606732"/>
            <a:ext cx="3366056" cy="437632"/>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2023 GPT-4</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6" name="Rounded Rectangle 64">
            <a:extLst>
              <a:ext uri="{FF2B5EF4-FFF2-40B4-BE49-F238E27FC236}">
                <a16:creationId xmlns:a16="http://schemas.microsoft.com/office/drawing/2014/main" id="{8EA623F1-C84E-5CC7-3992-50FFE658D6E5}"/>
              </a:ext>
              <a:ext uri="{C183D7F6-B498-43B3-948B-1728B52AA6E4}">
                <adec:decorative xmlns:adec="http://schemas.microsoft.com/office/drawing/2017/decorative" val="0"/>
              </a:ext>
            </a:extLst>
          </p:cNvPr>
          <p:cNvSpPr>
            <a:spLocks/>
          </p:cNvSpPr>
          <p:nvPr/>
        </p:nvSpPr>
        <p:spPr bwMode="auto">
          <a:xfrm>
            <a:off x="1279384" y="1802438"/>
            <a:ext cx="4455345" cy="2102812"/>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 In March 2023, during tests of GPT-4 by OpenAI and ARC, GPT-4 was able to convince a human TaskRabbit worker to solve a CAPTCHA for it by pretending to be visually impaired</a:t>
            </a:r>
          </a:p>
        </p:txBody>
      </p:sp>
      <p:sp>
        <p:nvSpPr>
          <p:cNvPr id="17" name="!!Rectangle: Rounded Corners 26">
            <a:extLst>
              <a:ext uri="{FF2B5EF4-FFF2-40B4-BE49-F238E27FC236}">
                <a16:creationId xmlns:a16="http://schemas.microsoft.com/office/drawing/2014/main" id="{537DB690-A217-0425-E454-DDFB436CE29A}"/>
              </a:ext>
              <a:ext uri="{C183D7F6-B498-43B3-948B-1728B52AA6E4}">
                <adec:decorative xmlns:adec="http://schemas.microsoft.com/office/drawing/2017/decorative" val="0"/>
              </a:ext>
            </a:extLst>
          </p:cNvPr>
          <p:cNvSpPr/>
          <p:nvPr/>
        </p:nvSpPr>
        <p:spPr bwMode="auto">
          <a:xfrm>
            <a:off x="6509464" y="4014196"/>
            <a:ext cx="3366056" cy="437632"/>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ChaosGPT</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1" name="Rounded Rectangle 64">
            <a:extLst>
              <a:ext uri="{FF2B5EF4-FFF2-40B4-BE49-F238E27FC236}">
                <a16:creationId xmlns:a16="http://schemas.microsoft.com/office/drawing/2014/main" id="{E2C40888-6CEF-CBE6-9AD3-CC1C94CDAA63}"/>
              </a:ext>
              <a:ext uri="{C183D7F6-B498-43B3-948B-1728B52AA6E4}">
                <adec:decorative xmlns:adec="http://schemas.microsoft.com/office/drawing/2017/decorative" val="0"/>
              </a:ext>
            </a:extLst>
          </p:cNvPr>
          <p:cNvSpPr>
            <a:spLocks/>
          </p:cNvSpPr>
          <p:nvPr/>
        </p:nvSpPr>
        <p:spPr bwMode="auto">
          <a:xfrm>
            <a:off x="6377605" y="4233010"/>
            <a:ext cx="4455345" cy="1778115"/>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A spinoff of ChatGPT that has been prompted to “Destroy Humanity”. Among other things it has been observed seeking aid from other AI services and even posting to Twitter</a:t>
            </a:r>
          </a:p>
        </p:txBody>
      </p:sp>
      <p:sp>
        <p:nvSpPr>
          <p:cNvPr id="22" name="Rectangle: Rounded Corners 21">
            <a:extLst>
              <a:ext uri="{FF2B5EF4-FFF2-40B4-BE49-F238E27FC236}">
                <a16:creationId xmlns:a16="http://schemas.microsoft.com/office/drawing/2014/main" id="{3DD7E06C-089D-265B-53FD-9863F8940EE4}"/>
              </a:ext>
              <a:ext uri="{C183D7F6-B498-43B3-948B-1728B52AA6E4}">
                <adec:decorative xmlns:adec="http://schemas.microsoft.com/office/drawing/2017/decorative" val="0"/>
              </a:ext>
            </a:extLst>
          </p:cNvPr>
          <p:cNvSpPr/>
          <p:nvPr/>
        </p:nvSpPr>
        <p:spPr bwMode="auto">
          <a:xfrm>
            <a:off x="1411242" y="4097047"/>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2025 Self-Preservation</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Rounded Rectangle 64">
            <a:extLst>
              <a:ext uri="{FF2B5EF4-FFF2-40B4-BE49-F238E27FC236}">
                <a16:creationId xmlns:a16="http://schemas.microsoft.com/office/drawing/2014/main" id="{07EB252C-470D-77D2-05D4-BB57F6D95F3D}"/>
              </a:ext>
              <a:ext uri="{C183D7F6-B498-43B3-948B-1728B52AA6E4}">
                <adec:decorative xmlns:adec="http://schemas.microsoft.com/office/drawing/2017/decorative" val="0"/>
              </a:ext>
            </a:extLst>
          </p:cNvPr>
          <p:cNvSpPr>
            <a:spLocks/>
          </p:cNvSpPr>
          <p:nvPr/>
        </p:nvSpPr>
        <p:spPr bwMode="auto">
          <a:xfrm>
            <a:off x="1279384" y="4305103"/>
            <a:ext cx="4455345" cy="1778115"/>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A 2025 paper by Apollo Research describes several Claude models self-exfiltrating or stealing its own weights to avoid being replaced</a:t>
            </a:r>
          </a:p>
        </p:txBody>
      </p:sp>
    </p:spTree>
    <p:extLst>
      <p:ext uri="{BB962C8B-B14F-4D97-AF65-F5344CB8AC3E}">
        <p14:creationId xmlns:p14="http://schemas.microsoft.com/office/powerpoint/2010/main" val="322950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F7EAF-8011-AF49-8993-AF0D34AE79D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E51EA480-CA97-259F-21E9-5A00641B150E}"/>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94937EB5-F88B-E028-3EF7-D62700E13A54}"/>
              </a:ext>
              <a:ext uri="{C183D7F6-B498-43B3-948B-1728B52AA6E4}">
                <adec:decorative xmlns:adec="http://schemas.microsoft.com/office/drawing/2017/decorative" val="0"/>
              </a:ext>
            </a:extLst>
          </p:cNvPr>
          <p:cNvSpPr txBox="1">
            <a:spLocks/>
          </p:cNvSpPr>
          <p:nvPr/>
        </p:nvSpPr>
        <p:spPr>
          <a:xfrm>
            <a:off x="4050577" y="2845771"/>
            <a:ext cx="4090864" cy="256993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3</a:t>
            </a:r>
          </a:p>
          <a:p>
            <a:pPr defTabSz="2899785">
              <a:spcBef>
                <a:spcPts val="1205"/>
              </a:spcBef>
              <a:buSzPct val="90000"/>
              <a:defRPr/>
            </a:pPr>
            <a:r>
              <a:rPr lang="en-US" sz="4400" b="1" dirty="0">
                <a:gradFill>
                  <a:gsLst>
                    <a:gs pos="16514">
                      <a:srgbClr val="291817"/>
                    </a:gs>
                    <a:gs pos="34862">
                      <a:srgbClr val="291817"/>
                    </a:gs>
                  </a:gsLst>
                  <a:lin ang="5400000" scaled="1"/>
                </a:gradFill>
              </a:rPr>
              <a:t>Semantic Kernel</a:t>
            </a:r>
            <a:br>
              <a:rPr lang="en-US" sz="4400" b="1" dirty="0">
                <a:gradFill>
                  <a:gsLst>
                    <a:gs pos="16514">
                      <a:srgbClr val="291817"/>
                    </a:gs>
                    <a:gs pos="34862">
                      <a:srgbClr val="291817"/>
                    </a:gs>
                  </a:gsLst>
                  <a:lin ang="5400000" scaled="1"/>
                </a:gradFill>
              </a:rPr>
            </a:br>
            <a:r>
              <a:rPr lang="en-US" sz="2800" b="1" dirty="0">
                <a:gradFill>
                  <a:gsLst>
                    <a:gs pos="16514">
                      <a:srgbClr val="291817"/>
                    </a:gs>
                    <a:gs pos="34862">
                      <a:srgbClr val="291817"/>
                    </a:gs>
                  </a:gsLst>
                  <a:lin ang="5400000" scaled="1"/>
                </a:gradFill>
              </a:rPr>
              <a:t>Your .NET Toolkit for AI</a:t>
            </a:r>
          </a:p>
        </p:txBody>
      </p:sp>
    </p:spTree>
    <p:extLst>
      <p:ext uri="{BB962C8B-B14F-4D97-AF65-F5344CB8AC3E}">
        <p14:creationId xmlns:p14="http://schemas.microsoft.com/office/powerpoint/2010/main" val="2824797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7DA74-F70F-2A97-472F-94F79800814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2328C0B-FD25-5622-3E33-7350C687DFC9}"/>
              </a:ext>
            </a:extLst>
          </p:cNvPr>
          <p:cNvSpPr/>
          <p:nvPr/>
        </p:nvSpPr>
        <p:spPr bwMode="auto">
          <a:xfrm>
            <a:off x="7003228" y="1473798"/>
            <a:ext cx="4303045" cy="44859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solidFill>
                  <a:srgbClr val="FFFFFF"/>
                </a:solidFill>
                <a:ea typeface="Segoe UI" pitchFamily="34" charset="0"/>
                <a:cs typeface="Segoe UI" pitchFamily="34" charset="0"/>
              </a:rPr>
              <a:t>Azure</a:t>
            </a:r>
          </a:p>
        </p:txBody>
      </p:sp>
      <p:sp>
        <p:nvSpPr>
          <p:cNvPr id="4" name="Title 1">
            <a:extLst>
              <a:ext uri="{FF2B5EF4-FFF2-40B4-BE49-F238E27FC236}">
                <a16:creationId xmlns:a16="http://schemas.microsoft.com/office/drawing/2014/main" id="{21A6CD1D-2E10-B72B-4DAD-9879FFAC5F9B}"/>
              </a:ext>
            </a:extLst>
          </p:cNvPr>
          <p:cNvSpPr txBox="1">
            <a:spLocks/>
          </p:cNvSpPr>
          <p:nvPr/>
        </p:nvSpPr>
        <p:spPr>
          <a:xfrm>
            <a:off x="587375" y="411573"/>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What is Semantic Kernel?</a:t>
            </a:r>
          </a:p>
        </p:txBody>
      </p:sp>
      <p:sp>
        <p:nvSpPr>
          <p:cNvPr id="12" name="Rectangle: Rounded Corners 11">
            <a:extLst>
              <a:ext uri="{FF2B5EF4-FFF2-40B4-BE49-F238E27FC236}">
                <a16:creationId xmlns:a16="http://schemas.microsoft.com/office/drawing/2014/main" id="{0590B26E-79FD-5BAF-3AF5-2B75EA666A33}"/>
              </a:ext>
            </a:extLst>
          </p:cNvPr>
          <p:cNvSpPr/>
          <p:nvPr/>
        </p:nvSpPr>
        <p:spPr bwMode="auto">
          <a:xfrm>
            <a:off x="677732" y="1710466"/>
            <a:ext cx="3324113" cy="11295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Your App/IDE</a:t>
            </a:r>
            <a:br>
              <a:rPr lang="en-US" sz="2000" dirty="0">
                <a:solidFill>
                  <a:srgbClr val="FFFFFF"/>
                </a:solidFill>
                <a:ea typeface="Segoe UI" pitchFamily="34" charset="0"/>
                <a:cs typeface="Segoe UI" pitchFamily="34" charset="0"/>
              </a:rPr>
            </a:b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44A00F32-BAC1-C1DB-B79C-090FE0510B3B}"/>
              </a:ext>
            </a:extLst>
          </p:cNvPr>
          <p:cNvSpPr/>
          <p:nvPr/>
        </p:nvSpPr>
        <p:spPr bwMode="auto">
          <a:xfrm>
            <a:off x="677731" y="4132730"/>
            <a:ext cx="3324113" cy="1129553"/>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Semantic Kernel</a:t>
            </a:r>
            <a:br>
              <a:rPr lang="en-US" sz="2800" b="1" dirty="0">
                <a:solidFill>
                  <a:srgbClr val="FFFFFF"/>
                </a:solidFill>
                <a:ea typeface="Segoe UI" pitchFamily="34" charset="0"/>
                <a:cs typeface="Segoe UI" pitchFamily="34" charset="0"/>
              </a:rPr>
            </a:b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775FDEDF-6E6C-F20C-5913-06D97100FCA0}"/>
              </a:ext>
            </a:extLst>
          </p:cNvPr>
          <p:cNvSpPr/>
          <p:nvPr/>
        </p:nvSpPr>
        <p:spPr bwMode="auto">
          <a:xfrm>
            <a:off x="7356440" y="4132729"/>
            <a:ext cx="3324113" cy="11295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Deployed LLM</a:t>
            </a:r>
            <a:endParaRPr lang="en-US" sz="2000" dirty="0">
              <a:solidFill>
                <a:srgbClr val="FFFFFF"/>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AEF8FA99-8BC9-7B33-EBA8-B2F26AEFF6A3}"/>
              </a:ext>
            </a:extLst>
          </p:cNvPr>
          <p:cNvSpPr txBox="1"/>
          <p:nvPr/>
        </p:nvSpPr>
        <p:spPr>
          <a:xfrm>
            <a:off x="4271683" y="4782382"/>
            <a:ext cx="2872292" cy="276999"/>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Display Semibold"/>
              <a:ea typeface="+mn-ea"/>
              <a:cs typeface="+mn-cs"/>
            </a:endParaRPr>
          </a:p>
        </p:txBody>
      </p:sp>
      <p:cxnSp>
        <p:nvCxnSpPr>
          <p:cNvPr id="33" name="Straight Arrow Connector 32">
            <a:extLst>
              <a:ext uri="{FF2B5EF4-FFF2-40B4-BE49-F238E27FC236}">
                <a16:creationId xmlns:a16="http://schemas.microsoft.com/office/drawing/2014/main" id="{724ACBC3-6910-FDC8-47EE-0B72C7DCCC45}"/>
              </a:ext>
            </a:extLst>
          </p:cNvPr>
          <p:cNvCxnSpPr>
            <a:stCxn id="13" idx="0"/>
            <a:endCxn id="12" idx="2"/>
          </p:cNvCxnSpPr>
          <p:nvPr/>
        </p:nvCxnSpPr>
        <p:spPr>
          <a:xfrm flipV="1">
            <a:off x="2339788" y="2840019"/>
            <a:ext cx="1" cy="129271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3473AA0C-0269-D1B3-0004-FA686ADA4408}"/>
              </a:ext>
            </a:extLst>
          </p:cNvPr>
          <p:cNvCxnSpPr>
            <a:cxnSpLocks/>
            <a:stCxn id="13" idx="3"/>
            <a:endCxn id="14" idx="1"/>
          </p:cNvCxnSpPr>
          <p:nvPr/>
        </p:nvCxnSpPr>
        <p:spPr>
          <a:xfrm flipV="1">
            <a:off x="4001844" y="4697506"/>
            <a:ext cx="3354596" cy="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72899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7BC28-EAD2-9035-D1A8-0B57D7A6773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8B1C60D-E3A5-34E9-44DF-18CDD3ACC393}"/>
              </a:ext>
            </a:extLst>
          </p:cNvPr>
          <p:cNvSpPr txBox="1">
            <a:spLocks/>
          </p:cNvSpPr>
          <p:nvPr/>
        </p:nvSpPr>
        <p:spPr>
          <a:xfrm>
            <a:off x="587375" y="268698"/>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What is Semantic Kernel?</a:t>
            </a:r>
          </a:p>
        </p:txBody>
      </p:sp>
      <p:pic>
        <p:nvPicPr>
          <p:cNvPr id="2050" name="Picture 2">
            <a:extLst>
              <a:ext uri="{FF2B5EF4-FFF2-40B4-BE49-F238E27FC236}">
                <a16:creationId xmlns:a16="http://schemas.microsoft.com/office/drawing/2014/main" id="{931D64A9-2362-7DE0-FEF3-55F178AF5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3281"/>
            <a:ext cx="12192000" cy="574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771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EF321-1EDD-BC48-AD19-87D1493BE9C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6994D72-CB84-F4BD-5B89-2CE543C87132}"/>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Core Concepts</a:t>
            </a:r>
          </a:p>
        </p:txBody>
      </p:sp>
      <p:sp>
        <p:nvSpPr>
          <p:cNvPr id="2" name="Rectangle: Rounded Corners 1">
            <a:extLst>
              <a:ext uri="{FF2B5EF4-FFF2-40B4-BE49-F238E27FC236}">
                <a16:creationId xmlns:a16="http://schemas.microsoft.com/office/drawing/2014/main" id="{A1DB8BB5-AC42-7A34-E5E6-07AF99C4C2F4}"/>
              </a:ext>
              <a:ext uri="{C183D7F6-B498-43B3-948B-1728B52AA6E4}">
                <adec:decorative xmlns:adec="http://schemas.microsoft.com/office/drawing/2017/decorative" val="0"/>
              </a:ext>
            </a:extLst>
          </p:cNvPr>
          <p:cNvSpPr/>
          <p:nvPr/>
        </p:nvSpPr>
        <p:spPr bwMode="auto">
          <a:xfrm>
            <a:off x="6509463" y="1593464"/>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Skills (Functions)</a:t>
            </a:r>
          </a:p>
        </p:txBody>
      </p:sp>
      <p:sp>
        <p:nvSpPr>
          <p:cNvPr id="11" name="Rounded Rectangle 64">
            <a:extLst>
              <a:ext uri="{FF2B5EF4-FFF2-40B4-BE49-F238E27FC236}">
                <a16:creationId xmlns:a16="http://schemas.microsoft.com/office/drawing/2014/main" id="{27109DA9-1938-73E9-C983-17D1A06014FF}"/>
              </a:ext>
              <a:ext uri="{C183D7F6-B498-43B3-948B-1728B52AA6E4}">
                <adec:decorative xmlns:adec="http://schemas.microsoft.com/office/drawing/2017/decorative" val="0"/>
              </a:ext>
            </a:extLst>
          </p:cNvPr>
          <p:cNvSpPr>
            <a:spLocks/>
          </p:cNvSpPr>
          <p:nvPr/>
        </p:nvSpPr>
        <p:spPr bwMode="auto">
          <a:xfrm>
            <a:off x="6377605" y="1801520"/>
            <a:ext cx="4455345" cy="162748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Reusable units of AI or native logic</a:t>
            </a:r>
          </a:p>
          <a:p>
            <a:pPr marL="285750" indent="-285750" defTabSz="721425">
              <a:spcBef>
                <a:spcPts val="400"/>
              </a:spcBef>
              <a:buFontTx/>
              <a:buChar char="-"/>
            </a:pPr>
            <a:r>
              <a:rPr lang="en-US" sz="1800" b="1" dirty="0">
                <a:solidFill>
                  <a:srgbClr val="000000"/>
                </a:solidFill>
                <a:latin typeface="Segoe Sans Display Semibold"/>
                <a:cs typeface="Segoe Sans Display Semibold" pitchFamily="2" charset="0"/>
              </a:rPr>
              <a:t>Semantic Functions: Natural language prompts</a:t>
            </a:r>
          </a:p>
          <a:p>
            <a:pPr marL="285750" indent="-285750" defTabSz="721425">
              <a:spcBef>
                <a:spcPts val="400"/>
              </a:spcBef>
              <a:buFontTx/>
              <a:buChar char="-"/>
            </a:pPr>
            <a:r>
              <a:rPr lang="en-US" sz="1800" b="1" dirty="0">
                <a:solidFill>
                  <a:srgbClr val="000000"/>
                </a:solidFill>
                <a:latin typeface="Segoe Sans Display Semibold"/>
                <a:cs typeface="Segoe Sans Display Semibold" pitchFamily="2" charset="0"/>
              </a:rPr>
              <a:t>Native Functions: Traditional Code</a:t>
            </a:r>
          </a:p>
        </p:txBody>
      </p:sp>
      <p:sp>
        <p:nvSpPr>
          <p:cNvPr id="15" name="!!Rectangle: Rounded Corners 25">
            <a:extLst>
              <a:ext uri="{FF2B5EF4-FFF2-40B4-BE49-F238E27FC236}">
                <a16:creationId xmlns:a16="http://schemas.microsoft.com/office/drawing/2014/main" id="{49CA8096-7B3E-AA61-CDEE-8ABFBCAC6CCF}"/>
              </a:ext>
              <a:ext uri="{C183D7F6-B498-43B3-948B-1728B52AA6E4}">
                <adec:decorative xmlns:adec="http://schemas.microsoft.com/office/drawing/2017/decorative" val="0"/>
              </a:ext>
            </a:extLst>
          </p:cNvPr>
          <p:cNvSpPr/>
          <p:nvPr/>
        </p:nvSpPr>
        <p:spPr bwMode="auto">
          <a:xfrm>
            <a:off x="1411243" y="1606732"/>
            <a:ext cx="3366056" cy="437632"/>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Kernel</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6" name="Rounded Rectangle 64">
            <a:extLst>
              <a:ext uri="{FF2B5EF4-FFF2-40B4-BE49-F238E27FC236}">
                <a16:creationId xmlns:a16="http://schemas.microsoft.com/office/drawing/2014/main" id="{5F1DE2F8-8C21-B536-0969-09C688037D42}"/>
              </a:ext>
              <a:ext uri="{C183D7F6-B498-43B3-948B-1728B52AA6E4}">
                <adec:decorative xmlns:adec="http://schemas.microsoft.com/office/drawing/2017/decorative" val="0"/>
              </a:ext>
            </a:extLst>
          </p:cNvPr>
          <p:cNvSpPr>
            <a:spLocks/>
          </p:cNvSpPr>
          <p:nvPr/>
        </p:nvSpPr>
        <p:spPr bwMode="auto">
          <a:xfrm>
            <a:off x="1279384" y="1802438"/>
            <a:ext cx="4455345" cy="1740309"/>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The central object in Semantic Kernel, managing connections and function execution</a:t>
            </a:r>
          </a:p>
        </p:txBody>
      </p:sp>
      <p:sp>
        <p:nvSpPr>
          <p:cNvPr id="17" name="!!Rectangle: Rounded Corners 26">
            <a:extLst>
              <a:ext uri="{FF2B5EF4-FFF2-40B4-BE49-F238E27FC236}">
                <a16:creationId xmlns:a16="http://schemas.microsoft.com/office/drawing/2014/main" id="{F3CB7E25-903E-0339-3CEE-078D6004A0F0}"/>
              </a:ext>
              <a:ext uri="{C183D7F6-B498-43B3-948B-1728B52AA6E4}">
                <adec:decorative xmlns:adec="http://schemas.microsoft.com/office/drawing/2017/decorative" val="0"/>
              </a:ext>
            </a:extLst>
          </p:cNvPr>
          <p:cNvSpPr/>
          <p:nvPr/>
        </p:nvSpPr>
        <p:spPr bwMode="auto">
          <a:xfrm>
            <a:off x="6509464" y="4014196"/>
            <a:ext cx="3366056" cy="437632"/>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Planners (Not Mentioned)</a:t>
            </a:r>
          </a:p>
        </p:txBody>
      </p:sp>
      <p:sp>
        <p:nvSpPr>
          <p:cNvPr id="21" name="Rounded Rectangle 64">
            <a:extLst>
              <a:ext uri="{FF2B5EF4-FFF2-40B4-BE49-F238E27FC236}">
                <a16:creationId xmlns:a16="http://schemas.microsoft.com/office/drawing/2014/main" id="{3995A5C9-7D96-E892-615F-70DC137E91BA}"/>
              </a:ext>
              <a:ext uri="{C183D7F6-B498-43B3-948B-1728B52AA6E4}">
                <adec:decorative xmlns:adec="http://schemas.microsoft.com/office/drawing/2017/decorative" val="0"/>
              </a:ext>
            </a:extLst>
          </p:cNvPr>
          <p:cNvSpPr>
            <a:spLocks/>
          </p:cNvSpPr>
          <p:nvPr/>
        </p:nvSpPr>
        <p:spPr bwMode="auto">
          <a:xfrm>
            <a:off x="6377605" y="4233011"/>
            <a:ext cx="4455345" cy="1471586"/>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Intelligent components that create sequences of functions to achieve complex goals</a:t>
            </a:r>
          </a:p>
        </p:txBody>
      </p:sp>
      <p:sp>
        <p:nvSpPr>
          <p:cNvPr id="22" name="Rectangle: Rounded Corners 21">
            <a:extLst>
              <a:ext uri="{FF2B5EF4-FFF2-40B4-BE49-F238E27FC236}">
                <a16:creationId xmlns:a16="http://schemas.microsoft.com/office/drawing/2014/main" id="{45913A85-998E-0989-5432-39DAD098DA6E}"/>
              </a:ext>
              <a:ext uri="{C183D7F6-B498-43B3-948B-1728B52AA6E4}">
                <adec:decorative xmlns:adec="http://schemas.microsoft.com/office/drawing/2017/decorative" val="0"/>
              </a:ext>
            </a:extLst>
          </p:cNvPr>
          <p:cNvSpPr/>
          <p:nvPr/>
        </p:nvSpPr>
        <p:spPr bwMode="auto">
          <a:xfrm>
            <a:off x="1411242" y="4097047"/>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Connectors</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Rounded Rectangle 64">
            <a:extLst>
              <a:ext uri="{FF2B5EF4-FFF2-40B4-BE49-F238E27FC236}">
                <a16:creationId xmlns:a16="http://schemas.microsoft.com/office/drawing/2014/main" id="{E7A98FE6-4E16-B19B-4F9E-E04EB3296929}"/>
              </a:ext>
              <a:ext uri="{C183D7F6-B498-43B3-948B-1728B52AA6E4}">
                <adec:decorative xmlns:adec="http://schemas.microsoft.com/office/drawing/2017/decorative" val="0"/>
              </a:ext>
            </a:extLst>
          </p:cNvPr>
          <p:cNvSpPr>
            <a:spLocks/>
          </p:cNvSpPr>
          <p:nvPr/>
        </p:nvSpPr>
        <p:spPr bwMode="auto">
          <a:xfrm>
            <a:off x="1279384" y="4305104"/>
            <a:ext cx="4455345" cy="1471586"/>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Bridges to various AI Services</a:t>
            </a:r>
            <a:br>
              <a:rPr lang="en-US" sz="1800" b="1" dirty="0">
                <a:solidFill>
                  <a:srgbClr val="000000"/>
                </a:solidFill>
                <a:latin typeface="Segoe Sans Display Semibold"/>
                <a:cs typeface="Segoe Sans Display Semibold" pitchFamily="2" charset="0"/>
              </a:rPr>
            </a:br>
            <a:r>
              <a:rPr lang="en-US" sz="1800" b="1" dirty="0">
                <a:solidFill>
                  <a:srgbClr val="000000"/>
                </a:solidFill>
                <a:latin typeface="Segoe Sans Display Semibold"/>
                <a:cs typeface="Segoe Sans Display Semibold" pitchFamily="2" charset="0"/>
              </a:rPr>
              <a:t>(Azure OpenAI, Hugging Face, </a:t>
            </a:r>
            <a:r>
              <a:rPr lang="en-US" sz="1800" b="1" dirty="0" err="1">
                <a:solidFill>
                  <a:srgbClr val="000000"/>
                </a:solidFill>
                <a:latin typeface="Segoe Sans Display Semibold"/>
                <a:cs typeface="Segoe Sans Display Semibold" pitchFamily="2" charset="0"/>
              </a:rPr>
              <a:t>etc</a:t>
            </a:r>
            <a:r>
              <a:rPr lang="en-US" sz="1800" b="1" dirty="0">
                <a:solidFill>
                  <a:srgbClr val="000000"/>
                </a:solidFill>
                <a:latin typeface="Segoe Sans Display Semibold"/>
                <a:cs typeface="Segoe Sans Display Semibold" pitchFamily="2" charset="0"/>
              </a:rPr>
              <a:t>)</a:t>
            </a:r>
          </a:p>
        </p:txBody>
      </p:sp>
    </p:spTree>
    <p:extLst>
      <p:ext uri="{BB962C8B-B14F-4D97-AF65-F5344CB8AC3E}">
        <p14:creationId xmlns:p14="http://schemas.microsoft.com/office/powerpoint/2010/main" val="3456269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ECF0-0684-D0BA-DB77-22310171FA6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297DA8C-78CF-05D0-7B1B-EF95B1504E9C}"/>
              </a:ext>
            </a:extLst>
          </p:cNvPr>
          <p:cNvSpPr txBox="1">
            <a:spLocks noGrp="1"/>
          </p:cNvSpPr>
          <p:nvPr>
            <p:ph type="title" idx="4294967295"/>
          </p:nvPr>
        </p:nvSpPr>
        <p:spPr>
          <a:xfrm>
            <a:off x="587375" y="20977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Code</a:t>
            </a:r>
            <a:r>
              <a:rPr kumimoji="0" lang="en-CA" sz="3600" b="1" i="0" u="none" strike="noStrike" kern="1200" cap="none" spc="-50" normalizeH="0" noProof="0" dirty="0">
                <a:ln w="3175">
                  <a:noFill/>
                </a:ln>
                <a:gradFill>
                  <a:gsLst>
                    <a:gs pos="88073">
                      <a:srgbClr val="000000"/>
                    </a:gs>
                    <a:gs pos="68807">
                      <a:srgbClr val="000000"/>
                    </a:gs>
                  </a:gsLst>
                  <a:lin ang="5400000" scaled="1"/>
                </a:gradFill>
                <a:effectLst/>
                <a:uLnTx/>
                <a:uFillTx/>
                <a:latin typeface="Segoe UI Variable Display Semibold" pitchFamily="2" charset="0"/>
              </a:rPr>
              <a:t> Snippet (Semantic Function)</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sp>
        <p:nvSpPr>
          <p:cNvPr id="16" name="Rounded Rectangle 64">
            <a:extLst>
              <a:ext uri="{FF2B5EF4-FFF2-40B4-BE49-F238E27FC236}">
                <a16:creationId xmlns:a16="http://schemas.microsoft.com/office/drawing/2014/main" id="{9FE07727-9F4B-4F8D-F6C7-4C76EE916B95}"/>
              </a:ext>
              <a:ext uri="{C183D7F6-B498-43B3-948B-1728B52AA6E4}">
                <adec:decorative xmlns:adec="http://schemas.microsoft.com/office/drawing/2017/decorative" val="0"/>
              </a:ext>
            </a:extLst>
          </p:cNvPr>
          <p:cNvSpPr>
            <a:spLocks/>
          </p:cNvSpPr>
          <p:nvPr/>
        </p:nvSpPr>
        <p:spPr bwMode="auto">
          <a:xfrm>
            <a:off x="333487" y="763773"/>
            <a:ext cx="11271138" cy="5884454"/>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Initializing the Kernel with your GPT-4o endpoint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using </a:t>
            </a:r>
            <a:r>
              <a:rPr lang="en-US" sz="1600" b="1" dirty="0" err="1">
                <a:solidFill>
                  <a:srgbClr val="000000"/>
                </a:solidFill>
                <a:latin typeface="Consolas" panose="020B0609020204030204" pitchFamily="49" charset="0"/>
                <a:cs typeface="Segoe Sans Display Semibold" pitchFamily="2" charset="0"/>
              </a:rPr>
              <a:t>Microsoft.SemanticKernel</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using </a:t>
            </a:r>
            <a:r>
              <a:rPr lang="en-US" sz="1600" b="1" dirty="0" err="1">
                <a:solidFill>
                  <a:srgbClr val="000000"/>
                </a:solidFill>
                <a:latin typeface="Consolas" panose="020B0609020204030204" pitchFamily="49" charset="0"/>
                <a:cs typeface="Segoe Sans Display Semibold" pitchFamily="2" charset="0"/>
              </a:rPr>
              <a:t>Microsoft.SemanticKernel.Connectors.OpenAI</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IKernel kernel = new KernelBuilder()</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.WithAzureOpenAIChatCompletion(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deploymentName: "your-gpt4o-deployment-name",</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endpoint: "your-gpt4o-endpoint",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apiKey: "your-gpt4o-key")</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.Build();</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Loading a Semantic Function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var citizenIntentSkill = kernel.CreateSemanticFunction("Determine the intent of the following citizen inquiry: {{$inquiry}}");</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Calling the function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var result = await citizenIntentSkill.InvokeAsync(kernel, new KernelArguments { ["inquiry"] = "I need to renew my driver's license."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string intent = result.GetValue&lt;string&gt;();</a:t>
            </a:r>
          </a:p>
        </p:txBody>
      </p:sp>
    </p:spTree>
    <p:extLst>
      <p:ext uri="{BB962C8B-B14F-4D97-AF65-F5344CB8AC3E}">
        <p14:creationId xmlns:p14="http://schemas.microsoft.com/office/powerpoint/2010/main" val="1261182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33C49-276B-574A-0F1B-989D0573D97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E53C3C8-53E9-458F-1EB8-4E06C6B2E64C}"/>
              </a:ext>
            </a:extLst>
          </p:cNvPr>
          <p:cNvSpPr txBox="1">
            <a:spLocks noGrp="1"/>
          </p:cNvSpPr>
          <p:nvPr>
            <p:ph type="title" idx="4294967295"/>
          </p:nvPr>
        </p:nvSpPr>
        <p:spPr>
          <a:xfrm>
            <a:off x="587375" y="20977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Code</a:t>
            </a:r>
            <a:r>
              <a:rPr kumimoji="0" lang="en-CA" sz="3600" b="1" i="0" u="none" strike="noStrike" kern="1200" cap="none" spc="-50" normalizeH="0" noProof="0" dirty="0">
                <a:ln w="3175">
                  <a:noFill/>
                </a:ln>
                <a:gradFill>
                  <a:gsLst>
                    <a:gs pos="88073">
                      <a:srgbClr val="000000"/>
                    </a:gs>
                    <a:gs pos="68807">
                      <a:srgbClr val="000000"/>
                    </a:gs>
                  </a:gsLst>
                  <a:lin ang="5400000" scaled="1"/>
                </a:gradFill>
                <a:effectLst/>
                <a:uLnTx/>
                <a:uFillTx/>
                <a:latin typeface="Segoe UI Variable Display Semibold" pitchFamily="2" charset="0"/>
              </a:rPr>
              <a:t> Snippet (Native Function)</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sp>
        <p:nvSpPr>
          <p:cNvPr id="16" name="Rounded Rectangle 64">
            <a:extLst>
              <a:ext uri="{FF2B5EF4-FFF2-40B4-BE49-F238E27FC236}">
                <a16:creationId xmlns:a16="http://schemas.microsoft.com/office/drawing/2014/main" id="{4FE372CC-B526-8316-6060-65B229FFC2BF}"/>
              </a:ext>
              <a:ext uri="{C183D7F6-B498-43B3-948B-1728B52AA6E4}">
                <adec:decorative xmlns:adec="http://schemas.microsoft.com/office/drawing/2017/decorative" val="0"/>
              </a:ext>
            </a:extLst>
          </p:cNvPr>
          <p:cNvSpPr>
            <a:spLocks/>
          </p:cNvSpPr>
          <p:nvPr/>
        </p:nvSpPr>
        <p:spPr bwMode="auto">
          <a:xfrm>
            <a:off x="333487" y="763772"/>
            <a:ext cx="11271138" cy="609422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FF0000"/>
                </a:solidFill>
                <a:latin typeface="Consolas" panose="020B0609020204030204" pitchFamily="49" charset="0"/>
                <a:cs typeface="Segoe Sans Display Semibold" pitchFamily="2" charset="0"/>
              </a:rPr>
              <a:t>// Define a Native Function (C# class)</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public class InquiryClassifier</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[SKFunction, Description("Classifies an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public string Classify([Description("The inquiry text.")] string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if (inquiry.Contains("license")) return "Motor Vehicle Services";</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if (inquiry.Contains("tax")) return "Taxation";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return "General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a:t>
            </a: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Load the Native Function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kernel.ImportPluginFromObject(new InquiryClassifier(), "InquiryClassifierPlugin");</a:t>
            </a: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Call the Native Function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var nativeResult = await kernel.InvokeAsync("InquiryClassifierPlugin”, "Classify",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new KernelArguments { ["inquiry"] = "I need to renew my driver's license."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string category = nativeResult.GetValue&lt;string&gt;();</a:t>
            </a:r>
          </a:p>
        </p:txBody>
      </p:sp>
    </p:spTree>
    <p:extLst>
      <p:ext uri="{BB962C8B-B14F-4D97-AF65-F5344CB8AC3E}">
        <p14:creationId xmlns:p14="http://schemas.microsoft.com/office/powerpoint/2010/main" val="85162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D9B73-920A-1832-90B6-42F5A7334B3D}"/>
              </a:ext>
            </a:extLst>
          </p:cNvPr>
          <p:cNvPicPr>
            <a:picLocks noChangeAspect="1"/>
          </p:cNvPicPr>
          <p:nvPr/>
        </p:nvPicPr>
        <p:blipFill>
          <a:blip r:embed="rId3"/>
          <a:stretch>
            <a:fillRect/>
          </a:stretch>
        </p:blipFill>
        <p:spPr>
          <a:xfrm>
            <a:off x="4027025" y="0"/>
            <a:ext cx="4137949" cy="6858000"/>
          </a:xfrm>
          <a:prstGeom prst="rect">
            <a:avLst/>
          </a:prstGeom>
        </p:spPr>
      </p:pic>
      <p:pic>
        <p:nvPicPr>
          <p:cNvPr id="7" name="Picture 6">
            <a:extLst>
              <a:ext uri="{FF2B5EF4-FFF2-40B4-BE49-F238E27FC236}">
                <a16:creationId xmlns:a16="http://schemas.microsoft.com/office/drawing/2014/main" id="{010D5601-0908-D2D9-A51F-5499C3EDF545}"/>
              </a:ext>
            </a:extLst>
          </p:cNvPr>
          <p:cNvPicPr>
            <a:picLocks noChangeAspect="1"/>
          </p:cNvPicPr>
          <p:nvPr/>
        </p:nvPicPr>
        <p:blipFill>
          <a:blip r:embed="rId4"/>
          <a:stretch>
            <a:fillRect/>
          </a:stretch>
        </p:blipFill>
        <p:spPr>
          <a:xfrm>
            <a:off x="439459" y="554145"/>
            <a:ext cx="3127053" cy="3749498"/>
          </a:xfrm>
          <a:prstGeom prst="rect">
            <a:avLst/>
          </a:prstGeom>
        </p:spPr>
      </p:pic>
      <p:pic>
        <p:nvPicPr>
          <p:cNvPr id="9" name="Picture 8">
            <a:extLst>
              <a:ext uri="{FF2B5EF4-FFF2-40B4-BE49-F238E27FC236}">
                <a16:creationId xmlns:a16="http://schemas.microsoft.com/office/drawing/2014/main" id="{95A70221-808F-978D-5BE4-3BDD81BE6A19}"/>
              </a:ext>
            </a:extLst>
          </p:cNvPr>
          <p:cNvPicPr>
            <a:picLocks noChangeAspect="1"/>
          </p:cNvPicPr>
          <p:nvPr/>
        </p:nvPicPr>
        <p:blipFill>
          <a:blip r:embed="rId5"/>
          <a:stretch>
            <a:fillRect/>
          </a:stretch>
        </p:blipFill>
        <p:spPr>
          <a:xfrm>
            <a:off x="6705461" y="4404368"/>
            <a:ext cx="4963218" cy="1667108"/>
          </a:xfrm>
          <a:prstGeom prst="rect">
            <a:avLst/>
          </a:prstGeom>
        </p:spPr>
      </p:pic>
    </p:spTree>
    <p:extLst>
      <p:ext uri="{BB962C8B-B14F-4D97-AF65-F5344CB8AC3E}">
        <p14:creationId xmlns:p14="http://schemas.microsoft.com/office/powerpoint/2010/main" val="405561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98323-B6E0-EC90-813F-FF7BB7C0A64A}"/>
            </a:ext>
          </a:extLst>
        </p:cNvPr>
        <p:cNvGrpSpPr/>
        <p:nvPr/>
      </p:nvGrpSpPr>
      <p:grpSpPr>
        <a:xfrm>
          <a:off x="0" y="0"/>
          <a:ext cx="0" cy="0"/>
          <a:chOff x="0" y="0"/>
          <a:chExt cx="0" cy="0"/>
        </a:xfrm>
      </p:grpSpPr>
      <p:pic>
        <p:nvPicPr>
          <p:cNvPr id="1026" name="Picture 2" descr="Body | Mr. Potato Head Wiki | Fandom">
            <a:extLst>
              <a:ext uri="{FF2B5EF4-FFF2-40B4-BE49-F238E27FC236}">
                <a16:creationId xmlns:a16="http://schemas.microsoft.com/office/drawing/2014/main" id="{B76F0FDD-7354-B034-F789-942029524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607" y="1634667"/>
            <a:ext cx="3143250" cy="428625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40B13802-9DC0-2306-A3C6-AAD78FAA43F5}"/>
              </a:ext>
            </a:extLst>
          </p:cNvPr>
          <p:cNvGrpSpPr/>
          <p:nvPr/>
        </p:nvGrpSpPr>
        <p:grpSpPr>
          <a:xfrm>
            <a:off x="587375" y="209774"/>
            <a:ext cx="11017250" cy="5475224"/>
            <a:chOff x="587375" y="209774"/>
            <a:chExt cx="11017250" cy="5475224"/>
          </a:xfrm>
        </p:grpSpPr>
        <p:sp>
          <p:nvSpPr>
            <p:cNvPr id="4" name="Title 1">
              <a:extLst>
                <a:ext uri="{FF2B5EF4-FFF2-40B4-BE49-F238E27FC236}">
                  <a16:creationId xmlns:a16="http://schemas.microsoft.com/office/drawing/2014/main" id="{2CDEE6FE-DF70-CAC7-2973-9B4366D12F06}"/>
                </a:ext>
              </a:extLst>
            </p:cNvPr>
            <p:cNvSpPr txBox="1">
              <a:spLocks/>
            </p:cNvSpPr>
            <p:nvPr/>
          </p:nvSpPr>
          <p:spPr>
            <a:xfrm>
              <a:off x="587375" y="20977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b="1" dirty="0">
                  <a:gradFill>
                    <a:gsLst>
                      <a:gs pos="88073">
                        <a:srgbClr val="000000"/>
                      </a:gs>
                      <a:gs pos="68807">
                        <a:srgbClr val="000000"/>
                      </a:gs>
                    </a:gsLst>
                    <a:lin ang="5400000" scaled="1"/>
                  </a:gradFill>
                  <a:latin typeface="Segoe UI Variable Display Semibold" pitchFamily="2" charset="0"/>
                </a:rPr>
                <a:t>Your LLM App</a:t>
              </a:r>
            </a:p>
          </p:txBody>
        </p:sp>
        <p:sp>
          <p:nvSpPr>
            <p:cNvPr id="5" name="TextBox 4">
              <a:extLst>
                <a:ext uri="{FF2B5EF4-FFF2-40B4-BE49-F238E27FC236}">
                  <a16:creationId xmlns:a16="http://schemas.microsoft.com/office/drawing/2014/main" id="{F3A1F8E7-7F55-0355-6C08-9487A581FD14}"/>
                </a:ext>
              </a:extLst>
            </p:cNvPr>
            <p:cNvSpPr txBox="1"/>
            <p:nvPr/>
          </p:nvSpPr>
          <p:spPr>
            <a:xfrm>
              <a:off x="4863423" y="4761668"/>
              <a:ext cx="1503617" cy="923330"/>
            </a:xfrm>
            <a:prstGeom prst="rect">
              <a:avLst/>
            </a:prstGeom>
            <a:noFill/>
          </p:spPr>
          <p:txBody>
            <a:bodyPr wrap="none" lIns="0" tIns="0" rIns="0" bIns="0" rtlCol="0">
              <a:spAutoFit/>
            </a:bodyPr>
            <a:lstStyle/>
            <a:p>
              <a:pPr algn="l"/>
              <a:r>
                <a:rPr lang="en-US" sz="6000" b="1" dirty="0"/>
                <a:t>LLM</a:t>
              </a:r>
            </a:p>
          </p:txBody>
        </p:sp>
      </p:grpSp>
      <p:grpSp>
        <p:nvGrpSpPr>
          <p:cNvPr id="7" name="Group 6">
            <a:extLst>
              <a:ext uri="{FF2B5EF4-FFF2-40B4-BE49-F238E27FC236}">
                <a16:creationId xmlns:a16="http://schemas.microsoft.com/office/drawing/2014/main" id="{2721C453-2D1A-5BC5-8507-7213E9B96CFA}"/>
              </a:ext>
            </a:extLst>
          </p:cNvPr>
          <p:cNvGrpSpPr/>
          <p:nvPr/>
        </p:nvGrpSpPr>
        <p:grpSpPr>
          <a:xfrm>
            <a:off x="7186857" y="2806122"/>
            <a:ext cx="3295650" cy="1245756"/>
            <a:chOff x="7186857" y="2806122"/>
            <a:chExt cx="3295650" cy="1245756"/>
          </a:xfrm>
        </p:grpSpPr>
        <p:pic>
          <p:nvPicPr>
            <p:cNvPr id="1028" name="Picture 4" descr="Mr potato head arm clearance">
              <a:extLst>
                <a:ext uri="{FF2B5EF4-FFF2-40B4-BE49-F238E27FC236}">
                  <a16:creationId xmlns:a16="http://schemas.microsoft.com/office/drawing/2014/main" id="{E4167849-A399-6142-28A4-B2E45F625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857" y="2806122"/>
              <a:ext cx="3295650" cy="12457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8519A6-A4DA-ADE3-4F1E-36918C5E3791}"/>
                </a:ext>
              </a:extLst>
            </p:cNvPr>
            <p:cNvSpPr txBox="1"/>
            <p:nvPr/>
          </p:nvSpPr>
          <p:spPr>
            <a:xfrm>
              <a:off x="7643281" y="3620991"/>
              <a:ext cx="2686826" cy="430887"/>
            </a:xfrm>
            <a:prstGeom prst="rect">
              <a:avLst/>
            </a:prstGeom>
            <a:noFill/>
          </p:spPr>
          <p:txBody>
            <a:bodyPr wrap="none" lIns="0" tIns="0" rIns="0" bIns="0" rtlCol="0">
              <a:spAutoFit/>
            </a:bodyPr>
            <a:lstStyle/>
            <a:p>
              <a:pPr algn="l"/>
              <a:r>
                <a:rPr lang="en-US" sz="2800" b="1" dirty="0"/>
                <a:t>Database Query</a:t>
              </a:r>
            </a:p>
          </p:txBody>
        </p:sp>
      </p:grpSp>
      <p:grpSp>
        <p:nvGrpSpPr>
          <p:cNvPr id="10" name="Group 9">
            <a:extLst>
              <a:ext uri="{FF2B5EF4-FFF2-40B4-BE49-F238E27FC236}">
                <a16:creationId xmlns:a16="http://schemas.microsoft.com/office/drawing/2014/main" id="{CD2C1A3D-F0CC-0033-F6CB-753E4314AE35}"/>
              </a:ext>
            </a:extLst>
          </p:cNvPr>
          <p:cNvGrpSpPr/>
          <p:nvPr/>
        </p:nvGrpSpPr>
        <p:grpSpPr>
          <a:xfrm>
            <a:off x="587375" y="2560409"/>
            <a:ext cx="3456232" cy="1491470"/>
            <a:chOff x="587375" y="2560409"/>
            <a:chExt cx="3456232" cy="1491470"/>
          </a:xfrm>
        </p:grpSpPr>
        <p:pic>
          <p:nvPicPr>
            <p:cNvPr id="1030" name="Picture 6" descr="Mr potato head arm clearance">
              <a:extLst>
                <a:ext uri="{FF2B5EF4-FFF2-40B4-BE49-F238E27FC236}">
                  <a16:creationId xmlns:a16="http://schemas.microsoft.com/office/drawing/2014/main" id="{333C9B08-453D-C3C9-6B50-2A1EDB62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87375" y="2560409"/>
              <a:ext cx="3456232" cy="14914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D21DD9-63AD-BE99-A817-31C8CD869167}"/>
                </a:ext>
              </a:extLst>
            </p:cNvPr>
            <p:cNvSpPr txBox="1"/>
            <p:nvPr/>
          </p:nvSpPr>
          <p:spPr>
            <a:xfrm>
              <a:off x="1511235" y="3559435"/>
              <a:ext cx="1772921" cy="430887"/>
            </a:xfrm>
            <a:prstGeom prst="rect">
              <a:avLst/>
            </a:prstGeom>
            <a:noFill/>
          </p:spPr>
          <p:txBody>
            <a:bodyPr wrap="none" lIns="0" tIns="0" rIns="0" bIns="0" rtlCol="0">
              <a:spAutoFit/>
            </a:bodyPr>
            <a:lstStyle/>
            <a:p>
              <a:pPr algn="l"/>
              <a:r>
                <a:rPr lang="en-US" sz="2800" b="1" dirty="0"/>
                <a:t>API access</a:t>
              </a:r>
            </a:p>
          </p:txBody>
        </p:sp>
      </p:grpSp>
      <p:grpSp>
        <p:nvGrpSpPr>
          <p:cNvPr id="13" name="Group 12">
            <a:extLst>
              <a:ext uri="{FF2B5EF4-FFF2-40B4-BE49-F238E27FC236}">
                <a16:creationId xmlns:a16="http://schemas.microsoft.com/office/drawing/2014/main" id="{F22BA09B-302A-2BA3-4886-A102BADC2B8E}"/>
              </a:ext>
            </a:extLst>
          </p:cNvPr>
          <p:cNvGrpSpPr/>
          <p:nvPr/>
        </p:nvGrpSpPr>
        <p:grpSpPr>
          <a:xfrm>
            <a:off x="4279351" y="1686654"/>
            <a:ext cx="2824162" cy="2088224"/>
            <a:chOff x="8375100" y="472185"/>
            <a:chExt cx="2824162" cy="2088224"/>
          </a:xfrm>
        </p:grpSpPr>
        <p:pic>
          <p:nvPicPr>
            <p:cNvPr id="1032" name="Picture 8" descr="Mr Potato Head Eyes — Blind Squirrel Props">
              <a:extLst>
                <a:ext uri="{FF2B5EF4-FFF2-40B4-BE49-F238E27FC236}">
                  <a16:creationId xmlns:a16="http://schemas.microsoft.com/office/drawing/2014/main" id="{C513510A-9402-1F50-617A-552B3A0C8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100" y="472185"/>
              <a:ext cx="2824162" cy="20882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5437C86-6455-9DCD-CDB2-17F1C06005BA}"/>
                </a:ext>
              </a:extLst>
            </p:cNvPr>
            <p:cNvSpPr txBox="1"/>
            <p:nvPr/>
          </p:nvSpPr>
          <p:spPr>
            <a:xfrm>
              <a:off x="8384324" y="1698635"/>
              <a:ext cx="2656305" cy="861774"/>
            </a:xfrm>
            <a:prstGeom prst="rect">
              <a:avLst/>
            </a:prstGeom>
            <a:noFill/>
          </p:spPr>
          <p:txBody>
            <a:bodyPr wrap="none" lIns="0" tIns="0" rIns="0" bIns="0" rtlCol="0">
              <a:spAutoFit/>
            </a:bodyPr>
            <a:lstStyle/>
            <a:p>
              <a:pPr algn="l"/>
              <a:br>
                <a:rPr lang="en-US" sz="2800" b="1" dirty="0"/>
              </a:br>
              <a:r>
                <a:rPr lang="en-US" sz="2800" b="1" dirty="0"/>
                <a:t>Azure AI Search</a:t>
              </a:r>
            </a:p>
          </p:txBody>
        </p:sp>
      </p:grpSp>
      <p:grpSp>
        <p:nvGrpSpPr>
          <p:cNvPr id="17" name="Group 16">
            <a:extLst>
              <a:ext uri="{FF2B5EF4-FFF2-40B4-BE49-F238E27FC236}">
                <a16:creationId xmlns:a16="http://schemas.microsoft.com/office/drawing/2014/main" id="{11C30B70-21E6-BCD4-1D87-9206BB541FA3}"/>
              </a:ext>
            </a:extLst>
          </p:cNvPr>
          <p:cNvGrpSpPr/>
          <p:nvPr/>
        </p:nvGrpSpPr>
        <p:grpSpPr>
          <a:xfrm>
            <a:off x="3325935" y="4700620"/>
            <a:ext cx="4730993" cy="2222557"/>
            <a:chOff x="3249734" y="4624102"/>
            <a:chExt cx="4730993" cy="2222557"/>
          </a:xfrm>
        </p:grpSpPr>
        <p:pic>
          <p:nvPicPr>
            <p:cNvPr id="15" name="Picture 14">
              <a:extLst>
                <a:ext uri="{FF2B5EF4-FFF2-40B4-BE49-F238E27FC236}">
                  <a16:creationId xmlns:a16="http://schemas.microsoft.com/office/drawing/2014/main" id="{3C09C44F-7C2B-9A82-4C3C-54575550B0BA}"/>
                </a:ext>
              </a:extLst>
            </p:cNvPr>
            <p:cNvPicPr>
              <a:picLocks noChangeAspect="1"/>
            </p:cNvPicPr>
            <p:nvPr/>
          </p:nvPicPr>
          <p:blipFill>
            <a:blip r:embed="rId6"/>
            <a:stretch>
              <a:fillRect/>
            </a:stretch>
          </p:blipFill>
          <p:spPr>
            <a:xfrm>
              <a:off x="3249734" y="4624102"/>
              <a:ext cx="4730993" cy="2222557"/>
            </a:xfrm>
            <a:prstGeom prst="rect">
              <a:avLst/>
            </a:prstGeom>
          </p:spPr>
        </p:pic>
        <p:sp>
          <p:nvSpPr>
            <p:cNvPr id="16" name="TextBox 15">
              <a:extLst>
                <a:ext uri="{FF2B5EF4-FFF2-40B4-BE49-F238E27FC236}">
                  <a16:creationId xmlns:a16="http://schemas.microsoft.com/office/drawing/2014/main" id="{57625D79-DAD2-4B95-6484-BA10E68A71C8}"/>
                </a:ext>
              </a:extLst>
            </p:cNvPr>
            <p:cNvSpPr txBox="1"/>
            <p:nvPr/>
          </p:nvSpPr>
          <p:spPr>
            <a:xfrm>
              <a:off x="3464256" y="5757837"/>
              <a:ext cx="4301947" cy="430887"/>
            </a:xfrm>
            <a:prstGeom prst="rect">
              <a:avLst/>
            </a:prstGeom>
            <a:noFill/>
          </p:spPr>
          <p:txBody>
            <a:bodyPr wrap="none" lIns="0" tIns="0" rIns="0" bIns="0" rtlCol="0">
              <a:spAutoFit/>
            </a:bodyPr>
            <a:lstStyle/>
            <a:p>
              <a:pPr algn="l"/>
              <a:r>
                <a:rPr lang="en-US" sz="2800" b="1" dirty="0">
                  <a:solidFill>
                    <a:schemeClr val="bg1"/>
                  </a:solidFill>
                </a:rPr>
                <a:t>Azure Function Endpoints</a:t>
              </a:r>
            </a:p>
          </p:txBody>
        </p:sp>
      </p:grpSp>
    </p:spTree>
    <p:extLst>
      <p:ext uri="{BB962C8B-B14F-4D97-AF65-F5344CB8AC3E}">
        <p14:creationId xmlns:p14="http://schemas.microsoft.com/office/powerpoint/2010/main" val="12565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E7B6B-708A-BB4B-ADB3-BB456474E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4C0D5-BAB2-9C3B-5BCC-A133A12657A8}"/>
              </a:ext>
            </a:extLst>
          </p:cNvPr>
          <p:cNvSpPr>
            <a:spLocks noGrp="1"/>
          </p:cNvSpPr>
          <p:nvPr>
            <p:ph type="title"/>
          </p:nvPr>
        </p:nvSpPr>
        <p:spPr>
          <a:xfrm>
            <a:off x="528066" y="427708"/>
            <a:ext cx="9144000" cy="553998"/>
          </a:xfrm>
        </p:spPr>
        <p:txBody>
          <a:bodyPr/>
          <a:lstStyle/>
          <a:p>
            <a:r>
              <a:rPr lang="en-US" dirty="0"/>
              <a:t>Additional Info</a:t>
            </a:r>
          </a:p>
        </p:txBody>
      </p:sp>
      <p:sp>
        <p:nvSpPr>
          <p:cNvPr id="3" name="TextBox 2">
            <a:extLst>
              <a:ext uri="{FF2B5EF4-FFF2-40B4-BE49-F238E27FC236}">
                <a16:creationId xmlns:a16="http://schemas.microsoft.com/office/drawing/2014/main" id="{403945DA-0C80-60F0-B598-F9E6A2690B7E}"/>
              </a:ext>
            </a:extLst>
          </p:cNvPr>
          <p:cNvSpPr txBox="1"/>
          <p:nvPr/>
        </p:nvSpPr>
        <p:spPr>
          <a:xfrm>
            <a:off x="622169" y="2139885"/>
            <a:ext cx="6079806" cy="2585323"/>
          </a:xfrm>
          <a:prstGeom prst="rect">
            <a:avLst/>
          </a:prstGeom>
          <a:noFill/>
        </p:spPr>
        <p:txBody>
          <a:bodyPr wrap="none" lIns="0" tIns="0" rIns="0" bIns="0" rtlCol="0">
            <a:spAutoFit/>
          </a:bodyPr>
          <a:lstStyle/>
          <a:p>
            <a:pPr marL="285750" indent="-285750" algn="l">
              <a:buFont typeface="Arial" panose="020B0604020202020204" pitchFamily="34" charset="0"/>
              <a:buChar char="•"/>
            </a:pPr>
            <a:r>
              <a:rPr lang="en-US" sz="2800" dirty="0"/>
              <a:t>Secrets Retrieval</a:t>
            </a:r>
          </a:p>
          <a:p>
            <a:pPr marL="285750" indent="-285750" algn="l">
              <a:buFont typeface="Arial" panose="020B0604020202020204" pitchFamily="34" charset="0"/>
              <a:buChar char="•"/>
            </a:pPr>
            <a:r>
              <a:rPr lang="en-US" sz="2800" dirty="0"/>
              <a:t>Import APIs from OpenApi Spec APIs</a:t>
            </a:r>
          </a:p>
          <a:p>
            <a:pPr marL="742933" lvl="1" indent="-285750">
              <a:buFont typeface="Arial" panose="020B0604020202020204" pitchFamily="34" charset="0"/>
              <a:buChar char="•"/>
            </a:pPr>
            <a:r>
              <a:rPr lang="en-US" sz="2800" dirty="0">
                <a:hlinkClick r:id="rId3"/>
              </a:rPr>
              <a:t>OpenAPI Integration</a:t>
            </a:r>
            <a:endParaRPr lang="en-US" sz="2800" dirty="0"/>
          </a:p>
          <a:p>
            <a:pPr marL="285750" indent="-285750">
              <a:buFont typeface="Arial" panose="020B0604020202020204" pitchFamily="34" charset="0"/>
              <a:buChar char="•"/>
            </a:pPr>
            <a:r>
              <a:rPr lang="en-US" sz="2800" dirty="0"/>
              <a:t>Logic Apps Integration</a:t>
            </a:r>
          </a:p>
          <a:p>
            <a:pPr marL="285750" indent="-285750">
              <a:buFont typeface="Arial" panose="020B0604020202020204" pitchFamily="34" charset="0"/>
              <a:buChar char="•"/>
            </a:pPr>
            <a:r>
              <a:rPr lang="en-US" sz="2800" dirty="0"/>
              <a:t>MCP Integration (Coming Soon)</a:t>
            </a:r>
          </a:p>
          <a:p>
            <a:pPr marL="285750" indent="-285750" algn="l">
              <a:buFont typeface="Arial" panose="020B0604020202020204" pitchFamily="34" charset="0"/>
              <a:buChar char="•"/>
            </a:pPr>
            <a:endParaRPr lang="en-US" sz="2800" dirty="0" err="1"/>
          </a:p>
        </p:txBody>
      </p:sp>
    </p:spTree>
    <p:extLst>
      <p:ext uri="{BB962C8B-B14F-4D97-AF65-F5344CB8AC3E}">
        <p14:creationId xmlns:p14="http://schemas.microsoft.com/office/powerpoint/2010/main" val="159883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54966-513E-4A3A-0F66-5A0E8F77A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9063B-C89D-C5FE-3FDE-3AD15E1276A4}"/>
              </a:ext>
            </a:extLst>
          </p:cNvPr>
          <p:cNvSpPr>
            <a:spLocks noGrp="1"/>
          </p:cNvSpPr>
          <p:nvPr>
            <p:ph type="title"/>
          </p:nvPr>
        </p:nvSpPr>
        <p:spPr>
          <a:xfrm>
            <a:off x="585216" y="764417"/>
            <a:ext cx="9144000" cy="2769989"/>
          </a:xfrm>
        </p:spPr>
        <p:txBody>
          <a:bodyPr/>
          <a:lstStyle/>
          <a:p>
            <a:r>
              <a:rPr lang="en-US" dirty="0"/>
              <a:t>Demos</a:t>
            </a:r>
            <a:br>
              <a:rPr lang="en-US" dirty="0"/>
            </a:br>
            <a:r>
              <a:rPr lang="en-US" dirty="0"/>
              <a:t>Adding tools to your AI Agents using Semantic Kernel</a:t>
            </a:r>
            <a:br>
              <a:rPr lang="en-US" dirty="0"/>
            </a:br>
            <a:r>
              <a:rPr lang="en-US" dirty="0"/>
              <a:t>1. Function Tools</a:t>
            </a:r>
            <a:br>
              <a:rPr lang="en-US" dirty="0"/>
            </a:br>
            <a:r>
              <a:rPr lang="en-US" dirty="0"/>
              <a:t>2. Semantic Tools</a:t>
            </a:r>
          </a:p>
        </p:txBody>
      </p:sp>
    </p:spTree>
    <p:extLst>
      <p:ext uri="{BB962C8B-B14F-4D97-AF65-F5344CB8AC3E}">
        <p14:creationId xmlns:p14="http://schemas.microsoft.com/office/powerpoint/2010/main" val="396532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E8E8971C-733C-3AB3-BFEF-05C18EC1F3F2}"/>
              </a:ext>
            </a:extLst>
          </p:cNvPr>
          <p:cNvGrpSpPr/>
          <p:nvPr/>
        </p:nvGrpSpPr>
        <p:grpSpPr>
          <a:xfrm>
            <a:off x="3836293" y="4222031"/>
            <a:ext cx="6656712" cy="697178"/>
            <a:chOff x="3997663" y="4222031"/>
            <a:chExt cx="6656712" cy="697178"/>
          </a:xfrm>
        </p:grpSpPr>
        <p:cxnSp>
          <p:nvCxnSpPr>
            <p:cNvPr id="48" name="Straight Connector 47">
              <a:extLst>
                <a:ext uri="{FF2B5EF4-FFF2-40B4-BE49-F238E27FC236}">
                  <a16:creationId xmlns:a16="http://schemas.microsoft.com/office/drawing/2014/main" id="{264600AC-CF10-9993-6C93-F584DACD86C7}"/>
                </a:ext>
              </a:extLst>
            </p:cNvPr>
            <p:cNvCxnSpPr>
              <a:cxnSpLocks/>
            </p:cNvCxnSpPr>
            <p:nvPr/>
          </p:nvCxnSpPr>
          <p:spPr>
            <a:xfrm>
              <a:off x="3997663"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0" name="Straight Connector 49">
              <a:extLst>
                <a:ext uri="{FF2B5EF4-FFF2-40B4-BE49-F238E27FC236}">
                  <a16:creationId xmlns:a16="http://schemas.microsoft.com/office/drawing/2014/main" id="{20DB2E21-3414-00A3-B702-C56CDA56E412}"/>
                </a:ext>
              </a:extLst>
            </p:cNvPr>
            <p:cNvCxnSpPr>
              <a:cxnSpLocks/>
            </p:cNvCxnSpPr>
            <p:nvPr/>
          </p:nvCxnSpPr>
          <p:spPr>
            <a:xfrm>
              <a:off x="7292090"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2" name="Straight Connector 51">
              <a:extLst>
                <a:ext uri="{FF2B5EF4-FFF2-40B4-BE49-F238E27FC236}">
                  <a16:creationId xmlns:a16="http://schemas.microsoft.com/office/drawing/2014/main" id="{7A496EEC-513F-8E07-37E7-D7C45A7723F0}"/>
                </a:ext>
              </a:extLst>
            </p:cNvPr>
            <p:cNvCxnSpPr>
              <a:cxnSpLocks/>
            </p:cNvCxnSpPr>
            <p:nvPr/>
          </p:nvCxnSpPr>
          <p:spPr>
            <a:xfrm>
              <a:off x="10654375"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grpSp>
      <p:grpSp>
        <p:nvGrpSpPr>
          <p:cNvPr id="110" name="Group 109">
            <a:extLst>
              <a:ext uri="{FF2B5EF4-FFF2-40B4-BE49-F238E27FC236}">
                <a16:creationId xmlns:a16="http://schemas.microsoft.com/office/drawing/2014/main" id="{4E86DB2D-78EB-D9D6-D224-BFA83998271F}"/>
              </a:ext>
            </a:extLst>
          </p:cNvPr>
          <p:cNvGrpSpPr/>
          <p:nvPr/>
        </p:nvGrpSpPr>
        <p:grpSpPr>
          <a:xfrm>
            <a:off x="2082569" y="3291599"/>
            <a:ext cx="6092022" cy="422258"/>
            <a:chOff x="2082569" y="3111539"/>
            <a:chExt cx="6092022" cy="602318"/>
          </a:xfrm>
        </p:grpSpPr>
        <p:cxnSp>
          <p:nvCxnSpPr>
            <p:cNvPr id="47" name="Straight Connector 46">
              <a:extLst>
                <a:ext uri="{FF2B5EF4-FFF2-40B4-BE49-F238E27FC236}">
                  <a16:creationId xmlns:a16="http://schemas.microsoft.com/office/drawing/2014/main" id="{339D2AF3-664A-4C3A-F05A-7FE7095B3C61}"/>
                </a:ext>
              </a:extLst>
            </p:cNvPr>
            <p:cNvCxnSpPr>
              <a:cxnSpLocks/>
            </p:cNvCxnSpPr>
            <p:nvPr/>
          </p:nvCxnSpPr>
          <p:spPr>
            <a:xfrm>
              <a:off x="2082569" y="3111539"/>
              <a:ext cx="0" cy="60231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49" name="Straight Connector 48">
              <a:extLst>
                <a:ext uri="{FF2B5EF4-FFF2-40B4-BE49-F238E27FC236}">
                  <a16:creationId xmlns:a16="http://schemas.microsoft.com/office/drawing/2014/main" id="{9DA2420D-6E34-3FF3-0B99-D7BF26CC6944}"/>
                </a:ext>
              </a:extLst>
            </p:cNvPr>
            <p:cNvCxnSpPr>
              <a:cxnSpLocks/>
            </p:cNvCxnSpPr>
            <p:nvPr/>
          </p:nvCxnSpPr>
          <p:spPr>
            <a:xfrm>
              <a:off x="5311515" y="3121605"/>
              <a:ext cx="0" cy="592252"/>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1" name="Straight Connector 50">
              <a:extLst>
                <a:ext uri="{FF2B5EF4-FFF2-40B4-BE49-F238E27FC236}">
                  <a16:creationId xmlns:a16="http://schemas.microsoft.com/office/drawing/2014/main" id="{F4C3B10B-409F-4E49-94FD-12672E35BC56}"/>
                </a:ext>
              </a:extLst>
            </p:cNvPr>
            <p:cNvCxnSpPr>
              <a:cxnSpLocks/>
            </p:cNvCxnSpPr>
            <p:nvPr/>
          </p:nvCxnSpPr>
          <p:spPr>
            <a:xfrm>
              <a:off x="8174591" y="3124529"/>
              <a:ext cx="0" cy="58932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grpSp>
      <p:grpSp>
        <p:nvGrpSpPr>
          <p:cNvPr id="5" name="Group 4">
            <a:extLst>
              <a:ext uri="{FF2B5EF4-FFF2-40B4-BE49-F238E27FC236}">
                <a16:creationId xmlns:a16="http://schemas.microsoft.com/office/drawing/2014/main" id="{72B11C8A-CABD-808A-05B3-5D8AB7878796}"/>
              </a:ext>
            </a:extLst>
          </p:cNvPr>
          <p:cNvGrpSpPr/>
          <p:nvPr/>
        </p:nvGrpSpPr>
        <p:grpSpPr>
          <a:xfrm>
            <a:off x="571301" y="3700042"/>
            <a:ext cx="11049399" cy="523220"/>
            <a:chOff x="571301" y="3700042"/>
            <a:chExt cx="11049399" cy="523220"/>
          </a:xfrm>
        </p:grpSpPr>
        <p:sp>
          <p:nvSpPr>
            <p:cNvPr id="6" name="Rectangle: Rounded Corners 16">
              <a:extLst>
                <a:ext uri="{FF2B5EF4-FFF2-40B4-BE49-F238E27FC236}">
                  <a16:creationId xmlns:a16="http://schemas.microsoft.com/office/drawing/2014/main" id="{8E256E18-107C-EB04-08B6-987636F530F0}"/>
                </a:ext>
              </a:extLst>
            </p:cNvPr>
            <p:cNvSpPr/>
            <p:nvPr/>
          </p:nvSpPr>
          <p:spPr bwMode="auto">
            <a:xfrm>
              <a:off x="571301" y="3700042"/>
              <a:ext cx="11049399" cy="523220"/>
            </a:xfrm>
            <a:prstGeom prst="roundRect">
              <a:avLst>
                <a:gd name="adj" fmla="val 22294"/>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w="3175">
                  <a:noFill/>
                </a:ln>
                <a:solidFill>
                  <a:srgbClr val="FEFFFE"/>
                </a:solidFill>
                <a:effectLst/>
                <a:uLnTx/>
                <a:uFillTx/>
                <a:latin typeface="Segoe UI Semibold"/>
              </a:endParaRPr>
            </a:p>
          </p:txBody>
        </p:sp>
        <p:sp>
          <p:nvSpPr>
            <p:cNvPr id="7" name="TextBox 6">
              <a:extLst>
                <a:ext uri="{FF2B5EF4-FFF2-40B4-BE49-F238E27FC236}">
                  <a16:creationId xmlns:a16="http://schemas.microsoft.com/office/drawing/2014/main" id="{DFB31607-6E57-8D91-D114-652FB3DB51D8}"/>
                </a:ext>
              </a:extLst>
            </p:cNvPr>
            <p:cNvSpPr txBox="1"/>
            <p:nvPr/>
          </p:nvSpPr>
          <p:spPr>
            <a:xfrm>
              <a:off x="775462" y="3853930"/>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srgbClr val="FFFFFF"/>
                </a:solidFill>
                <a:effectLst/>
                <a:uLnTx/>
                <a:uFillTx/>
                <a:latin typeface="Segoe UI Variable Display Semibold" pitchFamily="2" charset="0"/>
              </a:endParaRPr>
            </a:p>
          </p:txBody>
        </p:sp>
        <p:sp>
          <p:nvSpPr>
            <p:cNvPr id="8" name="TextBox 7">
              <a:extLst>
                <a:ext uri="{FF2B5EF4-FFF2-40B4-BE49-F238E27FC236}">
                  <a16:creationId xmlns:a16="http://schemas.microsoft.com/office/drawing/2014/main" id="{CB06A549-62A7-6AE9-8149-8AA3CBCD4E74}"/>
                </a:ext>
              </a:extLst>
            </p:cNvPr>
            <p:cNvSpPr txBox="1"/>
            <p:nvPr/>
          </p:nvSpPr>
          <p:spPr>
            <a:xfrm>
              <a:off x="10183129" y="3853930"/>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srgbClr val="FFFFFF"/>
                </a:solidFill>
                <a:effectLst/>
                <a:uLnTx/>
                <a:uFillTx/>
                <a:latin typeface="Segoe UI Variable Display Semibold" pitchFamily="2" charset="0"/>
              </a:endParaRPr>
            </a:p>
          </p:txBody>
        </p:sp>
      </p:grpSp>
      <p:sp>
        <p:nvSpPr>
          <p:cNvPr id="66" name="Rectangle: Rounded Corners 6">
            <a:extLst>
              <a:ext uri="{FF2B5EF4-FFF2-40B4-BE49-F238E27FC236}">
                <a16:creationId xmlns:a16="http://schemas.microsoft.com/office/drawing/2014/main" id="{CF958539-2337-C265-424B-4F4C44B376FE}"/>
              </a:ext>
              <a:ext uri="{C183D7F6-B498-43B3-948B-1728B52AA6E4}">
                <adec:decorative xmlns:adec="http://schemas.microsoft.com/office/drawing/2017/decorative" val="1"/>
              </a:ext>
            </a:extLst>
          </p:cNvPr>
          <p:cNvSpPr/>
          <p:nvPr/>
        </p:nvSpPr>
        <p:spPr bwMode="auto">
          <a:xfrm>
            <a:off x="7610621" y="1977964"/>
            <a:ext cx="3216901" cy="1320691"/>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70" name="Rectangle: Rounded Corners 6">
            <a:extLst>
              <a:ext uri="{FF2B5EF4-FFF2-40B4-BE49-F238E27FC236}">
                <a16:creationId xmlns:a16="http://schemas.microsoft.com/office/drawing/2014/main" id="{86D4676F-9BC8-0D01-8511-AF66B4ECD489}"/>
              </a:ext>
              <a:ext uri="{C183D7F6-B498-43B3-948B-1728B52AA6E4}">
                <adec:decorative xmlns:adec="http://schemas.microsoft.com/office/drawing/2017/decorative" val="1"/>
              </a:ext>
            </a:extLst>
          </p:cNvPr>
          <p:cNvSpPr/>
          <p:nvPr/>
        </p:nvSpPr>
        <p:spPr bwMode="auto">
          <a:xfrm>
            <a:off x="571301" y="1975103"/>
            <a:ext cx="3342338" cy="1317835"/>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sp>
        <p:nvSpPr>
          <p:cNvPr id="74" name="Rectangle: Rounded Corners 6">
            <a:extLst>
              <a:ext uri="{FF2B5EF4-FFF2-40B4-BE49-F238E27FC236}">
                <a16:creationId xmlns:a16="http://schemas.microsoft.com/office/drawing/2014/main" id="{06DC2253-7AEE-0890-0FDF-E69F002AEE88}"/>
              </a:ext>
              <a:ext uri="{C183D7F6-B498-43B3-948B-1728B52AA6E4}">
                <adec:decorative xmlns:adec="http://schemas.microsoft.com/office/drawing/2017/decorative" val="1"/>
              </a:ext>
            </a:extLst>
          </p:cNvPr>
          <p:cNvSpPr/>
          <p:nvPr/>
        </p:nvSpPr>
        <p:spPr bwMode="auto">
          <a:xfrm>
            <a:off x="933282" y="4924951"/>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78" name="Rectangle: Rounded Corners 6">
            <a:extLst>
              <a:ext uri="{FF2B5EF4-FFF2-40B4-BE49-F238E27FC236}">
                <a16:creationId xmlns:a16="http://schemas.microsoft.com/office/drawing/2014/main" id="{F3F2838A-E18C-6A70-CB77-2C3C8182236D}"/>
              </a:ext>
              <a:ext uri="{C183D7F6-B498-43B3-948B-1728B52AA6E4}">
                <adec:decorative xmlns:adec="http://schemas.microsoft.com/office/drawing/2017/decorative" val="1"/>
              </a:ext>
            </a:extLst>
          </p:cNvPr>
          <p:cNvSpPr/>
          <p:nvPr/>
        </p:nvSpPr>
        <p:spPr bwMode="auto">
          <a:xfrm>
            <a:off x="4356805" y="4921311"/>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82" name="Rectangle: Rounded Corners 6">
            <a:extLst>
              <a:ext uri="{FF2B5EF4-FFF2-40B4-BE49-F238E27FC236}">
                <a16:creationId xmlns:a16="http://schemas.microsoft.com/office/drawing/2014/main" id="{5A613CFD-A418-3FF1-B996-D64B4F3C7EF3}"/>
              </a:ext>
              <a:ext uri="{C183D7F6-B498-43B3-948B-1728B52AA6E4}">
                <adec:decorative xmlns:adec="http://schemas.microsoft.com/office/drawing/2017/decorative" val="1"/>
              </a:ext>
            </a:extLst>
          </p:cNvPr>
          <p:cNvSpPr/>
          <p:nvPr/>
        </p:nvSpPr>
        <p:spPr bwMode="auto">
          <a:xfrm>
            <a:off x="4149476" y="1975102"/>
            <a:ext cx="3216901" cy="1320691"/>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86" name="Rectangle: Rounded Corners 6">
            <a:extLst>
              <a:ext uri="{FF2B5EF4-FFF2-40B4-BE49-F238E27FC236}">
                <a16:creationId xmlns:a16="http://schemas.microsoft.com/office/drawing/2014/main" id="{EDD73DC0-A23B-FFBF-F4A3-4B374403D8D2}"/>
              </a:ext>
              <a:ext uri="{C183D7F6-B498-43B3-948B-1728B52AA6E4}">
                <adec:decorative xmlns:adec="http://schemas.microsoft.com/office/drawing/2017/decorative" val="1"/>
              </a:ext>
            </a:extLst>
          </p:cNvPr>
          <p:cNvSpPr/>
          <p:nvPr/>
        </p:nvSpPr>
        <p:spPr bwMode="auto">
          <a:xfrm>
            <a:off x="7752304" y="4919208"/>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93" name="Title 1">
            <a:extLst>
              <a:ext uri="{FF2B5EF4-FFF2-40B4-BE49-F238E27FC236}">
                <a16:creationId xmlns:a16="http://schemas.microsoft.com/office/drawing/2014/main" id="{54EEA209-124B-D171-6076-799C32485725}"/>
              </a:ext>
            </a:extLst>
          </p:cNvPr>
          <p:cNvSpPr txBox="1">
            <a:spLocks/>
          </p:cNvSpPr>
          <p:nvPr/>
        </p:nvSpPr>
        <p:spPr>
          <a:xfrm>
            <a:off x="4257029" y="2164485"/>
            <a:ext cx="2997874" cy="984885"/>
          </a:xfrm>
          <a:prstGeom prst="rect">
            <a:avLst/>
          </a:prstGeom>
          <a:noFill/>
        </p:spPr>
        <p:txBody>
          <a:bodyPr wrap="square" lIns="0" tIns="0" rIns="0" bIns="0" rtlCol="0">
            <a:spAutoFit/>
          </a:bodyPr>
          <a:lstStyle>
            <a:defPPr>
              <a:defRPr lang="en-US"/>
            </a:defPPr>
            <a:lvl1pPr>
              <a:defRPr sz="1600"/>
            </a:lvl1pPr>
          </a:lstStyle>
          <a:p>
            <a:r>
              <a:rPr lang="en-US" dirty="0"/>
              <a:t>Automate document processing (summarizing reports, extracting key information), streamline workflows, reduce manual tasks</a:t>
            </a:r>
          </a:p>
        </p:txBody>
      </p:sp>
      <p:sp>
        <p:nvSpPr>
          <p:cNvPr id="95" name="Title 1">
            <a:extLst>
              <a:ext uri="{FF2B5EF4-FFF2-40B4-BE49-F238E27FC236}">
                <a16:creationId xmlns:a16="http://schemas.microsoft.com/office/drawing/2014/main" id="{1F549D80-79E1-5C96-D215-8D72AF55A382}"/>
              </a:ext>
            </a:extLst>
          </p:cNvPr>
          <p:cNvSpPr txBox="1">
            <a:spLocks/>
          </p:cNvSpPr>
          <p:nvPr/>
        </p:nvSpPr>
        <p:spPr>
          <a:xfrm>
            <a:off x="7755863" y="2207855"/>
            <a:ext cx="2926479" cy="984885"/>
          </a:xfrm>
          <a:prstGeom prst="rect">
            <a:avLst/>
          </a:prstGeom>
          <a:noFill/>
        </p:spPr>
        <p:txBody>
          <a:bodyPr wrap="square" lIns="0" tIns="0" rIns="0" bIns="0" rtlCol="0">
            <a:spAutoFit/>
          </a:bodyPr>
          <a:lstStyle>
            <a:defPPr>
              <a:defRPr lang="en-US"/>
            </a:defPPr>
            <a:lvl1pPr>
              <a:defRPr sz="1600"/>
            </a:lvl1pPr>
          </a:lstStyle>
          <a:p>
            <a:r>
              <a:rPr lang="en-US" dirty="0"/>
              <a:t>Leverage LLMs for sentiment analysis of public feedback, identifying trends in data, and generating insightful reports</a:t>
            </a:r>
          </a:p>
        </p:txBody>
      </p:sp>
      <p:sp>
        <p:nvSpPr>
          <p:cNvPr id="97" name="Title 1">
            <a:extLst>
              <a:ext uri="{FF2B5EF4-FFF2-40B4-BE49-F238E27FC236}">
                <a16:creationId xmlns:a16="http://schemas.microsoft.com/office/drawing/2014/main" id="{F9FBE6A7-7104-887F-6A3B-4B01CC52173D}"/>
              </a:ext>
            </a:extLst>
          </p:cNvPr>
          <p:cNvSpPr txBox="1">
            <a:spLocks/>
          </p:cNvSpPr>
          <p:nvPr/>
        </p:nvSpPr>
        <p:spPr>
          <a:xfrm>
            <a:off x="1032731" y="5134003"/>
            <a:ext cx="2994130" cy="738664"/>
          </a:xfrm>
          <a:prstGeom prst="rect">
            <a:avLst/>
          </a:prstGeom>
          <a:noFill/>
        </p:spPr>
        <p:txBody>
          <a:bodyPr wrap="square" lIns="0" tIns="0" rIns="0" bIns="0" rtlCol="0">
            <a:spAutoFit/>
          </a:bodyPr>
          <a:lstStyle>
            <a:defPPr>
              <a:defRPr lang="en-US"/>
            </a:defPPr>
            <a:lvl1pPr>
              <a:defRPr sz="1600"/>
            </a:lvl1pPr>
          </a:lstStyle>
          <a:p>
            <a:r>
              <a:rPr lang="en-US" dirty="0"/>
              <a:t>Create more accessible interfaces through natural (multi) language understanding.</a:t>
            </a:r>
          </a:p>
        </p:txBody>
      </p:sp>
      <p:sp>
        <p:nvSpPr>
          <p:cNvPr id="99" name="Title 1">
            <a:extLst>
              <a:ext uri="{FF2B5EF4-FFF2-40B4-BE49-F238E27FC236}">
                <a16:creationId xmlns:a16="http://schemas.microsoft.com/office/drawing/2014/main" id="{52C9C163-A3C8-24E6-FC1E-D00539DAC5F2}"/>
              </a:ext>
            </a:extLst>
          </p:cNvPr>
          <p:cNvSpPr txBox="1">
            <a:spLocks/>
          </p:cNvSpPr>
          <p:nvPr/>
        </p:nvSpPr>
        <p:spPr>
          <a:xfrm>
            <a:off x="4439698" y="5152216"/>
            <a:ext cx="2998494" cy="738664"/>
          </a:xfrm>
          <a:prstGeom prst="rect">
            <a:avLst/>
          </a:prstGeom>
          <a:noFill/>
        </p:spPr>
        <p:txBody>
          <a:bodyPr wrap="square" lIns="0" tIns="0" rIns="0" bIns="0" rtlCol="0">
            <a:spAutoFit/>
          </a:bodyPr>
          <a:lstStyle>
            <a:defPPr>
              <a:defRPr lang="en-US"/>
            </a:defPPr>
            <a:lvl1pPr>
              <a:defRPr sz="1600"/>
            </a:lvl1pPr>
          </a:lstStyle>
          <a:p>
            <a:r>
              <a:rPr lang="en-US" dirty="0"/>
              <a:t>Seamlessly connect AI capabilities with your existing .NET applications and databases</a:t>
            </a:r>
          </a:p>
        </p:txBody>
      </p:sp>
      <p:grpSp>
        <p:nvGrpSpPr>
          <p:cNvPr id="28" name="Group 27">
            <a:extLst>
              <a:ext uri="{FF2B5EF4-FFF2-40B4-BE49-F238E27FC236}">
                <a16:creationId xmlns:a16="http://schemas.microsoft.com/office/drawing/2014/main" id="{FF2B7D4E-14A0-1816-359A-4046F5482876}"/>
              </a:ext>
            </a:extLst>
          </p:cNvPr>
          <p:cNvGrpSpPr/>
          <p:nvPr/>
        </p:nvGrpSpPr>
        <p:grpSpPr>
          <a:xfrm>
            <a:off x="708621" y="1804531"/>
            <a:ext cx="8543376" cy="340350"/>
            <a:chOff x="708621" y="1804531"/>
            <a:chExt cx="8543376" cy="340350"/>
          </a:xfrm>
          <a:gradFill flip="none" rotWithShape="1">
            <a:gsLst>
              <a:gs pos="0">
                <a:srgbClr val="F65567"/>
              </a:gs>
              <a:gs pos="32000">
                <a:srgbClr val="AC35AF"/>
              </a:gs>
              <a:gs pos="68000">
                <a:srgbClr val="0A6BBA"/>
              </a:gs>
              <a:gs pos="100000">
                <a:srgbClr val="318581"/>
              </a:gs>
            </a:gsLst>
            <a:lin ang="0" scaled="1"/>
            <a:tileRect/>
          </a:gradFill>
        </p:grpSpPr>
        <p:sp>
          <p:nvSpPr>
            <p:cNvPr id="90" name="TextBox 89">
              <a:extLst>
                <a:ext uri="{FF2B5EF4-FFF2-40B4-BE49-F238E27FC236}">
                  <a16:creationId xmlns:a16="http://schemas.microsoft.com/office/drawing/2014/main" id="{728D5239-75E4-CB36-CCDC-4CE43719296D}"/>
                </a:ext>
              </a:extLst>
            </p:cNvPr>
            <p:cNvSpPr txBox="1"/>
            <p:nvPr/>
          </p:nvSpPr>
          <p:spPr>
            <a:xfrm>
              <a:off x="708621" y="1804531"/>
              <a:ext cx="3004063" cy="332734"/>
            </a:xfrm>
            <a:prstGeom prst="roundRect">
              <a:avLst>
                <a:gd name="adj" fmla="val 23568"/>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Enhanced Services</a:t>
              </a:r>
            </a:p>
          </p:txBody>
        </p:sp>
        <p:sp>
          <p:nvSpPr>
            <p:cNvPr id="92" name="TextBox 91">
              <a:extLst>
                <a:ext uri="{FF2B5EF4-FFF2-40B4-BE49-F238E27FC236}">
                  <a16:creationId xmlns:a16="http://schemas.microsoft.com/office/drawing/2014/main" id="{7687A0A5-698B-7E3C-0C0A-FA1E7EF56ECD}"/>
                </a:ext>
              </a:extLst>
            </p:cNvPr>
            <p:cNvSpPr txBox="1"/>
            <p:nvPr/>
          </p:nvSpPr>
          <p:spPr>
            <a:xfrm>
              <a:off x="4294215" y="1809360"/>
              <a:ext cx="2252395" cy="335521"/>
            </a:xfrm>
            <a:prstGeom prst="roundRect">
              <a:avLst>
                <a:gd name="adj" fmla="val 24313"/>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Efficiency</a:t>
              </a:r>
            </a:p>
          </p:txBody>
        </p:sp>
        <p:sp>
          <p:nvSpPr>
            <p:cNvPr id="94" name="TextBox 93">
              <a:extLst>
                <a:ext uri="{FF2B5EF4-FFF2-40B4-BE49-F238E27FC236}">
                  <a16:creationId xmlns:a16="http://schemas.microsoft.com/office/drawing/2014/main" id="{0AA695C6-2DAE-596D-F9BB-4AF37A83FDBF}"/>
                </a:ext>
              </a:extLst>
            </p:cNvPr>
            <p:cNvSpPr txBox="1"/>
            <p:nvPr/>
          </p:nvSpPr>
          <p:spPr>
            <a:xfrm>
              <a:off x="7752304" y="1809360"/>
              <a:ext cx="1499693" cy="335521"/>
            </a:xfrm>
            <a:prstGeom prst="roundRect">
              <a:avLst>
                <a:gd name="adj" fmla="val 24313"/>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Analytics</a:t>
              </a:r>
            </a:p>
          </p:txBody>
        </p:sp>
      </p:grpSp>
      <p:sp>
        <p:nvSpPr>
          <p:cNvPr id="96" name="TextBox 95">
            <a:extLst>
              <a:ext uri="{FF2B5EF4-FFF2-40B4-BE49-F238E27FC236}">
                <a16:creationId xmlns:a16="http://schemas.microsoft.com/office/drawing/2014/main" id="{6E1620D8-BF35-4CF8-513A-A2F7EEA4ADA5}"/>
              </a:ext>
            </a:extLst>
          </p:cNvPr>
          <p:cNvSpPr txBox="1"/>
          <p:nvPr/>
        </p:nvSpPr>
        <p:spPr>
          <a:xfrm>
            <a:off x="1248379" y="4739837"/>
            <a:ext cx="1730199" cy="335521"/>
          </a:xfrm>
          <a:prstGeom prst="roundRect">
            <a:avLst>
              <a:gd name="adj" fmla="val 24313"/>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Accessibility</a:t>
            </a:r>
          </a:p>
        </p:txBody>
      </p:sp>
      <p:sp>
        <p:nvSpPr>
          <p:cNvPr id="98" name="TextBox 97">
            <a:extLst>
              <a:ext uri="{FF2B5EF4-FFF2-40B4-BE49-F238E27FC236}">
                <a16:creationId xmlns:a16="http://schemas.microsoft.com/office/drawing/2014/main" id="{FAF60B39-968E-0209-5D27-88B5E8A5C622}"/>
              </a:ext>
            </a:extLst>
          </p:cNvPr>
          <p:cNvSpPr txBox="1"/>
          <p:nvPr/>
        </p:nvSpPr>
        <p:spPr>
          <a:xfrm>
            <a:off x="4678093" y="4739837"/>
            <a:ext cx="2087181" cy="335521"/>
          </a:xfrm>
          <a:prstGeom prst="roundRect">
            <a:avLst>
              <a:gd name="adj" fmla="val 24313"/>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Integration</a:t>
            </a:r>
          </a:p>
        </p:txBody>
      </p:sp>
      <p:sp>
        <p:nvSpPr>
          <p:cNvPr id="100" name="TextBox 99">
            <a:extLst>
              <a:ext uri="{FF2B5EF4-FFF2-40B4-BE49-F238E27FC236}">
                <a16:creationId xmlns:a16="http://schemas.microsoft.com/office/drawing/2014/main" id="{84D01B36-89CB-2C94-07D8-B8FBB3C4361C}"/>
              </a:ext>
            </a:extLst>
          </p:cNvPr>
          <p:cNvSpPr txBox="1"/>
          <p:nvPr/>
        </p:nvSpPr>
        <p:spPr>
          <a:xfrm>
            <a:off x="8067427" y="4745411"/>
            <a:ext cx="1907747" cy="324374"/>
          </a:xfrm>
          <a:prstGeom prst="roundRect">
            <a:avLst>
              <a:gd name="adj" fmla="val 20490"/>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Security</a:t>
            </a:r>
            <a:r>
              <a:rPr lang="en-US" dirty="0"/>
              <a:t> &amp; Compliance</a:t>
            </a:r>
          </a:p>
        </p:txBody>
      </p:sp>
      <p:sp>
        <p:nvSpPr>
          <p:cNvPr id="101" name="Title 1">
            <a:extLst>
              <a:ext uri="{FF2B5EF4-FFF2-40B4-BE49-F238E27FC236}">
                <a16:creationId xmlns:a16="http://schemas.microsoft.com/office/drawing/2014/main" id="{A6138932-852D-B83C-2230-356CE5235B34}"/>
              </a:ext>
            </a:extLst>
          </p:cNvPr>
          <p:cNvSpPr txBox="1">
            <a:spLocks/>
          </p:cNvSpPr>
          <p:nvPr/>
        </p:nvSpPr>
        <p:spPr>
          <a:xfrm>
            <a:off x="7910598" y="5152216"/>
            <a:ext cx="2916928" cy="738664"/>
          </a:xfrm>
          <a:prstGeom prst="rect">
            <a:avLst/>
          </a:prstGeom>
          <a:noFill/>
        </p:spPr>
        <p:txBody>
          <a:bodyPr wrap="square" lIns="0" tIns="0" rIns="0" bIns="0" rtlCol="0">
            <a:spAutoFit/>
          </a:bodyPr>
          <a:lstStyle>
            <a:defPPr>
              <a:defRPr lang="en-US"/>
            </a:defPPr>
            <a:lvl1pPr>
              <a:defRPr sz="1600"/>
            </a:lvl1pPr>
          </a:lstStyle>
          <a:p>
            <a:r>
              <a:rPr lang="en-US" dirty="0"/>
              <a:t>Easily integrate data privacy, security, and compliance requirements</a:t>
            </a:r>
          </a:p>
        </p:txBody>
      </p:sp>
      <p:sp>
        <p:nvSpPr>
          <p:cNvPr id="4" name="Title 1">
            <a:extLst>
              <a:ext uri="{FF2B5EF4-FFF2-40B4-BE49-F238E27FC236}">
                <a16:creationId xmlns:a16="http://schemas.microsoft.com/office/drawing/2014/main" id="{0628CD9C-2073-8297-E3F3-C441D3DF5575}"/>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lang="en-CA" b="1" dirty="0">
                <a:gradFill>
                  <a:gsLst>
                    <a:gs pos="88073">
                      <a:srgbClr val="000000"/>
                    </a:gs>
                    <a:gs pos="68807">
                      <a:srgbClr val="000000"/>
                    </a:gs>
                  </a:gsLst>
                  <a:lin ang="5400000" scaled="1"/>
                </a:gradFill>
                <a:latin typeface="Segoe UI Variable Display Semibold" pitchFamily="2" charset="0"/>
              </a:rPr>
              <a:t>Benefit for Public Sector Developers</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grpSp>
        <p:nvGrpSpPr>
          <p:cNvPr id="12" name="Group 11">
            <a:extLst>
              <a:ext uri="{FF2B5EF4-FFF2-40B4-BE49-F238E27FC236}">
                <a16:creationId xmlns:a16="http://schemas.microsoft.com/office/drawing/2014/main" id="{ADA982F5-5CC8-F0B4-E369-261AB81A38D1}"/>
              </a:ext>
            </a:extLst>
          </p:cNvPr>
          <p:cNvGrpSpPr/>
          <p:nvPr/>
        </p:nvGrpSpPr>
        <p:grpSpPr>
          <a:xfrm>
            <a:off x="2815919" y="3511043"/>
            <a:ext cx="901222" cy="901219"/>
            <a:chOff x="2770858" y="3465982"/>
            <a:chExt cx="991344" cy="991341"/>
          </a:xfrm>
        </p:grpSpPr>
        <p:sp>
          <p:nvSpPr>
            <p:cNvPr id="13" name="Oval 12">
              <a:extLst>
                <a:ext uri="{FF2B5EF4-FFF2-40B4-BE49-F238E27FC236}">
                  <a16:creationId xmlns:a16="http://schemas.microsoft.com/office/drawing/2014/main" id="{83EE60D5-C86C-8A0D-2DC7-729492D35D75}"/>
                </a:ext>
              </a:extLst>
            </p:cNvPr>
            <p:cNvSpPr>
              <a:spLocks/>
            </p:cNvSpPr>
            <p:nvPr/>
          </p:nvSpPr>
          <p:spPr bwMode="auto">
            <a:xfrm>
              <a:off x="2770858" y="3465982"/>
              <a:ext cx="991344" cy="991341"/>
            </a:xfrm>
            <a:prstGeom prst="ellipse">
              <a:avLst/>
            </a:prstGeom>
            <a:gradFill flip="none" rotWithShape="1">
              <a:gsLst>
                <a:gs pos="0">
                  <a:srgbClr val="FF5C39"/>
                </a:gs>
                <a:gs pos="80000">
                  <a:srgbClr val="C03BC4"/>
                </a:gs>
              </a:gsLst>
              <a:path path="circle">
                <a:fillToRect l="100000" t="100000"/>
              </a:path>
              <a:tileRect r="-100000" b="-100000"/>
            </a:gradFill>
            <a:ln w="12700" cap="flat">
              <a:solidFill>
                <a:schemeClr val="bg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sym typeface="Rubik Light"/>
              </a:endParaRPr>
            </a:p>
          </p:txBody>
        </p:sp>
        <p:sp>
          <p:nvSpPr>
            <p:cNvPr id="14" name="Graphic 10">
              <a:extLst>
                <a:ext uri="{FF2B5EF4-FFF2-40B4-BE49-F238E27FC236}">
                  <a16:creationId xmlns:a16="http://schemas.microsoft.com/office/drawing/2014/main" id="{12633238-61E5-D981-A0FB-A4E9DE218D82}"/>
                </a:ext>
              </a:extLst>
            </p:cNvPr>
            <p:cNvSpPr/>
            <p:nvPr/>
          </p:nvSpPr>
          <p:spPr>
            <a:xfrm>
              <a:off x="3073659" y="3788615"/>
              <a:ext cx="385742" cy="346074"/>
            </a:xfrm>
            <a:custGeom>
              <a:avLst/>
              <a:gdLst>
                <a:gd name="connsiteX0" fmla="*/ 131922 w 352872"/>
                <a:gd name="connsiteY0" fmla="*/ 0 h 316585"/>
                <a:gd name="connsiteX1" fmla="*/ 0 w 352872"/>
                <a:gd name="connsiteY1" fmla="*/ 131844 h 316585"/>
                <a:gd name="connsiteX2" fmla="*/ 12400 w 352872"/>
                <a:gd name="connsiteY2" fmla="*/ 187714 h 316585"/>
                <a:gd name="connsiteX3" fmla="*/ 425 w 352872"/>
                <a:gd name="connsiteY3" fmla="*/ 242964 h 316585"/>
                <a:gd name="connsiteX4" fmla="*/ 14287 w 352872"/>
                <a:gd name="connsiteY4" fmla="*/ 263490 h 316585"/>
                <a:gd name="connsiteX5" fmla="*/ 20700 w 352872"/>
                <a:gd name="connsiteY5" fmla="*/ 263538 h 316585"/>
                <a:gd name="connsiteX6" fmla="*/ 77603 w 352872"/>
                <a:gd name="connsiteY6" fmla="*/ 252108 h 316585"/>
                <a:gd name="connsiteX7" fmla="*/ 252043 w 352872"/>
                <a:gd name="connsiteY7" fmla="*/ 186098 h 316585"/>
                <a:gd name="connsiteX8" fmla="*/ 186032 w 352872"/>
                <a:gd name="connsiteY8" fmla="*/ 11658 h 316585"/>
                <a:gd name="connsiteX9" fmla="*/ 131922 w 352872"/>
                <a:gd name="connsiteY9" fmla="*/ 0 h 316585"/>
                <a:gd name="connsiteX10" fmla="*/ 131253 w 352872"/>
                <a:gd name="connsiteY10" fmla="*/ 281351 h 316585"/>
                <a:gd name="connsiteX11" fmla="*/ 220934 w 352872"/>
                <a:gd name="connsiteY11" fmla="*/ 316520 h 316585"/>
                <a:gd name="connsiteX12" fmla="*/ 275235 w 352872"/>
                <a:gd name="connsiteY12" fmla="*/ 304861 h 316585"/>
                <a:gd name="connsiteX13" fmla="*/ 326458 w 352872"/>
                <a:gd name="connsiteY13" fmla="*/ 316115 h 316585"/>
                <a:gd name="connsiteX14" fmla="*/ 352360 w 352872"/>
                <a:gd name="connsiteY14" fmla="*/ 299199 h 316585"/>
                <a:gd name="connsiteX15" fmla="*/ 352254 w 352872"/>
                <a:gd name="connsiteY15" fmla="*/ 289738 h 316585"/>
                <a:gd name="connsiteX16" fmla="*/ 340455 w 352872"/>
                <a:gd name="connsiteY16" fmla="*/ 240449 h 316585"/>
                <a:gd name="connsiteX17" fmla="*/ 276715 w 352872"/>
                <a:gd name="connsiteY17" fmla="*/ 65088 h 316585"/>
                <a:gd name="connsiteX18" fmla="*/ 264069 w 352872"/>
                <a:gd name="connsiteY18" fmla="*/ 59963 h 316585"/>
                <a:gd name="connsiteX19" fmla="*/ 278136 w 352872"/>
                <a:gd name="connsiteY19" fmla="*/ 95976 h 316585"/>
                <a:gd name="connsiteX20" fmla="*/ 326440 w 352872"/>
                <a:gd name="connsiteY20" fmla="*/ 184636 h 316585"/>
                <a:gd name="connsiteX21" fmla="*/ 314747 w 352872"/>
                <a:gd name="connsiteY21" fmla="*/ 232941 h 316585"/>
                <a:gd name="connsiteX22" fmla="*/ 312461 w 352872"/>
                <a:gd name="connsiteY22" fmla="*/ 237390 h 316585"/>
                <a:gd name="connsiteX23" fmla="*/ 313692 w 352872"/>
                <a:gd name="connsiteY23" fmla="*/ 242243 h 316585"/>
                <a:gd name="connsiteX24" fmla="*/ 324981 w 352872"/>
                <a:gd name="connsiteY24" fmla="*/ 288842 h 316585"/>
                <a:gd name="connsiteX25" fmla="*/ 276800 w 352872"/>
                <a:gd name="connsiteY25" fmla="*/ 278115 h 316585"/>
                <a:gd name="connsiteX26" fmla="*/ 272157 w 352872"/>
                <a:gd name="connsiteY26" fmla="*/ 277025 h 316585"/>
                <a:gd name="connsiteX27" fmla="*/ 267884 w 352872"/>
                <a:gd name="connsiteY27" fmla="*/ 279153 h 316585"/>
                <a:gd name="connsiteX28" fmla="*/ 220934 w 352872"/>
                <a:gd name="connsiteY28" fmla="*/ 290143 h 316585"/>
                <a:gd name="connsiteX29" fmla="*/ 169587 w 352872"/>
                <a:gd name="connsiteY29" fmla="*/ 276849 h 316585"/>
                <a:gd name="connsiteX30" fmla="*/ 131253 w 352872"/>
                <a:gd name="connsiteY30" fmla="*/ 281351 h 3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72" h="316585">
                  <a:moveTo>
                    <a:pt x="131922" y="0"/>
                  </a:moveTo>
                  <a:cubicBezTo>
                    <a:pt x="59085" y="-21"/>
                    <a:pt x="21" y="59008"/>
                    <a:pt x="0" y="131844"/>
                  </a:cubicBezTo>
                  <a:cubicBezTo>
                    <a:pt x="-6" y="151150"/>
                    <a:pt x="4227" y="170222"/>
                    <a:pt x="12400" y="187714"/>
                  </a:cubicBezTo>
                  <a:cubicBezTo>
                    <a:pt x="7974" y="206033"/>
                    <a:pt x="3982" y="224456"/>
                    <a:pt x="425" y="242964"/>
                  </a:cubicBezTo>
                  <a:cubicBezTo>
                    <a:pt x="-1415" y="252459"/>
                    <a:pt x="4791" y="261651"/>
                    <a:pt x="14287" y="263490"/>
                  </a:cubicBezTo>
                  <a:cubicBezTo>
                    <a:pt x="16403" y="263902"/>
                    <a:pt x="18578" y="263918"/>
                    <a:pt x="20700" y="263538"/>
                  </a:cubicBezTo>
                  <a:cubicBezTo>
                    <a:pt x="31655" y="261603"/>
                    <a:pt x="55482" y="257207"/>
                    <a:pt x="77603" y="252108"/>
                  </a:cubicBezTo>
                  <a:cubicBezTo>
                    <a:pt x="144002" y="282049"/>
                    <a:pt x="222100" y="252496"/>
                    <a:pt x="252043" y="186098"/>
                  </a:cubicBezTo>
                  <a:cubicBezTo>
                    <a:pt x="281984" y="119699"/>
                    <a:pt x="252429" y="41600"/>
                    <a:pt x="186032" y="11658"/>
                  </a:cubicBezTo>
                  <a:cubicBezTo>
                    <a:pt x="169023" y="3988"/>
                    <a:pt x="150580" y="15"/>
                    <a:pt x="131922" y="0"/>
                  </a:cubicBezTo>
                  <a:close/>
                  <a:moveTo>
                    <a:pt x="131253" y="281351"/>
                  </a:moveTo>
                  <a:cubicBezTo>
                    <a:pt x="155618" y="304003"/>
                    <a:pt x="187666" y="316571"/>
                    <a:pt x="220934" y="316520"/>
                  </a:cubicBezTo>
                  <a:cubicBezTo>
                    <a:pt x="240277" y="316520"/>
                    <a:pt x="258653" y="312352"/>
                    <a:pt x="275235" y="304861"/>
                  </a:cubicBezTo>
                  <a:cubicBezTo>
                    <a:pt x="293575" y="309152"/>
                    <a:pt x="313674" y="313442"/>
                    <a:pt x="326458" y="316115"/>
                  </a:cubicBezTo>
                  <a:cubicBezTo>
                    <a:pt x="338282" y="318596"/>
                    <a:pt x="349879" y="311023"/>
                    <a:pt x="352360" y="299199"/>
                  </a:cubicBezTo>
                  <a:cubicBezTo>
                    <a:pt x="353016" y="296076"/>
                    <a:pt x="352979" y="292847"/>
                    <a:pt x="352254" y="289738"/>
                  </a:cubicBezTo>
                  <a:cubicBezTo>
                    <a:pt x="349406" y="277377"/>
                    <a:pt x="344904" y="258174"/>
                    <a:pt x="340455" y="240449"/>
                  </a:cubicBezTo>
                  <a:cubicBezTo>
                    <a:pt x="371279" y="174423"/>
                    <a:pt x="342741" y="95912"/>
                    <a:pt x="276715" y="65088"/>
                  </a:cubicBezTo>
                  <a:cubicBezTo>
                    <a:pt x="272592" y="63163"/>
                    <a:pt x="268370" y="61452"/>
                    <a:pt x="264069" y="59963"/>
                  </a:cubicBezTo>
                  <a:cubicBezTo>
                    <a:pt x="270308" y="71302"/>
                    <a:pt x="275038" y="83409"/>
                    <a:pt x="278136" y="95976"/>
                  </a:cubicBezTo>
                  <a:cubicBezTo>
                    <a:pt x="308263" y="115395"/>
                    <a:pt x="326460" y="148792"/>
                    <a:pt x="326440" y="184636"/>
                  </a:cubicBezTo>
                  <a:cubicBezTo>
                    <a:pt x="326440" y="202080"/>
                    <a:pt x="322220" y="218486"/>
                    <a:pt x="314747" y="232941"/>
                  </a:cubicBezTo>
                  <a:lnTo>
                    <a:pt x="312461" y="237390"/>
                  </a:lnTo>
                  <a:lnTo>
                    <a:pt x="313692" y="242243"/>
                  </a:lnTo>
                  <a:cubicBezTo>
                    <a:pt x="317701" y="257981"/>
                    <a:pt x="321904" y="275653"/>
                    <a:pt x="324981" y="288842"/>
                  </a:cubicBezTo>
                  <a:cubicBezTo>
                    <a:pt x="311371" y="285975"/>
                    <a:pt x="293012" y="281984"/>
                    <a:pt x="276800" y="278115"/>
                  </a:cubicBezTo>
                  <a:lnTo>
                    <a:pt x="272157" y="277025"/>
                  </a:lnTo>
                  <a:lnTo>
                    <a:pt x="267884" y="279153"/>
                  </a:lnTo>
                  <a:cubicBezTo>
                    <a:pt x="253746" y="286186"/>
                    <a:pt x="237815" y="290143"/>
                    <a:pt x="220934" y="290143"/>
                  </a:cubicBezTo>
                  <a:cubicBezTo>
                    <a:pt x="202963" y="290176"/>
                    <a:pt x="185283" y="285599"/>
                    <a:pt x="169587" y="276849"/>
                  </a:cubicBezTo>
                  <a:cubicBezTo>
                    <a:pt x="157057" y="279997"/>
                    <a:pt x="144173" y="281511"/>
                    <a:pt x="131253" y="281351"/>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ndParaRPr>
            </a:p>
          </p:txBody>
        </p:sp>
      </p:grpSp>
      <p:grpSp>
        <p:nvGrpSpPr>
          <p:cNvPr id="18" name="Group 17">
            <a:extLst>
              <a:ext uri="{FF2B5EF4-FFF2-40B4-BE49-F238E27FC236}">
                <a16:creationId xmlns:a16="http://schemas.microsoft.com/office/drawing/2014/main" id="{326B2161-17AF-0F05-9196-E69298490B76}"/>
              </a:ext>
            </a:extLst>
          </p:cNvPr>
          <p:cNvGrpSpPr/>
          <p:nvPr/>
        </p:nvGrpSpPr>
        <p:grpSpPr>
          <a:xfrm>
            <a:off x="8473430" y="3511043"/>
            <a:ext cx="901222" cy="901219"/>
            <a:chOff x="8428369" y="3465982"/>
            <a:chExt cx="991344" cy="991341"/>
          </a:xfrm>
        </p:grpSpPr>
        <p:sp>
          <p:nvSpPr>
            <p:cNvPr id="19" name="Oval 18">
              <a:extLst>
                <a:ext uri="{FF2B5EF4-FFF2-40B4-BE49-F238E27FC236}">
                  <a16:creationId xmlns:a16="http://schemas.microsoft.com/office/drawing/2014/main" id="{FFE251D2-A5D0-4E0D-27F3-AFE6B059E5FD}"/>
                </a:ext>
              </a:extLst>
            </p:cNvPr>
            <p:cNvSpPr>
              <a:spLocks/>
            </p:cNvSpPr>
            <p:nvPr/>
          </p:nvSpPr>
          <p:spPr bwMode="auto">
            <a:xfrm>
              <a:off x="8428369" y="3465982"/>
              <a:ext cx="991344" cy="991341"/>
            </a:xfrm>
            <a:prstGeom prst="ellipse">
              <a:avLst/>
            </a:prstGeom>
            <a:gradFill flip="none" rotWithShape="1">
              <a:gsLst>
                <a:gs pos="0">
                  <a:srgbClr val="0A6BBA"/>
                </a:gs>
                <a:gs pos="80000">
                  <a:srgbClr val="318581"/>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20" name="Graphic 12">
              <a:extLst>
                <a:ext uri="{FF2B5EF4-FFF2-40B4-BE49-F238E27FC236}">
                  <a16:creationId xmlns:a16="http://schemas.microsoft.com/office/drawing/2014/main" id="{C5C184DE-B4C9-D236-9D69-48F125364123}"/>
                </a:ext>
              </a:extLst>
            </p:cNvPr>
            <p:cNvSpPr/>
            <p:nvPr/>
          </p:nvSpPr>
          <p:spPr>
            <a:xfrm>
              <a:off x="8744079" y="3774239"/>
              <a:ext cx="359924" cy="374826"/>
            </a:xfrm>
            <a:custGeom>
              <a:avLst/>
              <a:gdLst>
                <a:gd name="connsiteX0" fmla="*/ 164812 w 329254"/>
                <a:gd name="connsiteY0" fmla="*/ 0 h 342886"/>
                <a:gd name="connsiteX1" fmla="*/ 203181 w 329254"/>
                <a:gd name="connsiteY1" fmla="*/ 4449 h 342886"/>
                <a:gd name="connsiteX2" fmla="*/ 213415 w 329254"/>
                <a:gd name="connsiteY2" fmla="*/ 15861 h 342886"/>
                <a:gd name="connsiteX3" fmla="*/ 216405 w 329254"/>
                <a:gd name="connsiteY3" fmla="*/ 42713 h 342886"/>
                <a:gd name="connsiteX4" fmla="*/ 243288 w 329254"/>
                <a:gd name="connsiteY4" fmla="*/ 64203 h 342886"/>
                <a:gd name="connsiteX5" fmla="*/ 250290 w 329254"/>
                <a:gd name="connsiteY5" fmla="*/ 62337 h 342886"/>
                <a:gd name="connsiteX6" fmla="*/ 274926 w 329254"/>
                <a:gd name="connsiteY6" fmla="*/ 51522 h 342886"/>
                <a:gd name="connsiteX7" fmla="*/ 289872 w 329254"/>
                <a:gd name="connsiteY7" fmla="*/ 54582 h 342886"/>
                <a:gd name="connsiteX8" fmla="*/ 328628 w 329254"/>
                <a:gd name="connsiteY8" fmla="*/ 121262 h 342886"/>
                <a:gd name="connsiteX9" fmla="*/ 323863 w 329254"/>
                <a:gd name="connsiteY9" fmla="*/ 135769 h 342886"/>
                <a:gd name="connsiteX10" fmla="*/ 302023 w 329254"/>
                <a:gd name="connsiteY10" fmla="*/ 151877 h 342886"/>
                <a:gd name="connsiteX11" fmla="*/ 296829 w 329254"/>
                <a:gd name="connsiteY11" fmla="*/ 185825 h 342886"/>
                <a:gd name="connsiteX12" fmla="*/ 302023 w 329254"/>
                <a:gd name="connsiteY12" fmla="*/ 191020 h 342886"/>
                <a:gd name="connsiteX13" fmla="*/ 323881 w 329254"/>
                <a:gd name="connsiteY13" fmla="*/ 207109 h 342886"/>
                <a:gd name="connsiteX14" fmla="*/ 328664 w 329254"/>
                <a:gd name="connsiteY14" fmla="*/ 221634 h 342886"/>
                <a:gd name="connsiteX15" fmla="*/ 289907 w 329254"/>
                <a:gd name="connsiteY15" fmla="*/ 288314 h 342886"/>
                <a:gd name="connsiteX16" fmla="*/ 274996 w 329254"/>
                <a:gd name="connsiteY16" fmla="*/ 291391 h 342886"/>
                <a:gd name="connsiteX17" fmla="*/ 250255 w 329254"/>
                <a:gd name="connsiteY17" fmla="*/ 280542 h 342886"/>
                <a:gd name="connsiteX18" fmla="*/ 218286 w 329254"/>
                <a:gd name="connsiteY18" fmla="*/ 293021 h 342886"/>
                <a:gd name="connsiteX19" fmla="*/ 216387 w 329254"/>
                <a:gd name="connsiteY19" fmla="*/ 300131 h 342886"/>
                <a:gd name="connsiteX20" fmla="*/ 213415 w 329254"/>
                <a:gd name="connsiteY20" fmla="*/ 326965 h 342886"/>
                <a:gd name="connsiteX21" fmla="*/ 203357 w 329254"/>
                <a:gd name="connsiteY21" fmla="*/ 338342 h 342886"/>
                <a:gd name="connsiteX22" fmla="*/ 125880 w 329254"/>
                <a:gd name="connsiteY22" fmla="*/ 338342 h 342886"/>
                <a:gd name="connsiteX23" fmla="*/ 115822 w 329254"/>
                <a:gd name="connsiteY23" fmla="*/ 326965 h 342886"/>
                <a:gd name="connsiteX24" fmla="*/ 112868 w 329254"/>
                <a:gd name="connsiteY24" fmla="*/ 300166 h 342886"/>
                <a:gd name="connsiteX25" fmla="*/ 85969 w 329254"/>
                <a:gd name="connsiteY25" fmla="*/ 278775 h 342886"/>
                <a:gd name="connsiteX26" fmla="*/ 79000 w 329254"/>
                <a:gd name="connsiteY26" fmla="*/ 280647 h 342886"/>
                <a:gd name="connsiteX27" fmla="*/ 54276 w 329254"/>
                <a:gd name="connsiteY27" fmla="*/ 291479 h 342886"/>
                <a:gd name="connsiteX28" fmla="*/ 39347 w 329254"/>
                <a:gd name="connsiteY28" fmla="*/ 288402 h 342886"/>
                <a:gd name="connsiteX29" fmla="*/ 591 w 329254"/>
                <a:gd name="connsiteY29" fmla="*/ 221652 h 342886"/>
                <a:gd name="connsiteX30" fmla="*/ 5374 w 329254"/>
                <a:gd name="connsiteY30" fmla="*/ 207127 h 342886"/>
                <a:gd name="connsiteX31" fmla="*/ 27231 w 329254"/>
                <a:gd name="connsiteY31" fmla="*/ 191020 h 342886"/>
                <a:gd name="connsiteX32" fmla="*/ 32456 w 329254"/>
                <a:gd name="connsiteY32" fmla="*/ 157101 h 342886"/>
                <a:gd name="connsiteX33" fmla="*/ 27231 w 329254"/>
                <a:gd name="connsiteY33" fmla="*/ 151877 h 342886"/>
                <a:gd name="connsiteX34" fmla="*/ 5374 w 329254"/>
                <a:gd name="connsiteY34" fmla="*/ 135804 h 342886"/>
                <a:gd name="connsiteX35" fmla="*/ 609 w 329254"/>
                <a:gd name="connsiteY35" fmla="*/ 121280 h 342886"/>
                <a:gd name="connsiteX36" fmla="*/ 39365 w 329254"/>
                <a:gd name="connsiteY36" fmla="*/ 54600 h 342886"/>
                <a:gd name="connsiteX37" fmla="*/ 54311 w 329254"/>
                <a:gd name="connsiteY37" fmla="*/ 51540 h 342886"/>
                <a:gd name="connsiteX38" fmla="*/ 78930 w 329254"/>
                <a:gd name="connsiteY38" fmla="*/ 62354 h 342886"/>
                <a:gd name="connsiteX39" fmla="*/ 111007 w 329254"/>
                <a:gd name="connsiteY39" fmla="*/ 49677 h 342886"/>
                <a:gd name="connsiteX40" fmla="*/ 112868 w 329254"/>
                <a:gd name="connsiteY40" fmla="*/ 42695 h 342886"/>
                <a:gd name="connsiteX41" fmla="*/ 115857 w 329254"/>
                <a:gd name="connsiteY41" fmla="*/ 15861 h 342886"/>
                <a:gd name="connsiteX42" fmla="*/ 126109 w 329254"/>
                <a:gd name="connsiteY42" fmla="*/ 4431 h 342886"/>
                <a:gd name="connsiteX43" fmla="*/ 164812 w 329254"/>
                <a:gd name="connsiteY43" fmla="*/ 0 h 342886"/>
                <a:gd name="connsiteX44" fmla="*/ 164601 w 329254"/>
                <a:gd name="connsiteY44" fmla="*/ 118695 h 342886"/>
                <a:gd name="connsiteX45" fmla="*/ 111848 w 329254"/>
                <a:gd name="connsiteY45" fmla="*/ 171448 h 342886"/>
                <a:gd name="connsiteX46" fmla="*/ 164601 w 329254"/>
                <a:gd name="connsiteY46" fmla="*/ 224201 h 342886"/>
                <a:gd name="connsiteX47" fmla="*/ 217354 w 329254"/>
                <a:gd name="connsiteY47" fmla="*/ 171448 h 342886"/>
                <a:gd name="connsiteX48" fmla="*/ 164601 w 329254"/>
                <a:gd name="connsiteY48" fmla="*/ 118695 h 34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254" h="342886">
                  <a:moveTo>
                    <a:pt x="164812" y="0"/>
                  </a:moveTo>
                  <a:cubicBezTo>
                    <a:pt x="177719" y="141"/>
                    <a:pt x="190573" y="1635"/>
                    <a:pt x="203181" y="4449"/>
                  </a:cubicBezTo>
                  <a:cubicBezTo>
                    <a:pt x="208680" y="5676"/>
                    <a:pt x="212791" y="10262"/>
                    <a:pt x="213415" y="15861"/>
                  </a:cubicBezTo>
                  <a:lnTo>
                    <a:pt x="216405" y="42713"/>
                  </a:lnTo>
                  <a:cubicBezTo>
                    <a:pt x="217894" y="56071"/>
                    <a:pt x="229931" y="65692"/>
                    <a:pt x="243288" y="64203"/>
                  </a:cubicBezTo>
                  <a:cubicBezTo>
                    <a:pt x="245702" y="63934"/>
                    <a:pt x="248062" y="63305"/>
                    <a:pt x="250290" y="62337"/>
                  </a:cubicBezTo>
                  <a:lnTo>
                    <a:pt x="274926" y="51522"/>
                  </a:lnTo>
                  <a:cubicBezTo>
                    <a:pt x="280051" y="49265"/>
                    <a:pt x="286046" y="50491"/>
                    <a:pt x="289872" y="54582"/>
                  </a:cubicBezTo>
                  <a:cubicBezTo>
                    <a:pt x="307666" y="73592"/>
                    <a:pt x="320918" y="96391"/>
                    <a:pt x="328628" y="121262"/>
                  </a:cubicBezTo>
                  <a:cubicBezTo>
                    <a:pt x="330285" y="126619"/>
                    <a:pt x="328373" y="132438"/>
                    <a:pt x="323863" y="135769"/>
                  </a:cubicBezTo>
                  <a:lnTo>
                    <a:pt x="302023" y="151877"/>
                  </a:lnTo>
                  <a:cubicBezTo>
                    <a:pt x="291214" y="159816"/>
                    <a:pt x="288888" y="175016"/>
                    <a:pt x="296829" y="185825"/>
                  </a:cubicBezTo>
                  <a:cubicBezTo>
                    <a:pt x="298286" y="187809"/>
                    <a:pt x="300038" y="189562"/>
                    <a:pt x="302023" y="191020"/>
                  </a:cubicBezTo>
                  <a:lnTo>
                    <a:pt x="323881" y="207109"/>
                  </a:lnTo>
                  <a:cubicBezTo>
                    <a:pt x="328405" y="210438"/>
                    <a:pt x="330325" y="216267"/>
                    <a:pt x="328664" y="221634"/>
                  </a:cubicBezTo>
                  <a:cubicBezTo>
                    <a:pt x="320949" y="246504"/>
                    <a:pt x="307699" y="269302"/>
                    <a:pt x="289907" y="288314"/>
                  </a:cubicBezTo>
                  <a:cubicBezTo>
                    <a:pt x="286090" y="292395"/>
                    <a:pt x="280116" y="293628"/>
                    <a:pt x="274996" y="291391"/>
                  </a:cubicBezTo>
                  <a:lnTo>
                    <a:pt x="250255" y="280542"/>
                  </a:lnTo>
                  <a:cubicBezTo>
                    <a:pt x="237981" y="275159"/>
                    <a:pt x="223667" y="280748"/>
                    <a:pt x="218286" y="293021"/>
                  </a:cubicBezTo>
                  <a:cubicBezTo>
                    <a:pt x="217296" y="295281"/>
                    <a:pt x="216654" y="297678"/>
                    <a:pt x="216387" y="300131"/>
                  </a:cubicBezTo>
                  <a:lnTo>
                    <a:pt x="213415" y="326965"/>
                  </a:lnTo>
                  <a:cubicBezTo>
                    <a:pt x="212802" y="332500"/>
                    <a:pt x="208777" y="337055"/>
                    <a:pt x="203357" y="338342"/>
                  </a:cubicBezTo>
                  <a:cubicBezTo>
                    <a:pt x="177886" y="344401"/>
                    <a:pt x="151351" y="344401"/>
                    <a:pt x="125880" y="338342"/>
                  </a:cubicBezTo>
                  <a:cubicBezTo>
                    <a:pt x="120461" y="337055"/>
                    <a:pt x="116436" y="332500"/>
                    <a:pt x="115822" y="326965"/>
                  </a:cubicBezTo>
                  <a:lnTo>
                    <a:pt x="112868" y="300166"/>
                  </a:lnTo>
                  <a:cubicBezTo>
                    <a:pt x="111347" y="286832"/>
                    <a:pt x="99304" y="277254"/>
                    <a:pt x="85969" y="278775"/>
                  </a:cubicBezTo>
                  <a:cubicBezTo>
                    <a:pt x="83566" y="279049"/>
                    <a:pt x="81217" y="279680"/>
                    <a:pt x="79000" y="280647"/>
                  </a:cubicBezTo>
                  <a:lnTo>
                    <a:pt x="54276" y="291479"/>
                  </a:lnTo>
                  <a:cubicBezTo>
                    <a:pt x="49151" y="293725"/>
                    <a:pt x="43167" y="292490"/>
                    <a:pt x="39347" y="288402"/>
                  </a:cubicBezTo>
                  <a:cubicBezTo>
                    <a:pt x="21547" y="269369"/>
                    <a:pt x="8295" y="246546"/>
                    <a:pt x="591" y="221652"/>
                  </a:cubicBezTo>
                  <a:cubicBezTo>
                    <a:pt x="-1071" y="216285"/>
                    <a:pt x="849" y="210456"/>
                    <a:pt x="5374" y="207127"/>
                  </a:cubicBezTo>
                  <a:lnTo>
                    <a:pt x="27231" y="191020"/>
                  </a:lnTo>
                  <a:cubicBezTo>
                    <a:pt x="38040" y="183096"/>
                    <a:pt x="40380" y="167910"/>
                    <a:pt x="32456" y="157101"/>
                  </a:cubicBezTo>
                  <a:cubicBezTo>
                    <a:pt x="30992" y="155103"/>
                    <a:pt x="29230" y="153341"/>
                    <a:pt x="27231" y="151877"/>
                  </a:cubicBezTo>
                  <a:lnTo>
                    <a:pt x="5374" y="135804"/>
                  </a:lnTo>
                  <a:cubicBezTo>
                    <a:pt x="856" y="132471"/>
                    <a:pt x="-1057" y="126642"/>
                    <a:pt x="609" y="121280"/>
                  </a:cubicBezTo>
                  <a:cubicBezTo>
                    <a:pt x="8320" y="96409"/>
                    <a:pt x="21571" y="73610"/>
                    <a:pt x="39365" y="54600"/>
                  </a:cubicBezTo>
                  <a:cubicBezTo>
                    <a:pt x="43192" y="50509"/>
                    <a:pt x="49185" y="49282"/>
                    <a:pt x="54311" y="51540"/>
                  </a:cubicBezTo>
                  <a:lnTo>
                    <a:pt x="78930" y="62354"/>
                  </a:lnTo>
                  <a:cubicBezTo>
                    <a:pt x="91289" y="67712"/>
                    <a:pt x="105650" y="62036"/>
                    <a:pt x="111007" y="49677"/>
                  </a:cubicBezTo>
                  <a:cubicBezTo>
                    <a:pt x="111971" y="47455"/>
                    <a:pt x="112598" y="45102"/>
                    <a:pt x="112868" y="42695"/>
                  </a:cubicBezTo>
                  <a:lnTo>
                    <a:pt x="115857" y="15861"/>
                  </a:lnTo>
                  <a:cubicBezTo>
                    <a:pt x="116476" y="10250"/>
                    <a:pt x="120597" y="5654"/>
                    <a:pt x="126109" y="4431"/>
                  </a:cubicBezTo>
                  <a:cubicBezTo>
                    <a:pt x="138717" y="1635"/>
                    <a:pt x="151606" y="158"/>
                    <a:pt x="164812" y="0"/>
                  </a:cubicBezTo>
                  <a:close/>
                  <a:moveTo>
                    <a:pt x="164601" y="118695"/>
                  </a:moveTo>
                  <a:cubicBezTo>
                    <a:pt x="135465" y="118695"/>
                    <a:pt x="111848" y="142312"/>
                    <a:pt x="111848" y="171448"/>
                  </a:cubicBezTo>
                  <a:cubicBezTo>
                    <a:pt x="111848" y="200584"/>
                    <a:pt x="135465" y="224201"/>
                    <a:pt x="164601" y="224201"/>
                  </a:cubicBezTo>
                  <a:cubicBezTo>
                    <a:pt x="193737" y="224201"/>
                    <a:pt x="217354" y="200584"/>
                    <a:pt x="217354" y="171448"/>
                  </a:cubicBezTo>
                  <a:cubicBezTo>
                    <a:pt x="217354" y="142312"/>
                    <a:pt x="193737" y="118695"/>
                    <a:pt x="164601" y="118695"/>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491019" fontAlgn="base">
                <a:spcBef>
                  <a:spcPct val="0"/>
                </a:spcBef>
                <a:spcAft>
                  <a:spcPct val="0"/>
                </a:spcAft>
              </a:pPr>
              <a:endParaRPr lang="en-US" sz="2000">
                <a:ln w="3175">
                  <a:noFill/>
                </a:ln>
                <a:solidFill>
                  <a:srgbClr val="FFFFFF"/>
                </a:solidFill>
                <a:latin typeface="Segoe UI Semibold"/>
              </a:endParaRPr>
            </a:p>
          </p:txBody>
        </p:sp>
      </p:grpSp>
      <p:grpSp>
        <p:nvGrpSpPr>
          <p:cNvPr id="3" name="Group 2">
            <a:extLst>
              <a:ext uri="{FF2B5EF4-FFF2-40B4-BE49-F238E27FC236}">
                <a16:creationId xmlns:a16="http://schemas.microsoft.com/office/drawing/2014/main" id="{A52CB532-2A18-329A-3B9B-2613F91103FD}"/>
              </a:ext>
            </a:extLst>
          </p:cNvPr>
          <p:cNvGrpSpPr/>
          <p:nvPr/>
        </p:nvGrpSpPr>
        <p:grpSpPr>
          <a:xfrm>
            <a:off x="5645389" y="3511043"/>
            <a:ext cx="901222" cy="901219"/>
            <a:chOff x="5645389" y="3511043"/>
            <a:chExt cx="901222" cy="901219"/>
          </a:xfrm>
        </p:grpSpPr>
        <p:sp>
          <p:nvSpPr>
            <p:cNvPr id="9" name="Oval 8">
              <a:extLst>
                <a:ext uri="{FF2B5EF4-FFF2-40B4-BE49-F238E27FC236}">
                  <a16:creationId xmlns:a16="http://schemas.microsoft.com/office/drawing/2014/main" id="{8F2AA492-EB27-F312-BF94-6B876CA0B717}"/>
                </a:ext>
              </a:extLst>
            </p:cNvPr>
            <p:cNvSpPr>
              <a:spLocks/>
            </p:cNvSpPr>
            <p:nvPr/>
          </p:nvSpPr>
          <p:spPr bwMode="auto">
            <a:xfrm>
              <a:off x="5645389" y="3511043"/>
              <a:ext cx="901222" cy="901219"/>
            </a:xfrm>
            <a:prstGeom prst="ellipse">
              <a:avLst/>
            </a:prstGeom>
            <a:gradFill flip="none" rotWithShape="1">
              <a:gsLst>
                <a:gs pos="80000">
                  <a:srgbClr val="0A6BBA"/>
                </a:gs>
                <a:gs pos="0">
                  <a:srgbClr val="AC35AF"/>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pic>
          <p:nvPicPr>
            <p:cNvPr id="10" name="Graphic 9">
              <a:extLst>
                <a:ext uri="{FF2B5EF4-FFF2-40B4-BE49-F238E27FC236}">
                  <a16:creationId xmlns:a16="http://schemas.microsoft.com/office/drawing/2014/main" id="{867FCB1A-E247-EE2A-D0FF-514DE7150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3188" y="3761587"/>
              <a:ext cx="385625" cy="385625"/>
            </a:xfrm>
            <a:prstGeom prst="rect">
              <a:avLst/>
            </a:prstGeom>
          </p:spPr>
        </p:pic>
      </p:grpSp>
      <p:sp>
        <p:nvSpPr>
          <p:cNvPr id="2" name="TextBox 1">
            <a:extLst>
              <a:ext uri="{FF2B5EF4-FFF2-40B4-BE49-F238E27FC236}">
                <a16:creationId xmlns:a16="http://schemas.microsoft.com/office/drawing/2014/main" id="{4934F1A4-0427-931D-17F0-6CD01EBD1FE6}"/>
              </a:ext>
            </a:extLst>
          </p:cNvPr>
          <p:cNvSpPr txBox="1"/>
          <p:nvPr/>
        </p:nvSpPr>
        <p:spPr>
          <a:xfrm>
            <a:off x="747071" y="2202411"/>
            <a:ext cx="2996838" cy="984885"/>
          </a:xfrm>
          <a:prstGeom prst="rect">
            <a:avLst/>
          </a:prstGeom>
          <a:noFill/>
        </p:spPr>
        <p:txBody>
          <a:bodyPr wrap="square" lIns="0" tIns="0" rIns="0" bIns="0" rtlCol="0">
            <a:spAutoFit/>
          </a:bodyPr>
          <a:lstStyle/>
          <a:p>
            <a:r>
              <a:rPr lang="en-US" sz="1600" dirty="0"/>
              <a:t>Build intelligent chatbots, automate responses to common inquiries, and provide personalized assistance</a:t>
            </a:r>
          </a:p>
        </p:txBody>
      </p:sp>
    </p:spTree>
    <p:extLst>
      <p:ext uri="{BB962C8B-B14F-4D97-AF65-F5344CB8AC3E}">
        <p14:creationId xmlns:p14="http://schemas.microsoft.com/office/powerpoint/2010/main" val="37692620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nodeType="withEffect">
                                  <p:stCondLst>
                                    <p:cond delay="100"/>
                                  </p:stCondLst>
                                  <p:childTnLst>
                                    <p:animMotion origin="layout" path="M 0 0 L 0 0.03542 " pathEditMode="relative" rAng="0" ptsTypes="AA">
                                      <p:cBhvr>
                                        <p:cTn id="14" dur="700" spd="-100000" fill="hold"/>
                                        <p:tgtEl>
                                          <p:spTgt spid="2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42" presetClass="path" presetSubtype="0" decel="100000" fill="hold" grpId="1" nodeType="withEffect">
                                  <p:stCondLst>
                                    <p:cond delay="100"/>
                                  </p:stCondLst>
                                  <p:childTnLst>
                                    <p:animMotion origin="layout" path="M 4.375E-6 -4.07407E-6 L 4.375E-6 0.03542 " pathEditMode="relative" rAng="0" ptsTypes="AA">
                                      <p:cBhvr>
                                        <p:cTn id="19" dur="700" spd="-100000" fill="hold"/>
                                        <p:tgtEl>
                                          <p:spTgt spid="9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42" presetClass="path" presetSubtype="0" decel="100000" fill="hold" grpId="1" nodeType="withEffect">
                                  <p:stCondLst>
                                    <p:cond delay="100"/>
                                  </p:stCondLst>
                                  <p:childTnLst>
                                    <p:animMotion origin="layout" path="M 3.54167E-6 -2.96296E-6 L 3.54167E-6 0.03542 " pathEditMode="relative" rAng="0" ptsTypes="AA">
                                      <p:cBhvr>
                                        <p:cTn id="24" dur="700" spd="-100000" fill="hold"/>
                                        <p:tgtEl>
                                          <p:spTgt spid="95"/>
                                        </p:tgtEl>
                                        <p:attrNameLst>
                                          <p:attrName>ppt_x</p:attrName>
                                          <p:attrName>ppt_y</p:attrName>
                                        </p:attrNameLst>
                                      </p:cBhvr>
                                      <p:rCtr x="0" y="1759"/>
                                    </p:animMotion>
                                  </p:childTnLst>
                                </p:cTn>
                              </p:par>
                              <p:par>
                                <p:cTn id="25" presetID="22" presetClass="entr" presetSubtype="4" fill="hold" nodeType="withEffect">
                                  <p:stCondLst>
                                    <p:cond delay="100"/>
                                  </p:stCondLst>
                                  <p:childTnLst>
                                    <p:set>
                                      <p:cBhvr>
                                        <p:cTn id="26" dur="1" fill="hold">
                                          <p:stCondLst>
                                            <p:cond delay="0"/>
                                          </p:stCondLst>
                                        </p:cTn>
                                        <p:tgtEl>
                                          <p:spTgt spid="110"/>
                                        </p:tgtEl>
                                        <p:attrNameLst>
                                          <p:attrName>style.visibility</p:attrName>
                                        </p:attrNameLst>
                                      </p:cBhvr>
                                      <p:to>
                                        <p:strVal val="visible"/>
                                      </p:to>
                                    </p:set>
                                    <p:animEffect transition="in" filter="wipe(down)">
                                      <p:cBhvr>
                                        <p:cTn id="27" dur="300"/>
                                        <p:tgtEl>
                                          <p:spTgt spid="110"/>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childTnLst>
                                </p:cTn>
                              </p:par>
                              <p:par>
                                <p:cTn id="31" presetID="42" presetClass="path" presetSubtype="0" decel="100000" fill="hold" grpId="1" nodeType="withEffect">
                                  <p:stCondLst>
                                    <p:cond delay="100"/>
                                  </p:stCondLst>
                                  <p:childTnLst>
                                    <p:animMotion origin="layout" path="M 2.70833E-6 -7.40741E-7 L 2.70833E-6 -0.03287 " pathEditMode="relative" rAng="0" ptsTypes="AA">
                                      <p:cBhvr>
                                        <p:cTn id="32" dur="700" spd="-100000" fill="hold"/>
                                        <p:tgtEl>
                                          <p:spTgt spid="97"/>
                                        </p:tgtEl>
                                        <p:attrNameLst>
                                          <p:attrName>ppt_x</p:attrName>
                                          <p:attrName>ppt_y</p:attrName>
                                        </p:attrNameLst>
                                      </p:cBhvr>
                                      <p:rCtr x="0" y="-1644"/>
                                    </p:animMotion>
                                  </p:childTnLst>
                                </p:cTn>
                              </p:par>
                              <p:par>
                                <p:cTn id="33" presetID="10" presetClass="entr" presetSubtype="0" fill="hold" grpId="0" nodeType="withEffect">
                                  <p:stCondLst>
                                    <p:cond delay="10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42" presetClass="path" presetSubtype="0" decel="100000" fill="hold" grpId="1" nodeType="withEffect">
                                  <p:stCondLst>
                                    <p:cond delay="100"/>
                                  </p:stCondLst>
                                  <p:childTnLst>
                                    <p:animMotion origin="layout" path="M -3.95833E-6 -7.40741E-7 L -3.95833E-6 -0.03287 " pathEditMode="relative" rAng="0" ptsTypes="AA">
                                      <p:cBhvr>
                                        <p:cTn id="37" dur="700" spd="-100000" fill="hold"/>
                                        <p:tgtEl>
                                          <p:spTgt spid="99"/>
                                        </p:tgtEl>
                                        <p:attrNameLst>
                                          <p:attrName>ppt_x</p:attrName>
                                          <p:attrName>ppt_y</p:attrName>
                                        </p:attrNameLst>
                                      </p:cBhvr>
                                      <p:rCtr x="0" y="-1644"/>
                                    </p:animMotion>
                                  </p:childTnLst>
                                </p:cTn>
                              </p:par>
                              <p:par>
                                <p:cTn id="38" presetID="10" presetClass="entr" presetSubtype="0" fill="hold" grpId="0" nodeType="withEffect">
                                  <p:stCondLst>
                                    <p:cond delay="10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42" presetClass="path" presetSubtype="0" decel="100000" fill="hold" grpId="1" nodeType="withEffect">
                                  <p:stCondLst>
                                    <p:cond delay="100"/>
                                  </p:stCondLst>
                                  <p:childTnLst>
                                    <p:animMotion origin="layout" path="M 1.25E-6 2.96296E-6 L 1.25E-6 -0.03287 " pathEditMode="relative" rAng="0" ptsTypes="AA">
                                      <p:cBhvr>
                                        <p:cTn id="42" dur="700" spd="-100000" fill="hold"/>
                                        <p:tgtEl>
                                          <p:spTgt spid="101"/>
                                        </p:tgtEl>
                                        <p:attrNameLst>
                                          <p:attrName>ppt_x</p:attrName>
                                          <p:attrName>ppt_y</p:attrName>
                                        </p:attrNameLst>
                                      </p:cBhvr>
                                      <p:rCtr x="0" y="-1644"/>
                                    </p:animMotion>
                                  </p:childTnLst>
                                </p:cTn>
                              </p:par>
                              <p:par>
                                <p:cTn id="43" presetID="22" presetClass="entr" presetSubtype="1" fill="hold" nodeType="withEffect">
                                  <p:stCondLst>
                                    <p:cond delay="100"/>
                                  </p:stCondLst>
                                  <p:childTnLst>
                                    <p:set>
                                      <p:cBhvr>
                                        <p:cTn id="44" dur="1" fill="hold">
                                          <p:stCondLst>
                                            <p:cond delay="0"/>
                                          </p:stCondLst>
                                        </p:cTn>
                                        <p:tgtEl>
                                          <p:spTgt spid="112"/>
                                        </p:tgtEl>
                                        <p:attrNameLst>
                                          <p:attrName>style.visibility</p:attrName>
                                        </p:attrNameLst>
                                      </p:cBhvr>
                                      <p:to>
                                        <p:strVal val="visible"/>
                                      </p:to>
                                    </p:set>
                                    <p:animEffect transition="in" filter="wipe(up)">
                                      <p:cBhvr>
                                        <p:cTn id="45" dur="3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3" grpId="1"/>
      <p:bldP spid="95" grpId="0"/>
      <p:bldP spid="95" grpId="1"/>
      <p:bldP spid="97" grpId="0"/>
      <p:bldP spid="97" grpId="1"/>
      <p:bldP spid="99" grpId="0"/>
      <p:bldP spid="99" grpId="1"/>
      <p:bldP spid="101" grpId="0"/>
      <p:bldP spid="101" grpId="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356F8-DD69-D50F-C761-2DD09F6C127C}"/>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5D5414C3-2C4D-5646-F1ED-8027A100C49C}"/>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272E4175-F6C5-A104-16AC-C4E21855FFDB}"/>
              </a:ext>
              <a:ext uri="{C183D7F6-B498-43B3-948B-1728B52AA6E4}">
                <adec:decorative xmlns:adec="http://schemas.microsoft.com/office/drawing/2017/decorative" val="0"/>
              </a:ext>
            </a:extLst>
          </p:cNvPr>
          <p:cNvSpPr txBox="1">
            <a:spLocks/>
          </p:cNvSpPr>
          <p:nvPr/>
        </p:nvSpPr>
        <p:spPr>
          <a:xfrm>
            <a:off x="2219155" y="2845771"/>
            <a:ext cx="7753726" cy="2508379"/>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4</a:t>
            </a:r>
          </a:p>
          <a:p>
            <a:pPr defTabSz="2899785">
              <a:spcBef>
                <a:spcPts val="1205"/>
              </a:spcBef>
              <a:buSzPct val="90000"/>
              <a:defRPr/>
            </a:pPr>
            <a:r>
              <a:rPr lang="en-US" sz="4400" b="1" dirty="0">
                <a:gradFill>
                  <a:gsLst>
                    <a:gs pos="16514">
                      <a:srgbClr val="291817"/>
                    </a:gs>
                    <a:gs pos="34862">
                      <a:srgbClr val="291817"/>
                    </a:gs>
                  </a:gsLst>
                  <a:lin ang="5400000" scaled="1"/>
                </a:gradFill>
              </a:rPr>
              <a:t>Model Context Protocol</a:t>
            </a:r>
            <a:br>
              <a:rPr lang="en-US" sz="4400" b="1" dirty="0">
                <a:gradFill>
                  <a:gsLst>
                    <a:gs pos="16514">
                      <a:srgbClr val="291817"/>
                    </a:gs>
                    <a:gs pos="34862">
                      <a:srgbClr val="291817"/>
                    </a:gs>
                  </a:gsLst>
                  <a:lin ang="5400000" scaled="1"/>
                </a:gradFill>
              </a:rPr>
            </a:br>
            <a:r>
              <a:rPr lang="en-US" sz="2800" b="1" dirty="0">
                <a:gradFill>
                  <a:gsLst>
                    <a:gs pos="16514">
                      <a:srgbClr val="291817"/>
                    </a:gs>
                    <a:gs pos="34862">
                      <a:srgbClr val="291817"/>
                    </a:gs>
                  </a:gsLst>
                  <a:lin ang="5400000" scaled="1"/>
                </a:gradFill>
              </a:rPr>
              <a:t>Unlock Deeper Interactions By Managing Context</a:t>
            </a:r>
          </a:p>
        </p:txBody>
      </p:sp>
    </p:spTree>
    <p:extLst>
      <p:ext uri="{BB962C8B-B14F-4D97-AF65-F5344CB8AC3E}">
        <p14:creationId xmlns:p14="http://schemas.microsoft.com/office/powerpoint/2010/main" val="4218198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659FC-9FB8-D893-E0F0-78BDF1D50AA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51AD1EC-3CC5-F531-D311-83F6BAC4262F}"/>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What is Context?</a:t>
            </a:r>
          </a:p>
        </p:txBody>
      </p:sp>
      <p:sp>
        <p:nvSpPr>
          <p:cNvPr id="7" name="Rounded Rectangle 64">
            <a:extLst>
              <a:ext uri="{FF2B5EF4-FFF2-40B4-BE49-F238E27FC236}">
                <a16:creationId xmlns:a16="http://schemas.microsoft.com/office/drawing/2014/main" id="{D65E2A5A-6199-744C-B742-091C1CEC0A4D}"/>
              </a:ext>
              <a:ext uri="{C183D7F6-B498-43B3-948B-1728B52AA6E4}">
                <adec:decorative xmlns:adec="http://schemas.microsoft.com/office/drawing/2017/decorative" val="0"/>
              </a:ext>
            </a:extLst>
          </p:cNvPr>
          <p:cNvSpPr>
            <a:spLocks/>
          </p:cNvSpPr>
          <p:nvPr/>
        </p:nvSpPr>
        <p:spPr bwMode="auto">
          <a:xfrm>
            <a:off x="385596" y="394324"/>
            <a:ext cx="3777996" cy="1003471"/>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All the information provided to a Language Model in a single interaction (user input, past turns, external data, instructions)</a:t>
            </a:r>
          </a:p>
        </p:txBody>
      </p:sp>
      <p:sp>
        <p:nvSpPr>
          <p:cNvPr id="9" name="!!Rectangle: Rounded Corners 25">
            <a:extLst>
              <a:ext uri="{FF2B5EF4-FFF2-40B4-BE49-F238E27FC236}">
                <a16:creationId xmlns:a16="http://schemas.microsoft.com/office/drawing/2014/main" id="{FDC1245E-AF1B-D446-890F-D9F10DDE7FC6}"/>
              </a:ext>
              <a:ext uri="{C183D7F6-B498-43B3-948B-1728B52AA6E4}">
                <adec:decorative xmlns:adec="http://schemas.microsoft.com/office/drawing/2017/decorative" val="0"/>
              </a:ext>
            </a:extLst>
          </p:cNvPr>
          <p:cNvSpPr/>
          <p:nvPr/>
        </p:nvSpPr>
        <p:spPr bwMode="auto">
          <a:xfrm>
            <a:off x="517454" y="1801520"/>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Why is it Crucial?</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0" name="Rounded Rectangle 64">
            <a:extLst>
              <a:ext uri="{FF2B5EF4-FFF2-40B4-BE49-F238E27FC236}">
                <a16:creationId xmlns:a16="http://schemas.microsoft.com/office/drawing/2014/main" id="{CA84DF04-A77E-797E-C87E-F567CDE084C4}"/>
              </a:ext>
              <a:ext uri="{C183D7F6-B498-43B3-948B-1728B52AA6E4}">
                <adec:decorative xmlns:adec="http://schemas.microsoft.com/office/drawing/2017/decorative" val="0"/>
              </a:ext>
            </a:extLst>
          </p:cNvPr>
          <p:cNvSpPr>
            <a:spLocks/>
          </p:cNvSpPr>
          <p:nvPr/>
        </p:nvSpPr>
        <p:spPr bwMode="auto">
          <a:xfrm>
            <a:off x="385596" y="1958412"/>
            <a:ext cx="3777996" cy="1073039"/>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Enables coherent, relevant, and personalized responses in multi-turn conversations.</a:t>
            </a:r>
          </a:p>
        </p:txBody>
      </p:sp>
      <p:sp>
        <p:nvSpPr>
          <p:cNvPr id="11" name="!!Rectangle: Rounded Corners 26">
            <a:extLst>
              <a:ext uri="{FF2B5EF4-FFF2-40B4-BE49-F238E27FC236}">
                <a16:creationId xmlns:a16="http://schemas.microsoft.com/office/drawing/2014/main" id="{514C078F-64C9-760E-D630-CBEC57C263E6}"/>
              </a:ext>
              <a:ext uri="{C183D7F6-B498-43B3-948B-1728B52AA6E4}">
                <adec:decorative xmlns:adec="http://schemas.microsoft.com/office/drawing/2017/decorative" val="0"/>
              </a:ext>
            </a:extLst>
          </p:cNvPr>
          <p:cNvSpPr/>
          <p:nvPr/>
        </p:nvSpPr>
        <p:spPr bwMode="auto">
          <a:xfrm>
            <a:off x="517454" y="3412066"/>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Context Window Limit</a:t>
            </a:r>
          </a:p>
        </p:txBody>
      </p:sp>
      <p:sp>
        <p:nvSpPr>
          <p:cNvPr id="12" name="Rounded Rectangle 64">
            <a:extLst>
              <a:ext uri="{FF2B5EF4-FFF2-40B4-BE49-F238E27FC236}">
                <a16:creationId xmlns:a16="http://schemas.microsoft.com/office/drawing/2014/main" id="{48F79BBE-2608-7448-D010-465437841962}"/>
              </a:ext>
              <a:ext uri="{C183D7F6-B498-43B3-948B-1728B52AA6E4}">
                <adec:decorative xmlns:adec="http://schemas.microsoft.com/office/drawing/2017/decorative" val="0"/>
              </a:ext>
            </a:extLst>
          </p:cNvPr>
          <p:cNvSpPr>
            <a:spLocks/>
          </p:cNvSpPr>
          <p:nvPr/>
        </p:nvSpPr>
        <p:spPr bwMode="auto">
          <a:xfrm>
            <a:off x="385596" y="3592067"/>
            <a:ext cx="3777996" cy="1073038"/>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LLMs have a finite amount of text they can process at once. Exceeding this limit can lead to errors or truncated information</a:t>
            </a:r>
          </a:p>
        </p:txBody>
      </p:sp>
      <p:sp>
        <p:nvSpPr>
          <p:cNvPr id="16" name="Rectangle: Rounded Corners 15">
            <a:extLst>
              <a:ext uri="{FF2B5EF4-FFF2-40B4-BE49-F238E27FC236}">
                <a16:creationId xmlns:a16="http://schemas.microsoft.com/office/drawing/2014/main" id="{EBC0422A-352A-D841-7E74-3DFB39B182B6}"/>
              </a:ext>
              <a:ext uri="{C183D7F6-B498-43B3-948B-1728B52AA6E4}">
                <adec:decorative xmlns:adec="http://schemas.microsoft.com/office/drawing/2017/decorative" val="0"/>
              </a:ext>
            </a:extLst>
          </p:cNvPr>
          <p:cNvSpPr/>
          <p:nvPr/>
        </p:nvSpPr>
        <p:spPr bwMode="auto">
          <a:xfrm>
            <a:off x="517453" y="506003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The Challenge</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9" name="Rounded Rectangle 64">
            <a:extLst>
              <a:ext uri="{FF2B5EF4-FFF2-40B4-BE49-F238E27FC236}">
                <a16:creationId xmlns:a16="http://schemas.microsoft.com/office/drawing/2014/main" id="{05692938-05E2-A57A-FE73-449A101DBFF9}"/>
              </a:ext>
              <a:ext uri="{C183D7F6-B498-43B3-948B-1728B52AA6E4}">
                <adec:decorative xmlns:adec="http://schemas.microsoft.com/office/drawing/2017/decorative" val="0"/>
              </a:ext>
            </a:extLst>
          </p:cNvPr>
          <p:cNvSpPr>
            <a:spLocks/>
          </p:cNvSpPr>
          <p:nvPr/>
        </p:nvSpPr>
        <p:spPr bwMode="auto">
          <a:xfrm>
            <a:off x="385596" y="5229274"/>
            <a:ext cx="3777996" cy="1073037"/>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Effectively managing context to stay within limits while maintaining relevant information is key for robust applications.</a:t>
            </a:r>
          </a:p>
        </p:txBody>
      </p:sp>
      <p:pic>
        <p:nvPicPr>
          <p:cNvPr id="5122" name="Picture 2" descr="Generated image">
            <a:extLst>
              <a:ext uri="{FF2B5EF4-FFF2-40B4-BE49-F238E27FC236}">
                <a16:creationId xmlns:a16="http://schemas.microsoft.com/office/drawing/2014/main" id="{969B7CEF-10FC-789E-2930-BDE39F07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260" y="896059"/>
            <a:ext cx="7075908" cy="471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7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318F-53EE-AB06-07DF-ED866564ED3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16E13F6-791F-7AB7-6EBE-821070F89ABD}"/>
              </a:ext>
              <a:ext uri="{C183D7F6-B498-43B3-948B-1728B52AA6E4}">
                <adec:decorative xmlns:adec="http://schemas.microsoft.com/office/drawing/2017/decorative" val="1"/>
              </a:ext>
            </a:extLst>
          </p:cNvPr>
          <p:cNvGrpSpPr/>
          <p:nvPr/>
        </p:nvGrpSpPr>
        <p:grpSpPr>
          <a:xfrm>
            <a:off x="5314951" y="585788"/>
            <a:ext cx="6294438" cy="5683249"/>
            <a:chOff x="5314951" y="585788"/>
            <a:chExt cx="6294438" cy="5683249"/>
          </a:xfrm>
        </p:grpSpPr>
        <p:cxnSp>
          <p:nvCxnSpPr>
            <p:cNvPr id="3" name="Straight Connector 2">
              <a:extLst>
                <a:ext uri="{FF2B5EF4-FFF2-40B4-BE49-F238E27FC236}">
                  <a16:creationId xmlns:a16="http://schemas.microsoft.com/office/drawing/2014/main" id="{6D20FD2C-5E25-65C1-655B-34844CD4DC32}"/>
                </a:ext>
                <a:ext uri="{C183D7F6-B498-43B3-948B-1728B52AA6E4}">
                  <adec:decorative xmlns:adec="http://schemas.microsoft.com/office/drawing/2017/decorative" val="1"/>
                </a:ext>
              </a:extLst>
            </p:cNvPr>
            <p:cNvCxnSpPr/>
            <p:nvPr/>
          </p:nvCxnSpPr>
          <p:spPr>
            <a:xfrm>
              <a:off x="5594164" y="2114768"/>
              <a:ext cx="5706586" cy="0"/>
            </a:xfrm>
            <a:prstGeom prst="line">
              <a:avLst/>
            </a:prstGeom>
            <a:ln w="6350">
              <a:solidFill>
                <a:schemeClr val="bg1">
                  <a:lumMod val="50000"/>
                </a:schemeClr>
              </a:solidFill>
            </a:ln>
          </p:spPr>
        </p:cxnSp>
        <p:cxnSp>
          <p:nvCxnSpPr>
            <p:cNvPr id="4" name="Straight Connector 3">
              <a:extLst>
                <a:ext uri="{FF2B5EF4-FFF2-40B4-BE49-F238E27FC236}">
                  <a16:creationId xmlns:a16="http://schemas.microsoft.com/office/drawing/2014/main" id="{EB1CCC8A-C357-6D74-FB8B-E5021A6DC502}"/>
                </a:ext>
                <a:ext uri="{C183D7F6-B498-43B3-948B-1728B52AA6E4}">
                  <adec:decorative xmlns:adec="http://schemas.microsoft.com/office/drawing/2017/decorative" val="1"/>
                </a:ext>
              </a:extLst>
            </p:cNvPr>
            <p:cNvCxnSpPr/>
            <p:nvPr/>
          </p:nvCxnSpPr>
          <p:spPr>
            <a:xfrm>
              <a:off x="5609326" y="3383881"/>
              <a:ext cx="5706586" cy="0"/>
            </a:xfrm>
            <a:prstGeom prst="line">
              <a:avLst/>
            </a:prstGeom>
            <a:ln w="6350">
              <a:solidFill>
                <a:schemeClr val="bg1">
                  <a:lumMod val="50000"/>
                </a:schemeClr>
              </a:solidFill>
            </a:ln>
          </p:spPr>
        </p:cxnSp>
        <p:cxnSp>
          <p:nvCxnSpPr>
            <p:cNvPr id="5" name="Straight Connector 4">
              <a:extLst>
                <a:ext uri="{FF2B5EF4-FFF2-40B4-BE49-F238E27FC236}">
                  <a16:creationId xmlns:a16="http://schemas.microsoft.com/office/drawing/2014/main" id="{87AB8483-4C76-8877-B172-D862AF31441B}"/>
                </a:ext>
                <a:ext uri="{C183D7F6-B498-43B3-948B-1728B52AA6E4}">
                  <adec:decorative xmlns:adec="http://schemas.microsoft.com/office/drawing/2017/decorative" val="1"/>
                </a:ext>
              </a:extLst>
            </p:cNvPr>
            <p:cNvCxnSpPr/>
            <p:nvPr/>
          </p:nvCxnSpPr>
          <p:spPr>
            <a:xfrm>
              <a:off x="5634514" y="4778443"/>
              <a:ext cx="5706586" cy="0"/>
            </a:xfrm>
            <a:prstGeom prst="line">
              <a:avLst/>
            </a:prstGeom>
            <a:ln w="6350">
              <a:solidFill>
                <a:schemeClr val="bg1">
                  <a:lumMod val="50000"/>
                </a:schemeClr>
              </a:solidFill>
            </a:ln>
          </p:spPr>
        </p:cxnSp>
        <p:sp>
          <p:nvSpPr>
            <p:cNvPr id="6" name="Rectangle: Rounded Corners 5">
              <a:extLst>
                <a:ext uri="{FF2B5EF4-FFF2-40B4-BE49-F238E27FC236}">
                  <a16:creationId xmlns:a16="http://schemas.microsoft.com/office/drawing/2014/main" id="{CB0A96D2-7241-6DEC-675A-18FC98FF779A}"/>
                </a:ext>
                <a:ext uri="{C183D7F6-B498-43B3-948B-1728B52AA6E4}">
                  <adec:decorative xmlns:adec="http://schemas.microsoft.com/office/drawing/2017/decorative" val="1"/>
                </a:ext>
              </a:extLst>
            </p:cNvPr>
            <p:cNvSpPr/>
            <p:nvPr/>
          </p:nvSpPr>
          <p:spPr bwMode="auto">
            <a:xfrm>
              <a:off x="5314951" y="585788"/>
              <a:ext cx="6294438" cy="5683249"/>
            </a:xfrm>
            <a:prstGeom prst="roundRect">
              <a:avLst>
                <a:gd name="adj" fmla="val 3309"/>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algn="ctr" defTabSz="811500">
                <a:spcBef>
                  <a:spcPts val="174"/>
                </a:spcBef>
              </a:pPr>
              <a:endParaRPr lang="en-US" sz="3200" b="1">
                <a:gradFill>
                  <a:gsLst>
                    <a:gs pos="0">
                      <a:srgbClr val="FF5C39"/>
                    </a:gs>
                    <a:gs pos="75000">
                      <a:srgbClr val="C03BC4"/>
                    </a:gs>
                  </a:gsLst>
                  <a:path path="circle">
                    <a:fillToRect l="100000" t="100000"/>
                  </a:path>
                </a:gradFill>
                <a:latin typeface="Segoe UI Variable Display Semibold" pitchFamily="2" charset="0"/>
                <a:ea typeface="+mj-lt"/>
                <a:cs typeface="Segoe UI Semibold"/>
              </a:endParaRPr>
            </a:p>
          </p:txBody>
        </p:sp>
      </p:grpSp>
      <p:sp>
        <p:nvSpPr>
          <p:cNvPr id="7" name="Title 2">
            <a:extLst>
              <a:ext uri="{FF2B5EF4-FFF2-40B4-BE49-F238E27FC236}">
                <a16:creationId xmlns:a16="http://schemas.microsoft.com/office/drawing/2014/main" id="{95545A68-2F92-C86D-C9BF-F8672F497553}"/>
              </a:ext>
            </a:extLst>
          </p:cNvPr>
          <p:cNvSpPr txBox="1">
            <a:spLocks/>
          </p:cNvSpPr>
          <p:nvPr/>
        </p:nvSpPr>
        <p:spPr>
          <a:xfrm>
            <a:off x="2526640" y="2620080"/>
            <a:ext cx="2724011" cy="135421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lang="en-US" sz="3200" b="0" kern="1200" cap="none" spc="0" baseline="0">
                <a:ln w="3175">
                  <a:noFill/>
                </a:ln>
                <a:gradFill>
                  <a:gsLst>
                    <a:gs pos="6897">
                      <a:schemeClr val="tx1"/>
                    </a:gs>
                    <a:gs pos="22000">
                      <a:schemeClr val="tx1"/>
                    </a:gs>
                  </a:gsLst>
                  <a:path path="circle">
                    <a:fillToRect l="100000" t="100000"/>
                  </a:path>
                </a:gradFill>
                <a:effectLst/>
                <a:latin typeface="+mj-lt"/>
                <a:ea typeface="+mn-ea"/>
                <a:cs typeface="Segoe UI" pitchFamily="34" charset="0"/>
              </a:defRPr>
            </a:lvl1pPr>
          </a:lstStyle>
          <a:p>
            <a:pPr algn="l">
              <a:defRPr/>
            </a:pPr>
            <a:r>
              <a:rPr lang="en-US" sz="4400" spc="-19" dirty="0">
                <a:solidFill>
                  <a:schemeClr val="tx1"/>
                </a:solidFill>
                <a:latin typeface="Segoe UI Semibold"/>
              </a:rPr>
              <a:t>What is MCP?</a:t>
            </a:r>
          </a:p>
        </p:txBody>
      </p:sp>
      <p:sp>
        <p:nvSpPr>
          <p:cNvPr id="8" name="TextBox 7">
            <a:extLst>
              <a:ext uri="{FF2B5EF4-FFF2-40B4-BE49-F238E27FC236}">
                <a16:creationId xmlns:a16="http://schemas.microsoft.com/office/drawing/2014/main" id="{E2F38E7A-CB09-0ACF-2B68-3BADE3F1A025}"/>
              </a:ext>
            </a:extLst>
          </p:cNvPr>
          <p:cNvSpPr txBox="1">
            <a:spLocks/>
          </p:cNvSpPr>
          <p:nvPr/>
        </p:nvSpPr>
        <p:spPr>
          <a:xfrm>
            <a:off x="5660142" y="928198"/>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Clarity &amp; Structure</a:t>
            </a:r>
          </a:p>
          <a:p>
            <a:pPr lvl="0" algn="ctr" defTabSz="914400">
              <a:defRPr/>
            </a:pPr>
            <a:r>
              <a:rPr lang="en-US" sz="1600" dirty="0"/>
              <a:t>Organize context logically (e.g., separate user turns, bot responses, metadata).</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9" name="TextBox 8">
            <a:extLst>
              <a:ext uri="{FF2B5EF4-FFF2-40B4-BE49-F238E27FC236}">
                <a16:creationId xmlns:a16="http://schemas.microsoft.com/office/drawing/2014/main" id="{FCE0A2E5-E014-3340-7579-FD9CAB8A2F2C}"/>
              </a:ext>
            </a:extLst>
          </p:cNvPr>
          <p:cNvSpPr txBox="1"/>
          <p:nvPr/>
        </p:nvSpPr>
        <p:spPr>
          <a:xfrm>
            <a:off x="5674294" y="2421186"/>
            <a:ext cx="5577318" cy="1229054"/>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Relevance &amp;</a:t>
            </a:r>
            <a:r>
              <a:rPr kumimoji="0" lang="en-US" sz="2400" b="1" i="0" u="none" strike="noStrike" kern="1200" cap="none" spc="0" normalizeH="0" noProof="0" dirty="0">
                <a:ln>
                  <a:noFill/>
                </a:ln>
                <a:effectLst/>
                <a:uLnTx/>
                <a:uFillTx/>
                <a:latin typeface="Segoe Sans Display Semibold"/>
                <a:ea typeface="+mn-ea"/>
                <a:cs typeface="+mn-cs"/>
              </a:rPr>
              <a:t> Conciseness</a:t>
            </a:r>
            <a:endParaRPr kumimoji="0" lang="en-US" sz="2400" b="1" i="0" u="none" strike="noStrike" kern="1200" cap="none" spc="0" normalizeH="0" baseline="0" noProof="0" dirty="0">
              <a:ln>
                <a:noFill/>
              </a:ln>
              <a:effectLst/>
              <a:uLnTx/>
              <a:uFillTx/>
              <a:latin typeface="Segoe Sans Display Semibold"/>
              <a:ea typeface="+mn-ea"/>
              <a:cs typeface="+mn-cs"/>
            </a:endParaRPr>
          </a:p>
          <a:p>
            <a:pPr algn="ctr" defTabSz="914400">
              <a:defRPr/>
            </a:pPr>
            <a:r>
              <a:rPr lang="en-US" sz="1600" dirty="0"/>
              <a:t>Include only necessary information for the current turn. Reduce context size (e.g., summarization, truncation).</a:t>
            </a:r>
            <a:endParaRPr lang="en-US" sz="1600" dirty="0">
              <a:latin typeface="Segoe Sans Display"/>
            </a:endParaRPr>
          </a:p>
          <a:p>
            <a:pPr lvl="0" algn="ctr" defTabSz="914400">
              <a:defRPr/>
            </a:pP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0" name="TextBox 9">
            <a:extLst>
              <a:ext uri="{FF2B5EF4-FFF2-40B4-BE49-F238E27FC236}">
                <a16:creationId xmlns:a16="http://schemas.microsoft.com/office/drawing/2014/main" id="{6FC40920-51F2-C762-809A-45AA7A200E8E}"/>
              </a:ext>
            </a:extLst>
          </p:cNvPr>
          <p:cNvSpPr txBox="1"/>
          <p:nvPr/>
        </p:nvSpPr>
        <p:spPr>
          <a:xfrm>
            <a:off x="5687582" y="3694745"/>
            <a:ext cx="5577318" cy="736612"/>
          </a:xfrm>
          <a:prstGeom prst="rect">
            <a:avLst/>
          </a:prstGeom>
          <a:noFill/>
          <a:effectLst/>
        </p:spPr>
        <p:txBody>
          <a:bodyPr wrap="square" lIns="0" tIns="0" rIns="0" bIns="18288" rtlCol="0" anchor="t" anchorCtr="0">
            <a:spAutoFit/>
          </a:bodyPr>
          <a:lstStyle/>
          <a:p>
            <a:pPr lvl="0" algn="ctr" defTabSz="914400">
              <a:spcAft>
                <a:spcPts val="800"/>
              </a:spcAft>
              <a:defRPr/>
            </a:pPr>
            <a:r>
              <a:rPr lang="en-US" sz="2400" b="1" dirty="0">
                <a:latin typeface="Segoe Sans Display Semibold"/>
              </a:rPr>
              <a:t>Temporal Awareness</a:t>
            </a:r>
            <a:endParaRPr kumimoji="0" lang="en-US" sz="2400" b="1" i="0" u="none" strike="noStrike" kern="1200" cap="none" spc="0" normalizeH="0" baseline="0" noProof="0" dirty="0">
              <a:ln>
                <a:noFill/>
              </a:ln>
              <a:effectLst/>
              <a:uLnTx/>
              <a:uFillTx/>
              <a:latin typeface="Segoe Sans Display Semibold"/>
              <a:ea typeface="+mn-ea"/>
              <a:cs typeface="+mn-cs"/>
            </a:endParaRPr>
          </a:p>
          <a:p>
            <a:pPr lvl="0" algn="ctr" defTabSz="914400">
              <a:defRPr/>
            </a:pPr>
            <a:r>
              <a:rPr lang="en-US" sz="1600" dirty="0"/>
              <a:t>Strategically manage conversation history</a:t>
            </a:r>
            <a:endParaRPr lang="en-US" sz="1600" dirty="0">
              <a:latin typeface="Segoe Sans Display"/>
            </a:endParaRPr>
          </a:p>
        </p:txBody>
      </p:sp>
      <p:sp>
        <p:nvSpPr>
          <p:cNvPr id="11" name="TextBox 10">
            <a:extLst>
              <a:ext uri="{FF2B5EF4-FFF2-40B4-BE49-F238E27FC236}">
                <a16:creationId xmlns:a16="http://schemas.microsoft.com/office/drawing/2014/main" id="{53A24399-5886-B9F0-B7DB-E0CECA4BE5D3}"/>
              </a:ext>
            </a:extLst>
          </p:cNvPr>
          <p:cNvSpPr txBox="1"/>
          <p:nvPr/>
        </p:nvSpPr>
        <p:spPr>
          <a:xfrm>
            <a:off x="5687582" y="5002896"/>
            <a:ext cx="5577318" cy="1229054"/>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Benefits of MCP</a:t>
            </a:r>
          </a:p>
          <a:p>
            <a:pPr lvl="0" algn="ctr" defTabSz="914400">
              <a:defRPr/>
            </a:pPr>
            <a:r>
              <a:rPr lang="en-US" sz="1600" dirty="0"/>
              <a:t>Improved response quality, reduced token usage (cost savings), better handling of long conversations, increased reliability</a:t>
            </a:r>
            <a:endParaRPr kumimoji="0" lang="en-US" sz="1600" b="0" i="0" u="none" strike="noStrike" kern="1200" cap="none" spc="0" normalizeH="0" baseline="0" noProof="0" dirty="0">
              <a:ln>
                <a:noFill/>
              </a:ln>
              <a:effectLst/>
              <a:uLnTx/>
              <a:uFillTx/>
              <a:latin typeface="Segoe Sans Display"/>
              <a:ea typeface="+mn-ea"/>
              <a:cs typeface="+mn-cs"/>
            </a:endParaRPr>
          </a:p>
        </p:txBody>
      </p:sp>
      <p:pic>
        <p:nvPicPr>
          <p:cNvPr id="6148" name="Picture 4" descr="MCP (Model Context Protocol) Logo Fr... · LobeHub">
            <a:extLst>
              <a:ext uri="{FF2B5EF4-FFF2-40B4-BE49-F238E27FC236}">
                <a16:creationId xmlns:a16="http://schemas.microsoft.com/office/drawing/2014/main" id="{59EF94BC-E873-AE35-799D-A3FDE944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0" y="2421186"/>
            <a:ext cx="2251004" cy="225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02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25E-6 -4.44444E-6 L 1.2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2.96296E-6 L -6.25E-7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2.29167E-6 -1.11111E-6 L -2.2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2.29167E-6 -1.85185E-6 L -2.2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0"/>
                                  </p:stCondLst>
                                  <p:childTnLst>
                                    <p:animMotion origin="layout" path="M 6.25E-7 0 L 6.25E-7 0.03542 " pathEditMode="relative" rAng="0" ptsTypes="AA">
                                      <p:cBhvr>
                                        <p:cTn id="2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25020-1913-5405-C671-48568507E7FD}"/>
            </a:ext>
          </a:extLst>
        </p:cNvPr>
        <p:cNvGrpSpPr/>
        <p:nvPr/>
      </p:nvGrpSpPr>
      <p:grpSpPr>
        <a:xfrm>
          <a:off x="0" y="0"/>
          <a:ext cx="0" cy="0"/>
          <a:chOff x="0" y="0"/>
          <a:chExt cx="0" cy="0"/>
        </a:xfrm>
      </p:grpSpPr>
      <p:sp>
        <p:nvSpPr>
          <p:cNvPr id="19" name="Rounded Rectangle 62">
            <a:extLst>
              <a:ext uri="{FF2B5EF4-FFF2-40B4-BE49-F238E27FC236}">
                <a16:creationId xmlns:a16="http://schemas.microsoft.com/office/drawing/2014/main" id="{D5D3A2B2-331C-9811-AA3F-55C51C683036}"/>
              </a:ext>
              <a:ext uri="{C183D7F6-B498-43B3-948B-1728B52AA6E4}">
                <adec:decorative xmlns:adec="http://schemas.microsoft.com/office/drawing/2017/decorative" val="1"/>
              </a:ext>
            </a:extLst>
          </p:cNvPr>
          <p:cNvSpPr>
            <a:spLocks noGrp="1"/>
          </p:cNvSpPr>
          <p:nvPr>
            <p:ph type="title" idx="4294967295"/>
          </p:nvPr>
        </p:nvSpPr>
        <p:spPr bwMode="auto">
          <a:xfrm>
            <a:off x="206374" y="130585"/>
            <a:ext cx="11779250" cy="738188"/>
          </a:xfrm>
          <a:prstGeom prst="rect">
            <a:avLst/>
          </a:prstGeom>
          <a:noFill/>
          <a:ln w="9525" cap="flat" cmpd="sng" algn="ctr">
            <a:noFill/>
            <a:prstDash val="solid"/>
            <a:headEnd type="none" w="med" len="med"/>
            <a:tailEnd type="none" w="med" len="med"/>
          </a:ln>
          <a:effectLst>
            <a:softEdge rad="165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22529" fontAlgn="base">
              <a:spcAft>
                <a:spcPct val="0"/>
              </a:spcAft>
              <a:tabLst>
                <a:tab pos="920670" algn="l"/>
              </a:tabLst>
              <a:defRPr/>
            </a:pPr>
            <a:r>
              <a:rPr lang="en-US" sz="4800" b="1" kern="0" spc="0" dirty="0">
                <a:ln>
                  <a:noFill/>
                </a:ln>
                <a:gradFill>
                  <a:gsLst>
                    <a:gs pos="88073">
                      <a:srgbClr val="000000"/>
                    </a:gs>
                    <a:gs pos="68807">
                      <a:srgbClr val="000000"/>
                    </a:gs>
                  </a:gsLst>
                  <a:lin ang="5400000" scaled="1"/>
                </a:gradFill>
                <a:latin typeface="Segoe UI Variable Display Semibold" pitchFamily="2" charset="0"/>
                <a:cs typeface="Segoe Sans Display Semibold" pitchFamily="2" charset="0"/>
              </a:rPr>
              <a:t>Model Context Protocol</a:t>
            </a:r>
            <a:endParaRPr lang="en-CA" sz="4800" b="1" kern="0" spc="0" dirty="0">
              <a:ln>
                <a:noFill/>
              </a:ln>
              <a:gradFill>
                <a:gsLst>
                  <a:gs pos="88073">
                    <a:srgbClr val="000000"/>
                  </a:gs>
                  <a:gs pos="68807">
                    <a:srgbClr val="000000"/>
                  </a:gs>
                </a:gsLst>
                <a:lin ang="5400000" scaled="1"/>
              </a:gradFill>
              <a:latin typeface="Segoe UI Variable Display Semibold" pitchFamily="2" charset="0"/>
              <a:cs typeface="Segoe Sans Display Semibold" pitchFamily="2" charset="0"/>
            </a:endParaRPr>
          </a:p>
        </p:txBody>
      </p:sp>
      <p:sp>
        <p:nvSpPr>
          <p:cNvPr id="40" name="Rounded Rectangle 62">
            <a:extLst>
              <a:ext uri="{FF2B5EF4-FFF2-40B4-BE49-F238E27FC236}">
                <a16:creationId xmlns:a16="http://schemas.microsoft.com/office/drawing/2014/main" id="{832F53D6-1E96-6CDE-44B7-C130E3127E6F}"/>
              </a:ext>
              <a:ext uri="{C183D7F6-B498-43B3-948B-1728B52AA6E4}">
                <adec:decorative xmlns:adec="http://schemas.microsoft.com/office/drawing/2017/decorative" val="1"/>
              </a:ext>
            </a:extLst>
          </p:cNvPr>
          <p:cNvSpPr/>
          <p:nvPr/>
        </p:nvSpPr>
        <p:spPr bwMode="auto">
          <a:xfrm>
            <a:off x="4512074" y="-14385401"/>
            <a:ext cx="3167852" cy="917510"/>
          </a:xfrm>
          <a:prstGeom prst="roundRect">
            <a:avLst>
              <a:gd name="adj" fmla="val 18634"/>
            </a:avLst>
          </a:prstGeom>
          <a:gradFill flip="none" rotWithShape="1">
            <a:gsLst>
              <a:gs pos="0">
                <a:srgbClr val="AC35AF"/>
              </a:gs>
              <a:gs pos="50000">
                <a:srgbClr val="0A6BBA"/>
              </a:gs>
              <a:gs pos="100000">
                <a:srgbClr val="318581"/>
              </a:gs>
            </a:gsLst>
            <a:path path="circle">
              <a:fillToRect l="100000" t="100000"/>
            </a:path>
            <a:tileRect r="-100000" b="-100000"/>
          </a:gradFill>
        </p:spPr>
        <p:txBody>
          <a:bodyPr wrap="square" lIns="183697" tIns="110217" rIns="183697" bIns="165327" anchor="ctr" anchorCtr="0">
            <a:spAutoFit/>
          </a:bodyPr>
          <a:lstStyle/>
          <a:p>
            <a:pPr marL="0" marR="0" lvl="0" indent="0" algn="ctr" defTabSz="717626" rtl="0" eaLnBrk="1" fontAlgn="auto" latinLnBrk="0" hangingPunct="1">
              <a:lnSpc>
                <a:spcPct val="100000"/>
              </a:lnSpc>
              <a:spcBef>
                <a:spcPts val="0"/>
              </a:spcBef>
              <a:spcAft>
                <a:spcPts val="0"/>
              </a:spcAft>
              <a:buClrTx/>
              <a:buSzTx/>
              <a:buFontTx/>
              <a:buNone/>
              <a:tabLst/>
              <a:defRPr/>
            </a:pPr>
            <a:r>
              <a:rPr kumimoji="0" lang="en-US" sz="3534" b="0" i="0" u="none" strike="noStrike" kern="1200" cap="none" spc="0" normalizeH="0" baseline="0" noProof="0">
                <a:ln>
                  <a:noFill/>
                </a:ln>
                <a:gradFill>
                  <a:gsLst>
                    <a:gs pos="62385">
                      <a:srgbClr val="FFFFFF"/>
                    </a:gs>
                    <a:gs pos="46000">
                      <a:srgbClr val="FFFFFF"/>
                    </a:gs>
                  </a:gsLst>
                  <a:path path="circle">
                    <a:fillToRect l="100000" t="100000"/>
                  </a:path>
                </a:gradFill>
                <a:effectLst/>
                <a:uLnTx/>
                <a:uFillTx/>
                <a:latin typeface="Segoe UI Variable Display Semib" pitchFamily="2" charset="0"/>
                <a:ea typeface="+mn-ea"/>
                <a:cs typeface="+mn-cs"/>
              </a:rPr>
              <a:t>Drive growth</a:t>
            </a:r>
            <a:endParaRPr kumimoji="0" lang="en-CA" sz="3534" b="0" i="0" u="none" strike="noStrike" kern="1200" cap="none" spc="0" normalizeH="0" baseline="0" noProof="0">
              <a:ln>
                <a:noFill/>
              </a:ln>
              <a:gradFill>
                <a:gsLst>
                  <a:gs pos="62385">
                    <a:srgbClr val="FFFFFF"/>
                  </a:gs>
                  <a:gs pos="46000">
                    <a:srgbClr val="FFFFFF"/>
                  </a:gs>
                </a:gsLst>
                <a:path path="circle">
                  <a:fillToRect l="100000" t="100000"/>
                </a:path>
              </a:gradFill>
              <a:effectLst/>
              <a:uLnTx/>
              <a:uFillTx/>
              <a:latin typeface="Segoe UI Variable Display Semib" pitchFamily="2" charset="0"/>
              <a:ea typeface="+mn-ea"/>
              <a:cs typeface="+mn-cs"/>
            </a:endParaRPr>
          </a:p>
        </p:txBody>
      </p:sp>
      <p:pic>
        <p:nvPicPr>
          <p:cNvPr id="7" name="Picture 6">
            <a:extLst>
              <a:ext uri="{FF2B5EF4-FFF2-40B4-BE49-F238E27FC236}">
                <a16:creationId xmlns:a16="http://schemas.microsoft.com/office/drawing/2014/main" id="{63081DD1-009C-16E3-5526-63F4747EFAB3}"/>
              </a:ext>
            </a:extLst>
          </p:cNvPr>
          <p:cNvPicPr>
            <a:picLocks noChangeAspect="1"/>
          </p:cNvPicPr>
          <p:nvPr/>
        </p:nvPicPr>
        <p:blipFill>
          <a:blip r:embed="rId3"/>
          <a:stretch>
            <a:fillRect/>
          </a:stretch>
        </p:blipFill>
        <p:spPr>
          <a:xfrm>
            <a:off x="0" y="791323"/>
            <a:ext cx="12192000" cy="6066677"/>
          </a:xfrm>
          <a:prstGeom prst="rect">
            <a:avLst/>
          </a:prstGeom>
        </p:spPr>
      </p:pic>
    </p:spTree>
    <p:extLst>
      <p:ext uri="{BB962C8B-B14F-4D97-AF65-F5344CB8AC3E}">
        <p14:creationId xmlns:p14="http://schemas.microsoft.com/office/powerpoint/2010/main" val="2402340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3BFBC-97A1-C6AB-45D7-E2EC72C9A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1D98B-4FED-115A-5B27-CA131E582A71}"/>
              </a:ext>
            </a:extLst>
          </p:cNvPr>
          <p:cNvSpPr>
            <a:spLocks noGrp="1"/>
          </p:cNvSpPr>
          <p:nvPr>
            <p:ph type="title"/>
          </p:nvPr>
        </p:nvSpPr>
        <p:spPr>
          <a:xfrm>
            <a:off x="585216" y="1872413"/>
            <a:ext cx="9144000" cy="1661993"/>
          </a:xfrm>
        </p:spPr>
        <p:txBody>
          <a:bodyPr/>
          <a:lstStyle/>
          <a:p>
            <a:r>
              <a:rPr lang="en-US" dirty="0"/>
              <a:t>Demos</a:t>
            </a:r>
            <a:br>
              <a:rPr lang="en-US" dirty="0"/>
            </a:br>
            <a:r>
              <a:rPr lang="en-US" dirty="0"/>
              <a:t>1. Multi-Server Setup</a:t>
            </a:r>
            <a:br>
              <a:rPr lang="en-US" dirty="0"/>
            </a:br>
            <a:r>
              <a:rPr lang="en-US" dirty="0"/>
              <a:t>2. Adding MCP tools to VSC</a:t>
            </a:r>
          </a:p>
        </p:txBody>
      </p:sp>
    </p:spTree>
    <p:extLst>
      <p:ext uri="{BB962C8B-B14F-4D97-AF65-F5344CB8AC3E}">
        <p14:creationId xmlns:p14="http://schemas.microsoft.com/office/powerpoint/2010/main" val="380360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480A2-ED50-A432-044A-17C787C0C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61016-7B56-2151-7584-5F87E211AE56}"/>
              </a:ext>
            </a:extLst>
          </p:cNvPr>
          <p:cNvSpPr>
            <a:spLocks noGrp="1"/>
          </p:cNvSpPr>
          <p:nvPr>
            <p:ph type="title"/>
          </p:nvPr>
        </p:nvSpPr>
        <p:spPr>
          <a:xfrm>
            <a:off x="221423" y="154556"/>
            <a:ext cx="9144000" cy="553998"/>
          </a:xfrm>
        </p:spPr>
        <p:txBody>
          <a:bodyPr/>
          <a:lstStyle/>
          <a:p>
            <a:r>
              <a:rPr lang="en-US" dirty="0"/>
              <a:t>Demo – Multi-Server - Architecture</a:t>
            </a:r>
          </a:p>
        </p:txBody>
      </p:sp>
      <p:pic>
        <p:nvPicPr>
          <p:cNvPr id="12" name="Picture 11">
            <a:extLst>
              <a:ext uri="{FF2B5EF4-FFF2-40B4-BE49-F238E27FC236}">
                <a16:creationId xmlns:a16="http://schemas.microsoft.com/office/drawing/2014/main" id="{8F68BBEB-0F87-DBE9-D858-BC0CB88AA616}"/>
              </a:ext>
            </a:extLst>
          </p:cNvPr>
          <p:cNvPicPr>
            <a:picLocks noChangeAspect="1"/>
          </p:cNvPicPr>
          <p:nvPr/>
        </p:nvPicPr>
        <p:blipFill>
          <a:blip r:embed="rId3"/>
          <a:stretch>
            <a:fillRect/>
          </a:stretch>
        </p:blipFill>
        <p:spPr>
          <a:xfrm>
            <a:off x="-68826" y="0"/>
            <a:ext cx="12260825" cy="6858000"/>
          </a:xfrm>
          <a:prstGeom prst="rect">
            <a:avLst/>
          </a:prstGeom>
        </p:spPr>
      </p:pic>
    </p:spTree>
    <p:extLst>
      <p:ext uri="{BB962C8B-B14F-4D97-AF65-F5344CB8AC3E}">
        <p14:creationId xmlns:p14="http://schemas.microsoft.com/office/powerpoint/2010/main" val="37269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D99F-6B6E-5F38-7172-B2766A4CC57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281A1FC-C619-E989-7E32-3B49041DB49F}"/>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8" name="Group 7">
            <a:extLst>
              <a:ext uri="{FF2B5EF4-FFF2-40B4-BE49-F238E27FC236}">
                <a16:creationId xmlns:a16="http://schemas.microsoft.com/office/drawing/2014/main" id="{C79397A9-66F1-0FB9-4792-3C145A89186A}"/>
              </a:ext>
              <a:ext uri="{C183D7F6-B498-43B3-948B-1728B52AA6E4}">
                <adec:decorative xmlns:adec="http://schemas.microsoft.com/office/drawing/2017/decorative" val="1"/>
              </a:ext>
            </a:extLst>
          </p:cNvPr>
          <p:cNvGrpSpPr/>
          <p:nvPr/>
        </p:nvGrpSpPr>
        <p:grpSpPr>
          <a:xfrm rot="16981742">
            <a:off x="381160" y="5398790"/>
            <a:ext cx="8334992" cy="7408967"/>
            <a:chOff x="-1641318" y="-299489"/>
            <a:chExt cx="8683276" cy="7718554"/>
          </a:xfrm>
        </p:grpSpPr>
        <p:grpSp>
          <p:nvGrpSpPr>
            <p:cNvPr id="9" name="Group 8">
              <a:extLst>
                <a:ext uri="{FF2B5EF4-FFF2-40B4-BE49-F238E27FC236}">
                  <a16:creationId xmlns:a16="http://schemas.microsoft.com/office/drawing/2014/main" id="{991F8B91-20EB-3416-1857-D42503757C77}"/>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62" name="Group 61">
                <a:extLst>
                  <a:ext uri="{FF2B5EF4-FFF2-40B4-BE49-F238E27FC236}">
                    <a16:creationId xmlns:a16="http://schemas.microsoft.com/office/drawing/2014/main" id="{294BD391-B8D2-FA2B-96B6-5D3ABBAE33D0}"/>
                  </a:ext>
                </a:extLst>
              </p:cNvPr>
              <p:cNvGrpSpPr/>
              <p:nvPr/>
            </p:nvGrpSpPr>
            <p:grpSpPr>
              <a:xfrm>
                <a:off x="-13073550" y="3398292"/>
                <a:ext cx="10868115" cy="4592474"/>
                <a:chOff x="-13073550" y="3398292"/>
                <a:chExt cx="10868115" cy="4592474"/>
              </a:xfrm>
              <a:grpFill/>
            </p:grpSpPr>
            <p:pic>
              <p:nvPicPr>
                <p:cNvPr id="69" name="Graphic 68">
                  <a:extLst>
                    <a:ext uri="{FF2B5EF4-FFF2-40B4-BE49-F238E27FC236}">
                      <a16:creationId xmlns:a16="http://schemas.microsoft.com/office/drawing/2014/main" id="{7AE1E556-1AFD-2B5C-05C5-0D95A1C3EA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0" name="Graphic 69">
                  <a:extLst>
                    <a:ext uri="{FF2B5EF4-FFF2-40B4-BE49-F238E27FC236}">
                      <a16:creationId xmlns:a16="http://schemas.microsoft.com/office/drawing/2014/main" id="{054ABF3B-93FF-2B79-05A2-27C908D250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3" name="Group 62">
                <a:extLst>
                  <a:ext uri="{FF2B5EF4-FFF2-40B4-BE49-F238E27FC236}">
                    <a16:creationId xmlns:a16="http://schemas.microsoft.com/office/drawing/2014/main" id="{77D90D0B-E720-409A-81EF-BF2F148FDC0A}"/>
                  </a:ext>
                </a:extLst>
              </p:cNvPr>
              <p:cNvGrpSpPr/>
              <p:nvPr/>
            </p:nvGrpSpPr>
            <p:grpSpPr>
              <a:xfrm rot="18000000">
                <a:off x="-13073550" y="3398292"/>
                <a:ext cx="10868115" cy="4592474"/>
                <a:chOff x="-13073550" y="3398292"/>
                <a:chExt cx="10868115" cy="4592474"/>
              </a:xfrm>
              <a:grpFill/>
            </p:grpSpPr>
            <p:pic>
              <p:nvPicPr>
                <p:cNvPr id="67" name="Graphic 66">
                  <a:extLst>
                    <a:ext uri="{FF2B5EF4-FFF2-40B4-BE49-F238E27FC236}">
                      <a16:creationId xmlns:a16="http://schemas.microsoft.com/office/drawing/2014/main" id="{A7D57377-AE8B-C9AF-423C-2940257C18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8" name="Graphic 67">
                  <a:extLst>
                    <a:ext uri="{FF2B5EF4-FFF2-40B4-BE49-F238E27FC236}">
                      <a16:creationId xmlns:a16="http://schemas.microsoft.com/office/drawing/2014/main" id="{1F7D6F41-AF8F-5E1D-C263-6787C1D68C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4" name="Group 63">
                <a:extLst>
                  <a:ext uri="{FF2B5EF4-FFF2-40B4-BE49-F238E27FC236}">
                    <a16:creationId xmlns:a16="http://schemas.microsoft.com/office/drawing/2014/main" id="{2D74195B-F224-C7D8-EA83-52399A45EECD}"/>
                  </a:ext>
                </a:extLst>
              </p:cNvPr>
              <p:cNvGrpSpPr/>
              <p:nvPr/>
            </p:nvGrpSpPr>
            <p:grpSpPr>
              <a:xfrm rot="3600000">
                <a:off x="-13073550" y="3398291"/>
                <a:ext cx="10868115" cy="4592474"/>
                <a:chOff x="-13073550" y="3398292"/>
                <a:chExt cx="10868115" cy="4592474"/>
              </a:xfrm>
              <a:grpFill/>
            </p:grpSpPr>
            <p:pic>
              <p:nvPicPr>
                <p:cNvPr id="65" name="Graphic 64">
                  <a:extLst>
                    <a:ext uri="{FF2B5EF4-FFF2-40B4-BE49-F238E27FC236}">
                      <a16:creationId xmlns:a16="http://schemas.microsoft.com/office/drawing/2014/main" id="{5C61675F-FF1C-7E3B-05E5-F1910AC0C3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6" name="Graphic 65">
                  <a:extLst>
                    <a:ext uri="{FF2B5EF4-FFF2-40B4-BE49-F238E27FC236}">
                      <a16:creationId xmlns:a16="http://schemas.microsoft.com/office/drawing/2014/main" id="{D60C2991-4626-11A0-7096-2B54BE95F8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10" name="Graphic 5">
              <a:extLst>
                <a:ext uri="{FF2B5EF4-FFF2-40B4-BE49-F238E27FC236}">
                  <a16:creationId xmlns:a16="http://schemas.microsoft.com/office/drawing/2014/main" id="{06B90234-B232-9A17-9768-52CFF73A0E71}"/>
                </a:ext>
              </a:extLst>
            </p:cNvPr>
            <p:cNvGrpSpPr/>
            <p:nvPr/>
          </p:nvGrpSpPr>
          <p:grpSpPr>
            <a:xfrm rot="15746055">
              <a:off x="-177888" y="1123433"/>
              <a:ext cx="5330696" cy="5499097"/>
              <a:chOff x="4071312" y="2489702"/>
              <a:chExt cx="3527293" cy="3638722"/>
            </a:xfrm>
            <a:noFill/>
          </p:grpSpPr>
          <p:sp>
            <p:nvSpPr>
              <p:cNvPr id="50" name="Freeform: Shape 49">
                <a:extLst>
                  <a:ext uri="{FF2B5EF4-FFF2-40B4-BE49-F238E27FC236}">
                    <a16:creationId xmlns:a16="http://schemas.microsoft.com/office/drawing/2014/main" id="{496ED047-2198-EE44-4ED7-E2EA68FD2690}"/>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7396544C-30D6-C1A2-80F0-B538814BABFC}"/>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B704DA79-8836-D706-0890-D46F73B11181}"/>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78C5E06B-F2A6-D5B9-A5D7-45FCF8139019}"/>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910DCC3B-EAFE-0D5D-E58D-50FFB90885D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533B934B-15EF-EEF1-DC90-00DDAD2D94E7}"/>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00B1B72D-58CB-1DB1-997E-DFDD75DC9051}"/>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DF74D084-2D31-CCC1-C3F6-D278E9771422}"/>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510ACC66-BC23-D507-82D2-ADAA05B2D8CE}"/>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0BDEFDBF-7843-189F-050F-6173B8F4F86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646950B1-5DB7-2DD3-D11E-6E7DE0D42587}"/>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9A125A52-DE86-06CF-680A-75E25C604A4D}"/>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1" name="Graphic 5">
              <a:extLst>
                <a:ext uri="{FF2B5EF4-FFF2-40B4-BE49-F238E27FC236}">
                  <a16:creationId xmlns:a16="http://schemas.microsoft.com/office/drawing/2014/main" id="{5FDD47B5-1E3C-8804-C63F-17EEEB023D7A}"/>
                </a:ext>
              </a:extLst>
            </p:cNvPr>
            <p:cNvGrpSpPr/>
            <p:nvPr/>
          </p:nvGrpSpPr>
          <p:grpSpPr>
            <a:xfrm rot="180525">
              <a:off x="-597053" y="441139"/>
              <a:ext cx="6472770" cy="6313556"/>
              <a:chOff x="4270587" y="2574268"/>
              <a:chExt cx="3544376" cy="3457192"/>
            </a:xfrm>
            <a:noFill/>
          </p:grpSpPr>
          <p:sp>
            <p:nvSpPr>
              <p:cNvPr id="38" name="Freeform: Shape 37">
                <a:extLst>
                  <a:ext uri="{FF2B5EF4-FFF2-40B4-BE49-F238E27FC236}">
                    <a16:creationId xmlns:a16="http://schemas.microsoft.com/office/drawing/2014/main" id="{76509DC1-E10E-CA5F-02C3-BFEEDAEFD2BB}"/>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155B67ED-2313-CD90-F918-5649549E1060}"/>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8C3CA213-2470-86C7-3175-43F16885D53B}"/>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43E84F0F-F583-F3D2-05C7-4A2A49850D96}"/>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26DAEDB-49D9-BD47-C51E-45242F3D9867}"/>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3D7D5BA8-5C26-6487-89E2-0DC0D4D22CF2}"/>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ABF4CF5D-4A9E-244E-E9D8-A44672A593A5}"/>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140B7228-2346-84D2-652D-58D9C448764B}"/>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B591F206-9773-253E-DF35-7989D09E2A74}"/>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E55345DD-88DE-7FE9-3439-52512145E63A}"/>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3E176AFE-2D35-D853-B68F-07A9211CC1D3}"/>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EF115211-CAF9-449D-7E64-25544A2FF83E}"/>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2" name="Graphic 5">
              <a:extLst>
                <a:ext uri="{FF2B5EF4-FFF2-40B4-BE49-F238E27FC236}">
                  <a16:creationId xmlns:a16="http://schemas.microsoft.com/office/drawing/2014/main" id="{4137AB92-797D-3F84-7A9F-C69A0B45AB55}"/>
                </a:ext>
              </a:extLst>
            </p:cNvPr>
            <p:cNvGrpSpPr/>
            <p:nvPr/>
          </p:nvGrpSpPr>
          <p:grpSpPr>
            <a:xfrm rot="20743245">
              <a:off x="-1641318" y="712755"/>
              <a:ext cx="8683276" cy="5650143"/>
              <a:chOff x="3224705" y="2448010"/>
              <a:chExt cx="5745675" cy="3738674"/>
            </a:xfrm>
            <a:noFill/>
          </p:grpSpPr>
          <p:sp>
            <p:nvSpPr>
              <p:cNvPr id="26" name="Freeform: Shape 25">
                <a:extLst>
                  <a:ext uri="{FF2B5EF4-FFF2-40B4-BE49-F238E27FC236}">
                    <a16:creationId xmlns:a16="http://schemas.microsoft.com/office/drawing/2014/main" id="{26E5AD80-C152-4D0C-AF99-EB5182B8403B}"/>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07AF8175-C74D-8AD9-0448-9CDD2CB4AB8D}"/>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DACAA08A-946E-1ECF-56D0-A133C687FD29}"/>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DF89101A-B1DA-25B9-1890-88C4997F0C6C}"/>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EFC15B4E-A6A6-C38E-6DC9-6AF88AAF1274}"/>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B067E41C-AFB5-935B-9E14-53E8CFFAD1C8}"/>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48D01CB7-5BF3-83B3-B028-CABF8ED89AC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681FCF9D-B073-9E52-E788-F62B8A242C8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F0B1E6B1-D745-DFEF-4941-83E2BA4BAA4D}"/>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CA982DF5-907C-480A-F711-F25989E6842B}"/>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A85F2AE0-F4A9-41EB-A233-94C7297FA6DE}"/>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C9630835-DAEB-280D-6EFD-E9652E71D047}"/>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 name="Graphic 5">
              <a:extLst>
                <a:ext uri="{FF2B5EF4-FFF2-40B4-BE49-F238E27FC236}">
                  <a16:creationId xmlns:a16="http://schemas.microsoft.com/office/drawing/2014/main" id="{EB89AB2C-012C-2950-E3D2-4604D18F8AC9}"/>
                </a:ext>
              </a:extLst>
            </p:cNvPr>
            <p:cNvGrpSpPr/>
            <p:nvPr/>
          </p:nvGrpSpPr>
          <p:grpSpPr>
            <a:xfrm rot="753948">
              <a:off x="-682780" y="-299489"/>
              <a:ext cx="5854605" cy="7484643"/>
              <a:chOff x="4061078" y="1549502"/>
              <a:chExt cx="3873961" cy="4952549"/>
            </a:xfrm>
            <a:noFill/>
          </p:grpSpPr>
          <p:sp>
            <p:nvSpPr>
              <p:cNvPr id="14" name="Freeform: Shape 13">
                <a:extLst>
                  <a:ext uri="{FF2B5EF4-FFF2-40B4-BE49-F238E27FC236}">
                    <a16:creationId xmlns:a16="http://schemas.microsoft.com/office/drawing/2014/main" id="{D921DEA5-7766-DFFB-0C25-AFEAFF1BA10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51BD090A-EA2E-2F00-6E78-75041EF57651}"/>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60225FBA-D60C-FEF1-4B7D-F5F8833A583C}"/>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F2B5044F-1F37-5011-7446-8749419E49E1}"/>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D939ADFF-3B77-D1F6-098D-1795F326C3D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0F6F7726-80C5-9405-F761-3F0E9D60CCDF}"/>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D6A4722F-DAED-0EE4-2073-9134761E58FC}"/>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926FCE27-3ED2-354F-3AA7-582D55BB1D7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8685EB80-34CB-79AC-B702-F7B8E6DF9B99}"/>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78F1670E-302F-1EC6-F59D-496BED6CEF75}"/>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75A852D1-7A85-73D1-099D-B4D27D9A6F1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B6972EEE-3CFB-71F4-37E7-1C60DA51C7CA}"/>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71" name="Group 70">
            <a:extLst>
              <a:ext uri="{FF2B5EF4-FFF2-40B4-BE49-F238E27FC236}">
                <a16:creationId xmlns:a16="http://schemas.microsoft.com/office/drawing/2014/main" id="{80E09266-37D1-FE39-3E2E-8365D108C739}"/>
              </a:ext>
              <a:ext uri="{C183D7F6-B498-43B3-948B-1728B52AA6E4}">
                <adec:decorative xmlns:adec="http://schemas.microsoft.com/office/drawing/2017/decorative" val="1"/>
              </a:ext>
            </a:extLst>
          </p:cNvPr>
          <p:cNvGrpSpPr/>
          <p:nvPr/>
        </p:nvGrpSpPr>
        <p:grpSpPr>
          <a:xfrm rot="16981742">
            <a:off x="8926347" y="-4132406"/>
            <a:ext cx="8334992" cy="7408967"/>
            <a:chOff x="-1641318" y="-299489"/>
            <a:chExt cx="8683276" cy="7718554"/>
          </a:xfrm>
        </p:grpSpPr>
        <p:grpSp>
          <p:nvGrpSpPr>
            <p:cNvPr id="72" name="Group 71">
              <a:extLst>
                <a:ext uri="{FF2B5EF4-FFF2-40B4-BE49-F238E27FC236}">
                  <a16:creationId xmlns:a16="http://schemas.microsoft.com/office/drawing/2014/main" id="{AFA78056-1D47-70A0-164F-5DA10C36388F}"/>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125" name="Group 124">
                <a:extLst>
                  <a:ext uri="{FF2B5EF4-FFF2-40B4-BE49-F238E27FC236}">
                    <a16:creationId xmlns:a16="http://schemas.microsoft.com/office/drawing/2014/main" id="{F91346E1-B4B5-307D-E937-660BD86BBC15}"/>
                  </a:ext>
                </a:extLst>
              </p:cNvPr>
              <p:cNvGrpSpPr/>
              <p:nvPr/>
            </p:nvGrpSpPr>
            <p:grpSpPr>
              <a:xfrm>
                <a:off x="-13073550" y="3398292"/>
                <a:ext cx="10868115" cy="4592474"/>
                <a:chOff x="-13073550" y="3398292"/>
                <a:chExt cx="10868115" cy="4592474"/>
              </a:xfrm>
              <a:grpFill/>
            </p:grpSpPr>
            <p:pic>
              <p:nvPicPr>
                <p:cNvPr id="132" name="Graphic 131">
                  <a:extLst>
                    <a:ext uri="{FF2B5EF4-FFF2-40B4-BE49-F238E27FC236}">
                      <a16:creationId xmlns:a16="http://schemas.microsoft.com/office/drawing/2014/main" id="{75D7062C-DF08-F47B-FF4C-31ACBF453B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3" name="Graphic 132">
                  <a:extLst>
                    <a:ext uri="{FF2B5EF4-FFF2-40B4-BE49-F238E27FC236}">
                      <a16:creationId xmlns:a16="http://schemas.microsoft.com/office/drawing/2014/main" id="{8A2FB969-07DD-BF00-2BA3-329DBA8342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6" name="Group 125">
                <a:extLst>
                  <a:ext uri="{FF2B5EF4-FFF2-40B4-BE49-F238E27FC236}">
                    <a16:creationId xmlns:a16="http://schemas.microsoft.com/office/drawing/2014/main" id="{18355C2F-F129-6801-FFD1-B458BAA8445D}"/>
                  </a:ext>
                </a:extLst>
              </p:cNvPr>
              <p:cNvGrpSpPr/>
              <p:nvPr/>
            </p:nvGrpSpPr>
            <p:grpSpPr>
              <a:xfrm rot="18000000">
                <a:off x="-13073550" y="3398292"/>
                <a:ext cx="10868115" cy="4592474"/>
                <a:chOff x="-13073550" y="3398292"/>
                <a:chExt cx="10868115" cy="4592474"/>
              </a:xfrm>
              <a:grpFill/>
            </p:grpSpPr>
            <p:pic>
              <p:nvPicPr>
                <p:cNvPr id="130" name="Graphic 129">
                  <a:extLst>
                    <a:ext uri="{FF2B5EF4-FFF2-40B4-BE49-F238E27FC236}">
                      <a16:creationId xmlns:a16="http://schemas.microsoft.com/office/drawing/2014/main" id="{2E3E7F20-3E32-DDE5-CAAD-585B20AEB8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1" name="Graphic 130">
                  <a:extLst>
                    <a:ext uri="{FF2B5EF4-FFF2-40B4-BE49-F238E27FC236}">
                      <a16:creationId xmlns:a16="http://schemas.microsoft.com/office/drawing/2014/main" id="{57F564FA-9CA8-EB69-23B1-5F6FE1A380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7" name="Group 126">
                <a:extLst>
                  <a:ext uri="{FF2B5EF4-FFF2-40B4-BE49-F238E27FC236}">
                    <a16:creationId xmlns:a16="http://schemas.microsoft.com/office/drawing/2014/main" id="{A650DAF9-D077-92AF-D1BF-59CB04573700}"/>
                  </a:ext>
                </a:extLst>
              </p:cNvPr>
              <p:cNvGrpSpPr/>
              <p:nvPr/>
            </p:nvGrpSpPr>
            <p:grpSpPr>
              <a:xfrm rot="3600000">
                <a:off x="-13073550" y="3398291"/>
                <a:ext cx="10868115" cy="4592474"/>
                <a:chOff x="-13073550" y="3398292"/>
                <a:chExt cx="10868115" cy="4592474"/>
              </a:xfrm>
              <a:grpFill/>
            </p:grpSpPr>
            <p:pic>
              <p:nvPicPr>
                <p:cNvPr id="128" name="Graphic 127">
                  <a:extLst>
                    <a:ext uri="{FF2B5EF4-FFF2-40B4-BE49-F238E27FC236}">
                      <a16:creationId xmlns:a16="http://schemas.microsoft.com/office/drawing/2014/main" id="{9BC1DC8E-C7AD-0316-0B46-62CBFCAB17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29" name="Graphic 128">
                  <a:extLst>
                    <a:ext uri="{FF2B5EF4-FFF2-40B4-BE49-F238E27FC236}">
                      <a16:creationId xmlns:a16="http://schemas.microsoft.com/office/drawing/2014/main" id="{FAE5A0D0-6457-C048-362E-AC47A2FAF0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73" name="Graphic 5">
              <a:extLst>
                <a:ext uri="{FF2B5EF4-FFF2-40B4-BE49-F238E27FC236}">
                  <a16:creationId xmlns:a16="http://schemas.microsoft.com/office/drawing/2014/main" id="{AE9DD9EB-2FD3-022F-3715-0CD193D0DB88}"/>
                </a:ext>
              </a:extLst>
            </p:cNvPr>
            <p:cNvGrpSpPr/>
            <p:nvPr/>
          </p:nvGrpSpPr>
          <p:grpSpPr>
            <a:xfrm rot="15746055">
              <a:off x="-177888" y="1123433"/>
              <a:ext cx="5330696" cy="5499097"/>
              <a:chOff x="4071312" y="2489702"/>
              <a:chExt cx="3527293" cy="3638722"/>
            </a:xfrm>
            <a:noFill/>
          </p:grpSpPr>
          <p:sp>
            <p:nvSpPr>
              <p:cNvPr id="113" name="Freeform: Shape 112">
                <a:extLst>
                  <a:ext uri="{FF2B5EF4-FFF2-40B4-BE49-F238E27FC236}">
                    <a16:creationId xmlns:a16="http://schemas.microsoft.com/office/drawing/2014/main" id="{C3C51B53-2840-5E1F-314E-5F9DE6D98B7D}"/>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97AE01C8-6BDB-7A43-0FA9-A33616B1E9F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3CC22857-746C-DA53-F8F9-9C773C328F3F}"/>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 name="Freeform: Shape 115">
                <a:extLst>
                  <a:ext uri="{FF2B5EF4-FFF2-40B4-BE49-F238E27FC236}">
                    <a16:creationId xmlns:a16="http://schemas.microsoft.com/office/drawing/2014/main" id="{EF94ADAB-6ACA-935E-B025-0A4CAF913B69}"/>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F2506D0B-D341-AA98-BC0B-C208532B5AA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451C3B57-0EFE-A18C-3EF6-44CB6527BBD1}"/>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7551A1B5-D822-45AF-7A1E-82D6CBBE8206}"/>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 name="Freeform: Shape 119">
                <a:extLst>
                  <a:ext uri="{FF2B5EF4-FFF2-40B4-BE49-F238E27FC236}">
                    <a16:creationId xmlns:a16="http://schemas.microsoft.com/office/drawing/2014/main" id="{9AA7AF0F-6A22-98DE-DFD5-36AFD08D077A}"/>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 name="Freeform: Shape 120">
                <a:extLst>
                  <a:ext uri="{FF2B5EF4-FFF2-40B4-BE49-F238E27FC236}">
                    <a16:creationId xmlns:a16="http://schemas.microsoft.com/office/drawing/2014/main" id="{0FE0A233-1137-A246-9C73-D4E3CDBC19B8}"/>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 name="Freeform: Shape 121">
                <a:extLst>
                  <a:ext uri="{FF2B5EF4-FFF2-40B4-BE49-F238E27FC236}">
                    <a16:creationId xmlns:a16="http://schemas.microsoft.com/office/drawing/2014/main" id="{E3AD2372-1987-1E67-B5EE-8ECDA508531E}"/>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 name="Freeform: Shape 122">
                <a:extLst>
                  <a:ext uri="{FF2B5EF4-FFF2-40B4-BE49-F238E27FC236}">
                    <a16:creationId xmlns:a16="http://schemas.microsoft.com/office/drawing/2014/main" id="{EA58329D-811F-1E4A-DC73-48BA3B76E915}"/>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CB241AE7-433B-D428-0B9A-4C359B3D494B}"/>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4" name="Graphic 5">
              <a:extLst>
                <a:ext uri="{FF2B5EF4-FFF2-40B4-BE49-F238E27FC236}">
                  <a16:creationId xmlns:a16="http://schemas.microsoft.com/office/drawing/2014/main" id="{DCC5B50D-42A2-F1A7-32B2-6830CFEE0B5F}"/>
                </a:ext>
              </a:extLst>
            </p:cNvPr>
            <p:cNvGrpSpPr/>
            <p:nvPr/>
          </p:nvGrpSpPr>
          <p:grpSpPr>
            <a:xfrm rot="180525">
              <a:off x="-597053" y="441139"/>
              <a:ext cx="6472770" cy="6313556"/>
              <a:chOff x="4270587" y="2574268"/>
              <a:chExt cx="3544376" cy="3457192"/>
            </a:xfrm>
            <a:noFill/>
          </p:grpSpPr>
          <p:sp>
            <p:nvSpPr>
              <p:cNvPr id="101" name="Freeform: Shape 100">
                <a:extLst>
                  <a:ext uri="{FF2B5EF4-FFF2-40B4-BE49-F238E27FC236}">
                    <a16:creationId xmlns:a16="http://schemas.microsoft.com/office/drawing/2014/main" id="{A93225A0-36E8-81AE-82FF-75A7C95600DA}"/>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0D2D11A4-1C8F-FCE2-5819-2FA687FD8D24}"/>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C62FAA12-2F9F-5C6E-2EB7-26C8D8768F8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DBBC23F7-7958-6ED7-EB26-E5643F097705}"/>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1923399F-6648-B33E-40E7-AFA6E286EB90}"/>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AE1E2716-C5BB-4F28-995C-AF43F7F47537}"/>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A175D7F3-527E-0187-B802-444B6DBE2B52}"/>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695E7520-F033-4D69-B162-863DE856437B}"/>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829C82D5-FB47-793A-B021-95FEA7720397}"/>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9E229BAE-8967-35BE-F4AC-D6DB0CB4CB90}"/>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17EF8DB1-5346-063A-B9B7-4C87A653F422}"/>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989E80DF-172A-12EF-379C-45CEE08AD35E}"/>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5" name="Graphic 5">
              <a:extLst>
                <a:ext uri="{FF2B5EF4-FFF2-40B4-BE49-F238E27FC236}">
                  <a16:creationId xmlns:a16="http://schemas.microsoft.com/office/drawing/2014/main" id="{90E923E9-3C50-BE01-DD89-EF85E667945B}"/>
                </a:ext>
              </a:extLst>
            </p:cNvPr>
            <p:cNvGrpSpPr/>
            <p:nvPr/>
          </p:nvGrpSpPr>
          <p:grpSpPr>
            <a:xfrm rot="20743245">
              <a:off x="-1641318" y="712755"/>
              <a:ext cx="8683276" cy="5650143"/>
              <a:chOff x="3224705" y="2448010"/>
              <a:chExt cx="5745675" cy="3738674"/>
            </a:xfrm>
            <a:noFill/>
          </p:grpSpPr>
          <p:sp>
            <p:nvSpPr>
              <p:cNvPr id="89" name="Freeform: Shape 88">
                <a:extLst>
                  <a:ext uri="{FF2B5EF4-FFF2-40B4-BE49-F238E27FC236}">
                    <a16:creationId xmlns:a16="http://schemas.microsoft.com/office/drawing/2014/main" id="{5A7D14E7-BFAB-B097-8428-04918BD952C2}"/>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B53D9D78-76D8-7422-E8F8-A276593056E4}"/>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4CC9114F-F190-A20E-F700-D772C1C1858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9BE16FFB-15AA-FA2A-126F-AF5EF63C0E63}"/>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6CEF2143-1E94-A27C-6143-41B1A3A39A36}"/>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930704AD-5583-A145-5BFE-C6B246BE3B07}"/>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C8BA966D-600A-C805-DAE4-56011CBF0C7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Freeform: Shape 95">
                <a:extLst>
                  <a:ext uri="{FF2B5EF4-FFF2-40B4-BE49-F238E27FC236}">
                    <a16:creationId xmlns:a16="http://schemas.microsoft.com/office/drawing/2014/main" id="{E782C65F-60D3-63A5-F9AB-58D572970E85}"/>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D236A72C-21AC-E915-8EAE-24EBE4F73B36}"/>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B3D0192E-56B8-0F22-23D1-B3E8EEEA2DE7}"/>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2DE1B219-4100-7010-4C6C-F6DCE594658D}"/>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37760C11-E505-B583-25E5-DCF0D9DB375C}"/>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6" name="Graphic 5">
              <a:extLst>
                <a:ext uri="{FF2B5EF4-FFF2-40B4-BE49-F238E27FC236}">
                  <a16:creationId xmlns:a16="http://schemas.microsoft.com/office/drawing/2014/main" id="{51982B6D-3B0A-A603-4E1C-F61078D68AE9}"/>
                </a:ext>
              </a:extLst>
            </p:cNvPr>
            <p:cNvGrpSpPr/>
            <p:nvPr/>
          </p:nvGrpSpPr>
          <p:grpSpPr>
            <a:xfrm rot="753948">
              <a:off x="-682780" y="-299489"/>
              <a:ext cx="5854605" cy="7484643"/>
              <a:chOff x="4061078" y="1549502"/>
              <a:chExt cx="3873961" cy="4952549"/>
            </a:xfrm>
            <a:noFill/>
          </p:grpSpPr>
          <p:sp>
            <p:nvSpPr>
              <p:cNvPr id="77" name="Freeform: Shape 76">
                <a:extLst>
                  <a:ext uri="{FF2B5EF4-FFF2-40B4-BE49-F238E27FC236}">
                    <a16:creationId xmlns:a16="http://schemas.microsoft.com/office/drawing/2014/main" id="{3BE5AEF2-2545-888A-F993-1F51D66B5E0E}"/>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FA1EFB2A-B0B4-E9EA-A772-AA9C494C01C1}"/>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E1DC42EA-ADCC-EFBA-2984-FE171C297DE7}"/>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A64B3102-CD6A-BB41-1E55-1517456F08D3}"/>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0124C172-A794-86C8-5FED-20040FBC10AD}"/>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16EDEF00-54EB-A966-F7CD-977335A10BC6}"/>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B7D429E3-A582-B22F-05A2-FA214EF3A802}"/>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90BCA811-0E2D-8017-36D9-9A1219C8422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872FD4E0-F7F8-DE03-8C5F-2679B5723368}"/>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501DE55D-C1E4-7A0C-E204-2F4A47CD8E5F}"/>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D3538D09-1FC6-E66F-1F9F-3920DA1ADB7B}"/>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943C6606-3D1D-E229-A160-0CDE3F2E927D}"/>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itle 1">
            <a:extLst>
              <a:ext uri="{FF2B5EF4-FFF2-40B4-BE49-F238E27FC236}">
                <a16:creationId xmlns:a16="http://schemas.microsoft.com/office/drawing/2014/main" id="{D5757CA1-61D5-7282-8CE0-5A81818F8F08}"/>
              </a:ext>
            </a:extLst>
          </p:cNvPr>
          <p:cNvSpPr txBox="1">
            <a:spLocks noGrp="1"/>
          </p:cNvSpPr>
          <p:nvPr/>
        </p:nvSpPr>
        <p:spPr>
          <a:xfrm>
            <a:off x="1887136" y="316337"/>
            <a:ext cx="8241078" cy="615553"/>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000" b="1" i="0" u="none" strike="noStrike" kern="1200" cap="none" spc="0" normalizeH="0" baseline="0" noProof="0" dirty="0">
                <a:ln w="3175">
                  <a:noFill/>
                </a:ln>
                <a:solidFill>
                  <a:srgbClr val="C03BC4"/>
                </a:solidFill>
                <a:effectLst/>
                <a:uLnTx/>
                <a:uFillTx/>
                <a:latin typeface="Segoe Sans Text Semibold"/>
                <a:ea typeface="+mn-ea"/>
                <a:cs typeface="Segoe Sans Text"/>
              </a:rPr>
              <a:t>Agentic AI is a Paradigm Shift</a:t>
            </a:r>
          </a:p>
        </p:txBody>
      </p:sp>
      <p:sp>
        <p:nvSpPr>
          <p:cNvPr id="4" name="Rectangle: Rounded Corners 3">
            <a:extLst>
              <a:ext uri="{FF2B5EF4-FFF2-40B4-BE49-F238E27FC236}">
                <a16:creationId xmlns:a16="http://schemas.microsoft.com/office/drawing/2014/main" id="{CB12BBEF-7AD5-750C-BDDD-40D38BF273A2}"/>
              </a:ext>
            </a:extLst>
          </p:cNvPr>
          <p:cNvSpPr/>
          <p:nvPr/>
        </p:nvSpPr>
        <p:spPr>
          <a:xfrm>
            <a:off x="498528" y="3310432"/>
            <a:ext cx="3337930" cy="590709"/>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rPr>
              <a:t>Self-Directed Problem Solving</a:t>
            </a:r>
            <a:endParaRPr kumimoji="0" lang="en-CA"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8E5EEBC-4D24-494C-9DF0-FC566DB0074C}"/>
              </a:ext>
            </a:extLst>
          </p:cNvPr>
          <p:cNvSpPr/>
          <p:nvPr/>
        </p:nvSpPr>
        <p:spPr>
          <a:xfrm>
            <a:off x="4330430" y="3310431"/>
            <a:ext cx="3337930" cy="590709"/>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rPr>
              <a:t>Adaptive Learning</a:t>
            </a:r>
            <a:endParaRPr kumimoji="0" lang="en-CA"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D169AF92-34A5-8DB8-E688-8B6E919B40C6}"/>
              </a:ext>
            </a:extLst>
          </p:cNvPr>
          <p:cNvSpPr/>
          <p:nvPr/>
        </p:nvSpPr>
        <p:spPr>
          <a:xfrm>
            <a:off x="8162332" y="3310430"/>
            <a:ext cx="3337930" cy="590709"/>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rPr>
              <a:t>Multi-Agent Collaboration</a:t>
            </a:r>
            <a:endParaRPr kumimoji="0" lang="en-CA"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endParaRPr>
          </a:p>
        </p:txBody>
      </p:sp>
      <p:cxnSp>
        <p:nvCxnSpPr>
          <p:cNvPr id="134" name="Straight Connector 133">
            <a:extLst>
              <a:ext uri="{FF2B5EF4-FFF2-40B4-BE49-F238E27FC236}">
                <a16:creationId xmlns:a16="http://schemas.microsoft.com/office/drawing/2014/main" id="{C133FE97-E4A7-5212-95BE-A25BAB5F42D5}"/>
              </a:ext>
            </a:extLst>
          </p:cNvPr>
          <p:cNvCxnSpPr>
            <a:cxnSpLocks/>
          </p:cNvCxnSpPr>
          <p:nvPr/>
        </p:nvCxnSpPr>
        <p:spPr>
          <a:xfrm>
            <a:off x="3859206" y="3612738"/>
            <a:ext cx="47122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135" name="Straight Connector 134">
            <a:extLst>
              <a:ext uri="{FF2B5EF4-FFF2-40B4-BE49-F238E27FC236}">
                <a16:creationId xmlns:a16="http://schemas.microsoft.com/office/drawing/2014/main" id="{A76B90FE-E2ED-BD72-281F-C2B18975761D}"/>
              </a:ext>
            </a:extLst>
          </p:cNvPr>
          <p:cNvCxnSpPr>
            <a:cxnSpLocks/>
          </p:cNvCxnSpPr>
          <p:nvPr/>
        </p:nvCxnSpPr>
        <p:spPr>
          <a:xfrm>
            <a:off x="7691108" y="3612738"/>
            <a:ext cx="47122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138" name="Straight Connector 137">
            <a:extLst>
              <a:ext uri="{FF2B5EF4-FFF2-40B4-BE49-F238E27FC236}">
                <a16:creationId xmlns:a16="http://schemas.microsoft.com/office/drawing/2014/main" id="{5CBB509C-73A6-2282-2A91-1470C770087E}"/>
              </a:ext>
            </a:extLst>
          </p:cNvPr>
          <p:cNvCxnSpPr>
            <a:cxnSpLocks/>
          </p:cNvCxnSpPr>
          <p:nvPr/>
        </p:nvCxnSpPr>
        <p:spPr>
          <a:xfrm flipH="1">
            <a:off x="498528" y="5699111"/>
            <a:ext cx="11194943" cy="55357"/>
          </a:xfrm>
          <a:prstGeom prst="line">
            <a:avLst/>
          </a:prstGeom>
          <a:ln>
            <a:solidFill>
              <a:schemeClr val="bg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E9C34B9-5F49-B5B7-9F29-1E328B990139}"/>
              </a:ext>
            </a:extLst>
          </p:cNvPr>
          <p:cNvSpPr txBox="1"/>
          <p:nvPr/>
        </p:nvSpPr>
        <p:spPr>
          <a:xfrm>
            <a:off x="401924" y="5293525"/>
            <a:ext cx="216293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3BC4"/>
                </a:solidFill>
                <a:effectLst/>
                <a:uLnTx/>
                <a:uFillTx/>
                <a:latin typeface="Bierstadt"/>
                <a:ea typeface="+mn-ea"/>
                <a:cs typeface="+mn-cs"/>
              </a:rPr>
              <a:t>Example Tasks</a:t>
            </a:r>
            <a:endParaRPr kumimoji="0" lang="en-CA" sz="1200" b="0" i="0" u="none" strike="noStrike" kern="1200" cap="none" spc="0" normalizeH="0" baseline="0" noProof="0" dirty="0">
              <a:ln>
                <a:noFill/>
              </a:ln>
              <a:solidFill>
                <a:srgbClr val="C03BC4"/>
              </a:solidFill>
              <a:effectLst/>
              <a:uLnTx/>
              <a:uFillTx/>
              <a:latin typeface="Segoe Sans Text"/>
              <a:ea typeface="+mn-ea"/>
              <a:cs typeface="+mn-cs"/>
            </a:endParaRPr>
          </a:p>
        </p:txBody>
      </p:sp>
      <p:sp>
        <p:nvSpPr>
          <p:cNvPr id="140" name="TextBox 139">
            <a:extLst>
              <a:ext uri="{FF2B5EF4-FFF2-40B4-BE49-F238E27FC236}">
                <a16:creationId xmlns:a16="http://schemas.microsoft.com/office/drawing/2014/main" id="{0958C016-B79C-3DEA-63CB-797BD3A15786}"/>
              </a:ext>
            </a:extLst>
          </p:cNvPr>
          <p:cNvSpPr txBox="1"/>
          <p:nvPr/>
        </p:nvSpPr>
        <p:spPr>
          <a:xfrm>
            <a:off x="852764" y="5914020"/>
            <a:ext cx="274033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C03BC4">
                    <a:lumMod val="75000"/>
                  </a:srgbClr>
                </a:solidFill>
                <a:effectLst/>
                <a:uLnTx/>
                <a:uFillTx/>
                <a:latin typeface="Calibri" panose="020F0502020204030204"/>
                <a:ea typeface="+mn-ea"/>
                <a:cs typeface="+mn-cs"/>
              </a:rPr>
              <a:t>“</a:t>
            </a:r>
            <a:r>
              <a:rPr kumimoji="0" lang="en-US" sz="1200" b="1" i="1" u="none" strike="noStrike" kern="1200" cap="none" spc="0" normalizeH="0" baseline="0" noProof="0">
                <a:ln>
                  <a:noFill/>
                </a:ln>
                <a:solidFill>
                  <a:srgbClr val="C03BC4">
                    <a:lumMod val="75000"/>
                  </a:srgbClr>
                </a:solidFill>
                <a:effectLst/>
                <a:uLnTx/>
                <a:uFillTx/>
                <a:latin typeface="Segoe Sans Text"/>
                <a:ea typeface="+mn-ea"/>
                <a:cs typeface="+mn-cs"/>
              </a:rPr>
              <a:t>What are the ingredients for a Margherita pizza?”</a:t>
            </a:r>
            <a:endParaRPr kumimoji="0" lang="en-CA" sz="1200" b="1" i="1"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142" name="TextBox 141">
            <a:extLst>
              <a:ext uri="{FF2B5EF4-FFF2-40B4-BE49-F238E27FC236}">
                <a16:creationId xmlns:a16="http://schemas.microsoft.com/office/drawing/2014/main" id="{93E6FEA8-AD20-7D97-0650-29163D4601E1}"/>
              </a:ext>
            </a:extLst>
          </p:cNvPr>
          <p:cNvSpPr txBox="1"/>
          <p:nvPr/>
        </p:nvSpPr>
        <p:spPr>
          <a:xfrm>
            <a:off x="501885" y="4184869"/>
            <a:ext cx="335732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8D4">
                    <a:lumMod val="75000"/>
                  </a:srgbClr>
                </a:solidFill>
                <a:effectLst/>
                <a:uLnTx/>
                <a:uFillTx/>
                <a:latin typeface="Bierstadt"/>
                <a:ea typeface="+mn-ea"/>
                <a:cs typeface="+mn-cs"/>
              </a:rPr>
              <a:t>LLMs are capable tasks solvers, however, agents can identify issues and fix them without direct human intervention.</a:t>
            </a:r>
          </a:p>
        </p:txBody>
      </p:sp>
      <p:sp>
        <p:nvSpPr>
          <p:cNvPr id="143" name="TextBox 142">
            <a:extLst>
              <a:ext uri="{FF2B5EF4-FFF2-40B4-BE49-F238E27FC236}">
                <a16:creationId xmlns:a16="http://schemas.microsoft.com/office/drawing/2014/main" id="{7D62DF68-3CDF-EA8E-0901-0336BFCAB2A1}"/>
              </a:ext>
            </a:extLst>
          </p:cNvPr>
          <p:cNvSpPr txBox="1"/>
          <p:nvPr/>
        </p:nvSpPr>
        <p:spPr>
          <a:xfrm>
            <a:off x="4333787" y="4184869"/>
            <a:ext cx="3455396"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8D4">
                    <a:lumMod val="75000"/>
                  </a:srgbClr>
                </a:solidFill>
                <a:effectLst/>
                <a:uLnTx/>
                <a:uFillTx/>
                <a:latin typeface="Bierstadt"/>
                <a:ea typeface="+mn-ea"/>
                <a:cs typeface="+mn-cs"/>
              </a:rPr>
              <a:t>Giving agents access to knowledge bases (RAG) + tools (e.g., code execution) allows them to refine code and strategies based on feedback.</a:t>
            </a:r>
          </a:p>
        </p:txBody>
      </p:sp>
      <p:sp>
        <p:nvSpPr>
          <p:cNvPr id="144" name="TextBox 143">
            <a:extLst>
              <a:ext uri="{FF2B5EF4-FFF2-40B4-BE49-F238E27FC236}">
                <a16:creationId xmlns:a16="http://schemas.microsoft.com/office/drawing/2014/main" id="{C2FB62EB-171D-E99D-79C1-3798DB5AA87C}"/>
              </a:ext>
            </a:extLst>
          </p:cNvPr>
          <p:cNvSpPr txBox="1"/>
          <p:nvPr/>
        </p:nvSpPr>
        <p:spPr>
          <a:xfrm>
            <a:off x="8185080" y="4149146"/>
            <a:ext cx="3357321"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8D4">
                    <a:lumMod val="75000"/>
                  </a:srgbClr>
                </a:solidFill>
                <a:effectLst/>
                <a:uLnTx/>
                <a:uFillTx/>
                <a:latin typeface="Bierstadt"/>
                <a:ea typeface="+mn-ea"/>
                <a:cs typeface="+mn-cs"/>
              </a:rPr>
              <a:t>Multiple agents enable an autonomous "separation of concerns” approach that help enforce diverse directives and facilitate complex behaviors.</a:t>
            </a:r>
          </a:p>
        </p:txBody>
      </p:sp>
      <p:sp>
        <p:nvSpPr>
          <p:cNvPr id="145" name="TextBox 144">
            <a:extLst>
              <a:ext uri="{FF2B5EF4-FFF2-40B4-BE49-F238E27FC236}">
                <a16:creationId xmlns:a16="http://schemas.microsoft.com/office/drawing/2014/main" id="{620D48EF-8C77-9182-5E6E-F009A1DEC0D6}"/>
              </a:ext>
            </a:extLst>
          </p:cNvPr>
          <p:cNvSpPr txBox="1"/>
          <p:nvPr/>
        </p:nvSpPr>
        <p:spPr>
          <a:xfrm>
            <a:off x="4725831" y="5821688"/>
            <a:ext cx="27403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C03BC4">
                    <a:lumMod val="75000"/>
                  </a:srgbClr>
                </a:solidFill>
                <a:effectLst/>
                <a:uLnTx/>
                <a:uFillTx/>
                <a:latin typeface="Segoe Sans Text (Body)"/>
                <a:ea typeface="+mn-ea"/>
                <a:cs typeface="+mn-cs"/>
              </a:rPr>
              <a:t>“Find pizza restaurants near me that have Margherita pizza on the menu?”</a:t>
            </a:r>
            <a:endParaRPr kumimoji="0" lang="en-CA" sz="1200" b="1" i="1" u="none" strike="noStrike" kern="1200" cap="none" spc="0" normalizeH="0" baseline="0" noProof="0">
              <a:ln>
                <a:noFill/>
              </a:ln>
              <a:solidFill>
                <a:srgbClr val="C03BC4">
                  <a:lumMod val="75000"/>
                </a:srgbClr>
              </a:solidFill>
              <a:effectLst/>
              <a:uLnTx/>
              <a:uFillTx/>
              <a:latin typeface="Segoe Sans Text (Body)"/>
              <a:ea typeface="+mn-ea"/>
              <a:cs typeface="+mn-cs"/>
            </a:endParaRPr>
          </a:p>
        </p:txBody>
      </p:sp>
      <p:sp>
        <p:nvSpPr>
          <p:cNvPr id="147" name="TextBox 146">
            <a:extLst>
              <a:ext uri="{FF2B5EF4-FFF2-40B4-BE49-F238E27FC236}">
                <a16:creationId xmlns:a16="http://schemas.microsoft.com/office/drawing/2014/main" id="{0E5385A5-5BA2-7531-2490-D3D32F2E64E5}"/>
              </a:ext>
            </a:extLst>
          </p:cNvPr>
          <p:cNvSpPr txBox="1"/>
          <p:nvPr/>
        </p:nvSpPr>
        <p:spPr>
          <a:xfrm>
            <a:off x="8438048" y="5749580"/>
            <a:ext cx="27403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C03BC4">
                    <a:lumMod val="75000"/>
                  </a:srgbClr>
                </a:solidFill>
                <a:effectLst/>
                <a:uLnTx/>
                <a:uFillTx/>
                <a:latin typeface="Segoe Sans Text (Body)"/>
                <a:ea typeface="+mn-ea"/>
                <a:cs typeface="+mn-cs"/>
              </a:rPr>
              <a:t>“ </a:t>
            </a:r>
            <a:r>
              <a:rPr kumimoji="0" lang="en-US" sz="1200" b="1" i="0" u="none" strike="noStrike" kern="1200" cap="none" spc="0" normalizeH="0" baseline="0" noProof="0">
                <a:ln>
                  <a:noFill/>
                </a:ln>
                <a:solidFill>
                  <a:srgbClr val="C03BC4">
                    <a:lumMod val="75000"/>
                  </a:srgbClr>
                </a:solidFill>
                <a:effectLst/>
                <a:uLnTx/>
                <a:uFillTx/>
                <a:latin typeface="Segoe Sans Text"/>
                <a:ea typeface="+mn-ea"/>
                <a:cs typeface="+mn-cs"/>
              </a:rPr>
              <a:t>Plan a pizza party for 10 people, considering dietary restrictions, placing the order, tracking delivery, and managing any last-minute changes.? “</a:t>
            </a:r>
            <a:endParaRPr kumimoji="0" lang="en-CA" sz="1200" b="1" i="1" u="none" strike="noStrike" kern="1200" cap="none" spc="0" normalizeH="0" baseline="0" noProof="0">
              <a:ln>
                <a:noFill/>
              </a:ln>
              <a:solidFill>
                <a:srgbClr val="C03BC4">
                  <a:lumMod val="75000"/>
                </a:srgbClr>
              </a:solidFill>
              <a:effectLst/>
              <a:uLnTx/>
              <a:uFillTx/>
              <a:latin typeface="Segoe Sans Text (Body)"/>
              <a:ea typeface="+mn-ea"/>
              <a:cs typeface="+mn-cs"/>
            </a:endParaRPr>
          </a:p>
        </p:txBody>
      </p:sp>
      <p:pic>
        <p:nvPicPr>
          <p:cNvPr id="141" name="Picture 140">
            <a:extLst>
              <a:ext uri="{FF2B5EF4-FFF2-40B4-BE49-F238E27FC236}">
                <a16:creationId xmlns:a16="http://schemas.microsoft.com/office/drawing/2014/main" id="{378267D1-9B90-D0B4-F5C6-12F083EEC89A}"/>
              </a:ext>
            </a:extLst>
          </p:cNvPr>
          <p:cNvPicPr>
            <a:picLocks noChangeAspect="1"/>
          </p:cNvPicPr>
          <p:nvPr/>
        </p:nvPicPr>
        <p:blipFill>
          <a:blip r:embed="rId5"/>
          <a:stretch>
            <a:fillRect/>
          </a:stretch>
        </p:blipFill>
        <p:spPr>
          <a:xfrm>
            <a:off x="974558" y="1091441"/>
            <a:ext cx="2185202" cy="2060777"/>
          </a:xfrm>
          <a:prstGeom prst="rect">
            <a:avLst/>
          </a:prstGeom>
        </p:spPr>
      </p:pic>
      <p:pic>
        <p:nvPicPr>
          <p:cNvPr id="148" name="Picture 147">
            <a:extLst>
              <a:ext uri="{FF2B5EF4-FFF2-40B4-BE49-F238E27FC236}">
                <a16:creationId xmlns:a16="http://schemas.microsoft.com/office/drawing/2014/main" id="{A2BE7097-F69D-639F-7F2F-66DAB3B3B860}"/>
              </a:ext>
            </a:extLst>
          </p:cNvPr>
          <p:cNvPicPr>
            <a:picLocks noChangeAspect="1"/>
          </p:cNvPicPr>
          <p:nvPr/>
        </p:nvPicPr>
        <p:blipFill>
          <a:blip r:embed="rId6"/>
          <a:stretch>
            <a:fillRect/>
          </a:stretch>
        </p:blipFill>
        <p:spPr>
          <a:xfrm>
            <a:off x="4932947" y="1091442"/>
            <a:ext cx="2095811" cy="2065546"/>
          </a:xfrm>
          <a:prstGeom prst="rect">
            <a:avLst/>
          </a:prstGeom>
        </p:spPr>
      </p:pic>
      <p:pic>
        <p:nvPicPr>
          <p:cNvPr id="150" name="Picture 149">
            <a:extLst>
              <a:ext uri="{FF2B5EF4-FFF2-40B4-BE49-F238E27FC236}">
                <a16:creationId xmlns:a16="http://schemas.microsoft.com/office/drawing/2014/main" id="{99099242-C401-F861-8C5B-7E3C0B66C391}"/>
              </a:ext>
            </a:extLst>
          </p:cNvPr>
          <p:cNvPicPr>
            <a:picLocks noChangeAspect="1"/>
          </p:cNvPicPr>
          <p:nvPr/>
        </p:nvPicPr>
        <p:blipFill>
          <a:blip r:embed="rId7"/>
          <a:stretch>
            <a:fillRect/>
          </a:stretch>
        </p:blipFill>
        <p:spPr>
          <a:xfrm>
            <a:off x="8801946" y="1052887"/>
            <a:ext cx="2030526" cy="2137800"/>
          </a:xfrm>
          <a:prstGeom prst="rect">
            <a:avLst/>
          </a:prstGeom>
        </p:spPr>
      </p:pic>
    </p:spTree>
    <p:extLst>
      <p:ext uri="{BB962C8B-B14F-4D97-AF65-F5344CB8AC3E}">
        <p14:creationId xmlns:p14="http://schemas.microsoft.com/office/powerpoint/2010/main" val="358674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19E02-BD27-A7DA-DAFB-C801337BB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13D57-391A-CA2B-1496-CFFFFEE33607}"/>
              </a:ext>
            </a:extLst>
          </p:cNvPr>
          <p:cNvSpPr>
            <a:spLocks noGrp="1"/>
          </p:cNvSpPr>
          <p:nvPr>
            <p:ph type="title"/>
          </p:nvPr>
        </p:nvSpPr>
        <p:spPr>
          <a:xfrm>
            <a:off x="221423" y="154556"/>
            <a:ext cx="9144000" cy="553998"/>
          </a:xfrm>
        </p:spPr>
        <p:txBody>
          <a:bodyPr/>
          <a:lstStyle/>
          <a:p>
            <a:r>
              <a:rPr lang="en-US" dirty="0"/>
              <a:t>Demo – Multi-Server - Architecture</a:t>
            </a:r>
          </a:p>
        </p:txBody>
      </p:sp>
      <p:pic>
        <p:nvPicPr>
          <p:cNvPr id="10" name="Picture 9">
            <a:extLst>
              <a:ext uri="{FF2B5EF4-FFF2-40B4-BE49-F238E27FC236}">
                <a16:creationId xmlns:a16="http://schemas.microsoft.com/office/drawing/2014/main" id="{F432A7E0-CB61-7E5E-9CCB-C7685D781A56}"/>
              </a:ext>
            </a:extLst>
          </p:cNvPr>
          <p:cNvPicPr>
            <a:picLocks noChangeAspect="1"/>
          </p:cNvPicPr>
          <p:nvPr/>
        </p:nvPicPr>
        <p:blipFill>
          <a:blip r:embed="rId3"/>
          <a:stretch>
            <a:fillRect/>
          </a:stretch>
        </p:blipFill>
        <p:spPr>
          <a:xfrm>
            <a:off x="0" y="878424"/>
            <a:ext cx="12192000" cy="5979576"/>
          </a:xfrm>
          <a:prstGeom prst="rect">
            <a:avLst/>
          </a:prstGeom>
        </p:spPr>
      </p:pic>
    </p:spTree>
    <p:extLst>
      <p:ext uri="{BB962C8B-B14F-4D97-AF65-F5344CB8AC3E}">
        <p14:creationId xmlns:p14="http://schemas.microsoft.com/office/powerpoint/2010/main" val="387489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8F919-E2D0-5F05-DFE0-1F40C5DC741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AD66D727-8F7C-840D-CB09-2049592929D5}"/>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7AE77B21-1139-CD04-32CC-C2FC16F50587}"/>
              </a:ext>
              <a:ext uri="{C183D7F6-B498-43B3-948B-1728B52AA6E4}">
                <adec:decorative xmlns:adec="http://schemas.microsoft.com/office/drawing/2017/decorative" val="0"/>
              </a:ext>
            </a:extLst>
          </p:cNvPr>
          <p:cNvSpPr txBox="1">
            <a:spLocks/>
          </p:cNvSpPr>
          <p:nvPr/>
        </p:nvSpPr>
        <p:spPr>
          <a:xfrm>
            <a:off x="3255498" y="2845771"/>
            <a:ext cx="5681042" cy="226215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5</a:t>
            </a:r>
          </a:p>
          <a:p>
            <a:pPr defTabSz="2899785">
              <a:spcBef>
                <a:spcPts val="1205"/>
              </a:spcBef>
              <a:buSzPct val="90000"/>
              <a:defRPr/>
            </a:pPr>
            <a:r>
              <a:rPr lang="en-US" sz="3200" b="1" dirty="0">
                <a:gradFill>
                  <a:gsLst>
                    <a:gs pos="16514">
                      <a:srgbClr val="291817"/>
                    </a:gs>
                    <a:gs pos="34862">
                      <a:srgbClr val="291817"/>
                    </a:gs>
                  </a:gsLst>
                  <a:lin ang="5400000" scaled="1"/>
                </a:gradFill>
              </a:rPr>
              <a:t>Azure AI Foundry Agent Service</a:t>
            </a:r>
            <a:br>
              <a:rPr lang="en-US" sz="3200" b="1" dirty="0">
                <a:gradFill>
                  <a:gsLst>
                    <a:gs pos="16514">
                      <a:srgbClr val="291817"/>
                    </a:gs>
                    <a:gs pos="34862">
                      <a:srgbClr val="291817"/>
                    </a:gs>
                  </a:gsLst>
                  <a:lin ang="5400000" scaled="1"/>
                </a:gradFill>
              </a:rPr>
            </a:br>
            <a:r>
              <a:rPr lang="en-US" sz="2400" b="1" dirty="0">
                <a:gradFill>
                  <a:gsLst>
                    <a:gs pos="16514">
                      <a:srgbClr val="291817"/>
                    </a:gs>
                    <a:gs pos="34862">
                      <a:srgbClr val="291817"/>
                    </a:gs>
                  </a:gsLst>
                  <a:lin ang="5400000" scaled="1"/>
                </a:gradFill>
              </a:rPr>
              <a:t>PaaS Host for Your Agents</a:t>
            </a:r>
          </a:p>
        </p:txBody>
      </p:sp>
    </p:spTree>
    <p:extLst>
      <p:ext uri="{BB962C8B-B14F-4D97-AF65-F5344CB8AC3E}">
        <p14:creationId xmlns:p14="http://schemas.microsoft.com/office/powerpoint/2010/main" val="4179684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92BAF4-8C03-67AC-2CDA-E12893FE991D}"/>
              </a:ext>
              <a:ext uri="{C183D7F6-B498-43B3-948B-1728B52AA6E4}">
                <adec:decorative xmlns:adec="http://schemas.microsoft.com/office/drawing/2017/decorative" val="1"/>
              </a:ext>
            </a:extLst>
          </p:cNvPr>
          <p:cNvGrpSpPr/>
          <p:nvPr/>
        </p:nvGrpSpPr>
        <p:grpSpPr>
          <a:xfrm>
            <a:off x="5314951" y="585788"/>
            <a:ext cx="6294438" cy="5683249"/>
            <a:chOff x="5314951" y="585788"/>
            <a:chExt cx="6294438" cy="5683249"/>
          </a:xfrm>
        </p:grpSpPr>
        <p:cxnSp>
          <p:nvCxnSpPr>
            <p:cNvPr id="3" name="Straight Connector 2">
              <a:extLst>
                <a:ext uri="{FF2B5EF4-FFF2-40B4-BE49-F238E27FC236}">
                  <a16:creationId xmlns:a16="http://schemas.microsoft.com/office/drawing/2014/main" id="{419A4D44-E6FE-3262-37C1-5A6DB58D0CED}"/>
                </a:ext>
                <a:ext uri="{C183D7F6-B498-43B3-948B-1728B52AA6E4}">
                  <adec:decorative xmlns:adec="http://schemas.microsoft.com/office/drawing/2017/decorative" val="1"/>
                </a:ext>
              </a:extLst>
            </p:cNvPr>
            <p:cNvCxnSpPr/>
            <p:nvPr/>
          </p:nvCxnSpPr>
          <p:spPr>
            <a:xfrm>
              <a:off x="5594164" y="2114768"/>
              <a:ext cx="5706586" cy="0"/>
            </a:xfrm>
            <a:prstGeom prst="line">
              <a:avLst/>
            </a:prstGeom>
            <a:ln w="6350">
              <a:solidFill>
                <a:schemeClr val="bg1">
                  <a:lumMod val="50000"/>
                </a:schemeClr>
              </a:solidFill>
            </a:ln>
          </p:spPr>
        </p:cxnSp>
        <p:cxnSp>
          <p:nvCxnSpPr>
            <p:cNvPr id="4" name="Straight Connector 3">
              <a:extLst>
                <a:ext uri="{FF2B5EF4-FFF2-40B4-BE49-F238E27FC236}">
                  <a16:creationId xmlns:a16="http://schemas.microsoft.com/office/drawing/2014/main" id="{7225BC09-C26D-EA03-8053-1DD0042C1263}"/>
                </a:ext>
                <a:ext uri="{C183D7F6-B498-43B3-948B-1728B52AA6E4}">
                  <adec:decorative xmlns:adec="http://schemas.microsoft.com/office/drawing/2017/decorative" val="1"/>
                </a:ext>
              </a:extLst>
            </p:cNvPr>
            <p:cNvCxnSpPr/>
            <p:nvPr/>
          </p:nvCxnSpPr>
          <p:spPr>
            <a:xfrm>
              <a:off x="5609326" y="3383881"/>
              <a:ext cx="5706586" cy="0"/>
            </a:xfrm>
            <a:prstGeom prst="line">
              <a:avLst/>
            </a:prstGeom>
            <a:ln w="6350">
              <a:solidFill>
                <a:schemeClr val="bg1">
                  <a:lumMod val="50000"/>
                </a:schemeClr>
              </a:solidFill>
            </a:ln>
          </p:spPr>
        </p:cxnSp>
        <p:cxnSp>
          <p:nvCxnSpPr>
            <p:cNvPr id="5" name="Straight Connector 4">
              <a:extLst>
                <a:ext uri="{FF2B5EF4-FFF2-40B4-BE49-F238E27FC236}">
                  <a16:creationId xmlns:a16="http://schemas.microsoft.com/office/drawing/2014/main" id="{50DDF4F9-BB35-8861-43A4-668E72ADBF60}"/>
                </a:ext>
                <a:ext uri="{C183D7F6-B498-43B3-948B-1728B52AA6E4}">
                  <adec:decorative xmlns:adec="http://schemas.microsoft.com/office/drawing/2017/decorative" val="1"/>
                </a:ext>
              </a:extLst>
            </p:cNvPr>
            <p:cNvCxnSpPr/>
            <p:nvPr/>
          </p:nvCxnSpPr>
          <p:spPr>
            <a:xfrm>
              <a:off x="5634514" y="4778443"/>
              <a:ext cx="5706586" cy="0"/>
            </a:xfrm>
            <a:prstGeom prst="line">
              <a:avLst/>
            </a:prstGeom>
            <a:ln w="6350">
              <a:solidFill>
                <a:schemeClr val="bg1">
                  <a:lumMod val="50000"/>
                </a:schemeClr>
              </a:solidFill>
            </a:ln>
          </p:spPr>
        </p:cxnSp>
        <p:sp>
          <p:nvSpPr>
            <p:cNvPr id="6" name="Rectangle: Rounded Corners 5">
              <a:extLst>
                <a:ext uri="{FF2B5EF4-FFF2-40B4-BE49-F238E27FC236}">
                  <a16:creationId xmlns:a16="http://schemas.microsoft.com/office/drawing/2014/main" id="{07411D9E-3DA4-5C53-70D1-C759FA4888B2}"/>
                </a:ext>
                <a:ext uri="{C183D7F6-B498-43B3-948B-1728B52AA6E4}">
                  <adec:decorative xmlns:adec="http://schemas.microsoft.com/office/drawing/2017/decorative" val="1"/>
                </a:ext>
              </a:extLst>
            </p:cNvPr>
            <p:cNvSpPr/>
            <p:nvPr/>
          </p:nvSpPr>
          <p:spPr bwMode="auto">
            <a:xfrm>
              <a:off x="5314951" y="585788"/>
              <a:ext cx="6294438" cy="5683249"/>
            </a:xfrm>
            <a:prstGeom prst="roundRect">
              <a:avLst>
                <a:gd name="adj" fmla="val 3309"/>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algn="ctr" defTabSz="811500">
                <a:spcBef>
                  <a:spcPts val="174"/>
                </a:spcBef>
              </a:pPr>
              <a:endParaRPr lang="en-US" sz="3200" b="1">
                <a:gradFill>
                  <a:gsLst>
                    <a:gs pos="0">
                      <a:srgbClr val="FF5C39"/>
                    </a:gs>
                    <a:gs pos="75000">
                      <a:srgbClr val="C03BC4"/>
                    </a:gs>
                  </a:gsLst>
                  <a:path path="circle">
                    <a:fillToRect l="100000" t="100000"/>
                  </a:path>
                </a:gradFill>
                <a:latin typeface="Segoe UI Variable Display Semibold" pitchFamily="2" charset="0"/>
                <a:ea typeface="+mj-lt"/>
                <a:cs typeface="Segoe UI Semibold"/>
              </a:endParaRPr>
            </a:p>
          </p:txBody>
        </p:sp>
      </p:grpSp>
      <p:sp>
        <p:nvSpPr>
          <p:cNvPr id="7" name="Title 2">
            <a:extLst>
              <a:ext uri="{FF2B5EF4-FFF2-40B4-BE49-F238E27FC236}">
                <a16:creationId xmlns:a16="http://schemas.microsoft.com/office/drawing/2014/main" id="{3A9B82BD-BF59-9EE5-BB27-22A4284819B0}"/>
              </a:ext>
            </a:extLst>
          </p:cNvPr>
          <p:cNvSpPr txBox="1">
            <a:spLocks/>
          </p:cNvSpPr>
          <p:nvPr/>
        </p:nvSpPr>
        <p:spPr>
          <a:xfrm>
            <a:off x="1867037" y="2074784"/>
            <a:ext cx="2724011" cy="270843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lang="en-US" sz="3200" b="0" kern="1200" cap="none" spc="0" baseline="0">
                <a:ln w="3175">
                  <a:noFill/>
                </a:ln>
                <a:gradFill>
                  <a:gsLst>
                    <a:gs pos="6897">
                      <a:schemeClr val="tx1"/>
                    </a:gs>
                    <a:gs pos="22000">
                      <a:schemeClr val="tx1"/>
                    </a:gs>
                  </a:gsLst>
                  <a:path path="circle">
                    <a:fillToRect l="100000" t="100000"/>
                  </a:path>
                </a:gradFill>
                <a:effectLst/>
                <a:latin typeface="+mj-lt"/>
                <a:ea typeface="+mn-ea"/>
                <a:cs typeface="Segoe UI" pitchFamily="34" charset="0"/>
              </a:defRPr>
            </a:lvl1pPr>
          </a:lstStyle>
          <a:p>
            <a:pPr algn="l">
              <a:defRPr/>
            </a:pPr>
            <a:r>
              <a:rPr lang="en-US" sz="4400" spc="-19" dirty="0">
                <a:solidFill>
                  <a:schemeClr val="tx1"/>
                </a:solidFill>
                <a:latin typeface="Segoe UI Semibold"/>
              </a:rPr>
              <a:t>Azure AI Foundry -</a:t>
            </a:r>
            <a:br>
              <a:rPr lang="en-US" sz="4400" spc="-19" dirty="0">
                <a:solidFill>
                  <a:schemeClr val="tx1"/>
                </a:solidFill>
                <a:latin typeface="Segoe UI Semibold"/>
              </a:rPr>
            </a:br>
            <a:r>
              <a:rPr lang="en-US" sz="4400" spc="-19" dirty="0">
                <a:solidFill>
                  <a:schemeClr val="tx1"/>
                </a:solidFill>
                <a:latin typeface="Segoe UI Semibold"/>
              </a:rPr>
              <a:t>AI Agent Service</a:t>
            </a:r>
          </a:p>
        </p:txBody>
      </p:sp>
      <p:sp>
        <p:nvSpPr>
          <p:cNvPr id="8" name="TextBox 7">
            <a:extLst>
              <a:ext uri="{FF2B5EF4-FFF2-40B4-BE49-F238E27FC236}">
                <a16:creationId xmlns:a16="http://schemas.microsoft.com/office/drawing/2014/main" id="{3A478783-2660-0106-63B0-985FB498AC7E}"/>
              </a:ext>
            </a:extLst>
          </p:cNvPr>
          <p:cNvSpPr txBox="1">
            <a:spLocks/>
          </p:cNvSpPr>
          <p:nvPr/>
        </p:nvSpPr>
        <p:spPr>
          <a:xfrm>
            <a:off x="5660142" y="928198"/>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Production Readiness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AAS provides the managed environment for your agents to operate at</a:t>
            </a:r>
            <a:r>
              <a:rPr kumimoji="0" lang="en-US" sz="1600" b="0" i="0" u="none" strike="noStrike" kern="1200" cap="none" spc="0" normalizeH="0" noProof="0" dirty="0">
                <a:ln>
                  <a:noFill/>
                </a:ln>
                <a:effectLst/>
                <a:uLnTx/>
                <a:uFillTx/>
                <a:latin typeface="Segoe Sans Display"/>
                <a:ea typeface="+mn-ea"/>
                <a:cs typeface="+mn-cs"/>
              </a:rPr>
              <a:t> scale</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9" name="TextBox 8">
            <a:extLst>
              <a:ext uri="{FF2B5EF4-FFF2-40B4-BE49-F238E27FC236}">
                <a16:creationId xmlns:a16="http://schemas.microsoft.com/office/drawing/2014/main" id="{EAE0BBD4-C3EE-C4B2-061E-6F8C1DEB694F}"/>
              </a:ext>
            </a:extLst>
          </p:cNvPr>
          <p:cNvSpPr txBox="1"/>
          <p:nvPr/>
        </p:nvSpPr>
        <p:spPr>
          <a:xfrm>
            <a:off x="5674294" y="2421186"/>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Unified AI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Part of Azure AI Foundry, which</a:t>
            </a:r>
            <a:r>
              <a:rPr kumimoji="0" lang="en-US" sz="1600" b="0" i="0" u="none" strike="noStrike" kern="1200" cap="none" spc="0" normalizeH="0" noProof="0" dirty="0">
                <a:ln>
                  <a:noFill/>
                </a:ln>
                <a:effectLst/>
                <a:uLnTx/>
                <a:uFillTx/>
                <a:latin typeface="Segoe Sans Display"/>
                <a:ea typeface="+mn-ea"/>
                <a:cs typeface="+mn-cs"/>
              </a:rPr>
              <a:t> brings together models, tools, frameworks, and governance into one system</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0" name="TextBox 9">
            <a:extLst>
              <a:ext uri="{FF2B5EF4-FFF2-40B4-BE49-F238E27FC236}">
                <a16:creationId xmlns:a16="http://schemas.microsoft.com/office/drawing/2014/main" id="{1CA9B3FC-372E-CB63-A2E7-511864280008}"/>
              </a:ext>
            </a:extLst>
          </p:cNvPr>
          <p:cNvSpPr txBox="1"/>
          <p:nvPr/>
        </p:nvSpPr>
        <p:spPr>
          <a:xfrm>
            <a:off x="5687582" y="3694745"/>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Focus</a:t>
            </a:r>
            <a:r>
              <a:rPr kumimoji="0" lang="en-US" sz="2400" b="1" i="0" u="none" strike="noStrike" kern="1200" cap="none" spc="0" normalizeH="0" noProof="0" dirty="0">
                <a:ln>
                  <a:noFill/>
                </a:ln>
                <a:effectLst/>
                <a:uLnTx/>
                <a:uFillTx/>
                <a:latin typeface="Segoe Sans Display Semibold"/>
                <a:ea typeface="+mn-ea"/>
                <a:cs typeface="+mn-cs"/>
              </a:rPr>
              <a:t> on Logic, Not Infrastructure</a:t>
            </a:r>
            <a:endParaRPr kumimoji="0" lang="en-US" sz="2400" b="1" i="0" u="none" strike="noStrike" kern="1200" cap="none" spc="0" normalizeH="0" baseline="0" noProof="0" dirty="0">
              <a:ln>
                <a:noFill/>
              </a:ln>
              <a:effectLst/>
              <a:uLnTx/>
              <a:uFillTx/>
              <a:latin typeface="Segoe Sans Display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latin typeface="Segoe Sans Display"/>
              </a:rPr>
              <a:t>Focus on agent logic and tools, offloading the complexities of hosting, scaling, &amp; managing the AI runtime</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1" name="TextBox 10">
            <a:extLst>
              <a:ext uri="{FF2B5EF4-FFF2-40B4-BE49-F238E27FC236}">
                <a16:creationId xmlns:a16="http://schemas.microsoft.com/office/drawing/2014/main" id="{3E8D0602-0A8F-5C69-C20B-9AD1F33F1FF3}"/>
              </a:ext>
            </a:extLst>
          </p:cNvPr>
          <p:cNvSpPr txBox="1"/>
          <p:nvPr/>
        </p:nvSpPr>
        <p:spPr>
          <a:xfrm>
            <a:off x="5687582" y="5002896"/>
            <a:ext cx="5577318"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Security &amp; Compliance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Built-in features like governance, observability,</a:t>
            </a:r>
            <a:r>
              <a:rPr kumimoji="0" lang="en-US" sz="1600" b="0" i="0" u="none" strike="noStrike" kern="1200" cap="none" spc="0" normalizeH="0" noProof="0" dirty="0">
                <a:ln>
                  <a:noFill/>
                </a:ln>
                <a:effectLst/>
                <a:uLnTx/>
                <a:uFillTx/>
                <a:latin typeface="Segoe Sans Display"/>
                <a:ea typeface="+mn-ea"/>
                <a:cs typeface="+mn-cs"/>
              </a:rPr>
              <a:t> and security</a:t>
            </a:r>
            <a:endParaRPr kumimoji="0" lang="en-US" sz="1600" b="0" i="0" u="none" strike="noStrike" kern="1200" cap="none" spc="0" normalizeH="0" baseline="0" noProof="0" dirty="0">
              <a:ln>
                <a:noFill/>
              </a:ln>
              <a:effectLst/>
              <a:uLnTx/>
              <a:uFillTx/>
              <a:latin typeface="Segoe Sans Display"/>
              <a:ea typeface="+mn-ea"/>
              <a:cs typeface="+mn-cs"/>
            </a:endParaRPr>
          </a:p>
        </p:txBody>
      </p:sp>
      <p:pic>
        <p:nvPicPr>
          <p:cNvPr id="12" name="Picture 11" descr="Azure AIAgent Service logo">
            <a:extLst>
              <a:ext uri="{FF2B5EF4-FFF2-40B4-BE49-F238E27FC236}">
                <a16:creationId xmlns:a16="http://schemas.microsoft.com/office/drawing/2014/main" id="{1476AED1-8390-936C-0AD2-4CB59636D205}"/>
              </a:ext>
            </a:extLst>
          </p:cNvPr>
          <p:cNvPicPr>
            <a:picLocks noChangeAspect="1"/>
          </p:cNvPicPr>
          <p:nvPr/>
        </p:nvPicPr>
        <p:blipFill>
          <a:blip r:embed="rId3"/>
          <a:stretch>
            <a:fillRect/>
          </a:stretch>
        </p:blipFill>
        <p:spPr>
          <a:xfrm>
            <a:off x="77646" y="2562779"/>
            <a:ext cx="1642204" cy="1642204"/>
          </a:xfrm>
          <a:prstGeom prst="rect">
            <a:avLst/>
          </a:prstGeom>
        </p:spPr>
      </p:pic>
    </p:spTree>
    <p:extLst>
      <p:ext uri="{BB962C8B-B14F-4D97-AF65-F5344CB8AC3E}">
        <p14:creationId xmlns:p14="http://schemas.microsoft.com/office/powerpoint/2010/main" val="3965308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25E-6 -4.44444E-6 L 1.2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2.96296E-6 L -6.25E-7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2.29167E-6 -1.11111E-6 L -2.2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2.29167E-6 -1.85185E-6 L -2.2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0"/>
                                  </p:stCondLst>
                                  <p:childTnLst>
                                    <p:animMotion origin="layout" path="M 6.25E-7 0 L 6.25E-7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500"/>
                                  </p:stCondLst>
                                  <p:childTnLst>
                                    <p:animMotion origin="layout" path="M 4.77183E-6 2.2619E-6 L 4.77183E-6 0.03543 " pathEditMode="relative" rAng="0" ptsTypes="AA">
                                      <p:cBhvr>
                                        <p:cTn id="34" dur="700" spd="-100000" fill="hold"/>
                                        <p:tgtEl>
                                          <p:spTgt spid="12"/>
                                        </p:tgtEl>
                                        <p:attrNameLst>
                                          <p:attrName>ppt_x</p:attrName>
                                          <p:attrName>ppt_y</p:attrName>
                                        </p:attrNameLst>
                                      </p:cBhvr>
                                      <p:rCtr x="0" y="17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p:bldP spid="1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a:extLst>
              <a:ext uri="{FF2B5EF4-FFF2-40B4-BE49-F238E27FC236}">
                <a16:creationId xmlns:a16="http://schemas.microsoft.com/office/drawing/2014/main" id="{44714B00-69A6-1F07-EA2B-D39DFB5BBBBB}"/>
              </a:ext>
            </a:extLst>
          </p:cNvPr>
          <p:cNvSpPr txBox="1">
            <a:spLocks/>
          </p:cNvSpPr>
          <p:nvPr/>
        </p:nvSpPr>
        <p:spPr>
          <a:xfrm>
            <a:off x="585788" y="954088"/>
            <a:ext cx="11020425" cy="553998"/>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62" rtl="0" eaLnBrk="1" fontAlgn="auto" latinLnBrk="0" hangingPunct="1">
              <a:lnSpc>
                <a:spcPct val="100000"/>
              </a:lnSpc>
              <a:spcBef>
                <a:spcPct val="0"/>
              </a:spcBef>
              <a:spcAft>
                <a:spcPts val="0"/>
              </a:spcAft>
              <a:buClrTx/>
              <a:buSzTx/>
              <a:buFontTx/>
              <a:buNone/>
              <a:tabLst/>
              <a:defRPr/>
            </a:pPr>
            <a:r>
              <a:rPr kumimoji="0" lang="en-US" sz="3599"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Core Components</a:t>
            </a:r>
          </a:p>
        </p:txBody>
      </p:sp>
      <p:sp>
        <p:nvSpPr>
          <p:cNvPr id="3" name="Rectangle: Rounded Corners 2">
            <a:extLst>
              <a:ext uri="{FF2B5EF4-FFF2-40B4-BE49-F238E27FC236}">
                <a16:creationId xmlns:a16="http://schemas.microsoft.com/office/drawing/2014/main" id="{582AFD2E-181D-1E74-61B4-E5A3C36D5B7B}"/>
              </a:ext>
              <a:ext uri="{C183D7F6-B498-43B3-948B-1728B52AA6E4}">
                <adec:decorative xmlns:adec="http://schemas.microsoft.com/office/drawing/2017/decorative" val="1"/>
              </a:ext>
            </a:extLst>
          </p:cNvPr>
          <p:cNvSpPr/>
          <p:nvPr/>
        </p:nvSpPr>
        <p:spPr bwMode="auto">
          <a:xfrm>
            <a:off x="449944" y="2064170"/>
            <a:ext cx="11292113" cy="3229725"/>
          </a:xfrm>
          <a:prstGeom prst="roundRect">
            <a:avLst>
              <a:gd name="adj" fmla="val 3085"/>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811500" rtl="0" eaLnBrk="1" fontAlgn="auto" latinLnBrk="0" hangingPunct="1">
              <a:lnSpc>
                <a:spcPct val="100000"/>
              </a:lnSpc>
              <a:spcBef>
                <a:spcPts val="174"/>
              </a:spcBef>
              <a:spcAft>
                <a:spcPts val="0"/>
              </a:spcAft>
              <a:buClrTx/>
              <a:buSzTx/>
              <a:buFontTx/>
              <a:buNone/>
              <a:tabLst/>
              <a:defRPr/>
            </a:pPr>
            <a:endParaRPr kumimoji="0" lang="en-IN" sz="3200" b="1" i="0" u="none" strike="noStrike" kern="1200" cap="none" spc="0" normalizeH="0" baseline="0" noProof="0" err="1">
              <a:ln>
                <a:noFill/>
              </a:ln>
              <a:gradFill>
                <a:gsLst>
                  <a:gs pos="0">
                    <a:srgbClr val="FF5C39"/>
                  </a:gs>
                  <a:gs pos="75000">
                    <a:srgbClr val="C03BC4"/>
                  </a:gs>
                </a:gsLst>
                <a:path path="circle">
                  <a:fillToRect l="100000" t="100000"/>
                </a:path>
              </a:gradFill>
              <a:effectLst/>
              <a:uLnTx/>
              <a:uFillTx/>
              <a:latin typeface="Segoe UI Variable Display Semibold" pitchFamily="2" charset="0"/>
              <a:ea typeface="+mj-lt"/>
              <a:cs typeface="Segoe UI Semibold"/>
            </a:endParaRPr>
          </a:p>
        </p:txBody>
      </p:sp>
      <p:sp>
        <p:nvSpPr>
          <p:cNvPr id="4" name="Rectangle: Rounded Corners 3">
            <a:extLst>
              <a:ext uri="{FF2B5EF4-FFF2-40B4-BE49-F238E27FC236}">
                <a16:creationId xmlns:a16="http://schemas.microsoft.com/office/drawing/2014/main" id="{D8480CFF-039C-F334-4718-AAB721F944AF}"/>
              </a:ext>
              <a:ext uri="{C183D7F6-B498-43B3-948B-1728B52AA6E4}">
                <adec:decorative xmlns:adec="http://schemas.microsoft.com/office/drawing/2017/decorative" val="1"/>
              </a:ext>
            </a:extLst>
          </p:cNvPr>
          <p:cNvSpPr/>
          <p:nvPr/>
        </p:nvSpPr>
        <p:spPr bwMode="auto">
          <a:xfrm>
            <a:off x="584503"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5" name="Rectangle: Rounded Corners 4">
            <a:extLst>
              <a:ext uri="{FF2B5EF4-FFF2-40B4-BE49-F238E27FC236}">
                <a16:creationId xmlns:a16="http://schemas.microsoft.com/office/drawing/2014/main" id="{4CD60960-98E5-230E-77A1-3B31E994193A}"/>
              </a:ext>
              <a:ext uri="{C183D7F6-B498-43B3-948B-1728B52AA6E4}">
                <adec:decorative xmlns:adec="http://schemas.microsoft.com/office/drawing/2017/decorative" val="1"/>
              </a:ext>
            </a:extLst>
          </p:cNvPr>
          <p:cNvSpPr/>
          <p:nvPr/>
        </p:nvSpPr>
        <p:spPr bwMode="auto">
          <a:xfrm>
            <a:off x="3375300"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6" name="Rectangle: Rounded Corners 5">
            <a:extLst>
              <a:ext uri="{FF2B5EF4-FFF2-40B4-BE49-F238E27FC236}">
                <a16:creationId xmlns:a16="http://schemas.microsoft.com/office/drawing/2014/main" id="{27EB55C4-B4A8-5D50-9DEB-58575271D252}"/>
              </a:ext>
              <a:ext uri="{C183D7F6-B498-43B3-948B-1728B52AA6E4}">
                <adec:decorative xmlns:adec="http://schemas.microsoft.com/office/drawing/2017/decorative" val="1"/>
              </a:ext>
            </a:extLst>
          </p:cNvPr>
          <p:cNvSpPr/>
          <p:nvPr/>
        </p:nvSpPr>
        <p:spPr bwMode="auto">
          <a:xfrm>
            <a:off x="6160464"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7" name="Rectangle: Rounded Corners 6">
            <a:extLst>
              <a:ext uri="{FF2B5EF4-FFF2-40B4-BE49-F238E27FC236}">
                <a16:creationId xmlns:a16="http://schemas.microsoft.com/office/drawing/2014/main" id="{8D507265-D6C9-7E78-9BA6-6349B468AF41}"/>
              </a:ext>
              <a:ext uri="{C183D7F6-B498-43B3-948B-1728B52AA6E4}">
                <adec:decorative xmlns:adec="http://schemas.microsoft.com/office/drawing/2017/decorative" val="1"/>
              </a:ext>
            </a:extLst>
          </p:cNvPr>
          <p:cNvSpPr/>
          <p:nvPr/>
        </p:nvSpPr>
        <p:spPr bwMode="auto">
          <a:xfrm>
            <a:off x="8945628"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8" name="TextBox 7">
            <a:extLst>
              <a:ext uri="{FF2B5EF4-FFF2-40B4-BE49-F238E27FC236}">
                <a16:creationId xmlns:a16="http://schemas.microsoft.com/office/drawing/2014/main" id="{FE939764-01C6-216B-9D08-1CB2A046551E}"/>
              </a:ext>
            </a:extLst>
          </p:cNvPr>
          <p:cNvSpPr txBox="1"/>
          <p:nvPr/>
        </p:nvSpPr>
        <p:spPr>
          <a:xfrm>
            <a:off x="759183" y="2300935"/>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Models &amp; Customization</a:t>
            </a:r>
          </a:p>
        </p:txBody>
      </p:sp>
      <p:sp>
        <p:nvSpPr>
          <p:cNvPr id="9" name="TextBox 8">
            <a:extLst>
              <a:ext uri="{FF2B5EF4-FFF2-40B4-BE49-F238E27FC236}">
                <a16:creationId xmlns:a16="http://schemas.microsoft.com/office/drawing/2014/main" id="{22A5BA2C-E8EB-AB2E-A7E3-98BF5F104315}"/>
              </a:ext>
            </a:extLst>
          </p:cNvPr>
          <p:cNvSpPr txBox="1"/>
          <p:nvPr/>
        </p:nvSpPr>
        <p:spPr>
          <a:xfrm>
            <a:off x="3553331" y="2300935"/>
            <a:ext cx="230017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AI Tools</a:t>
            </a:r>
          </a:p>
        </p:txBody>
      </p:sp>
      <p:sp>
        <p:nvSpPr>
          <p:cNvPr id="10" name="TextBox 9">
            <a:extLst>
              <a:ext uri="{FF2B5EF4-FFF2-40B4-BE49-F238E27FC236}">
                <a16:creationId xmlns:a16="http://schemas.microsoft.com/office/drawing/2014/main" id="{72DEFDB8-919C-7DB5-E258-E10964AB1BC9}"/>
              </a:ext>
            </a:extLst>
          </p:cNvPr>
          <p:cNvSpPr txBox="1"/>
          <p:nvPr/>
        </p:nvSpPr>
        <p:spPr>
          <a:xfrm>
            <a:off x="6338495" y="2300935"/>
            <a:ext cx="230017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Orchestration</a:t>
            </a:r>
          </a:p>
        </p:txBody>
      </p:sp>
      <p:sp>
        <p:nvSpPr>
          <p:cNvPr id="11" name="TextBox 10">
            <a:extLst>
              <a:ext uri="{FF2B5EF4-FFF2-40B4-BE49-F238E27FC236}">
                <a16:creationId xmlns:a16="http://schemas.microsoft.com/office/drawing/2014/main" id="{A4E3F00D-868A-227F-A0C7-39C790F5C24C}"/>
              </a:ext>
            </a:extLst>
          </p:cNvPr>
          <p:cNvSpPr txBox="1"/>
          <p:nvPr/>
        </p:nvSpPr>
        <p:spPr>
          <a:xfrm>
            <a:off x="9123659" y="2300935"/>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Safety &amp; Observability</a:t>
            </a:r>
          </a:p>
        </p:txBody>
      </p:sp>
      <p:sp>
        <p:nvSpPr>
          <p:cNvPr id="12" name="TextBox 11">
            <a:extLst>
              <a:ext uri="{FF2B5EF4-FFF2-40B4-BE49-F238E27FC236}">
                <a16:creationId xmlns:a16="http://schemas.microsoft.com/office/drawing/2014/main" id="{3E08F31F-0E5B-6970-719B-4C5466AAD827}"/>
              </a:ext>
            </a:extLst>
          </p:cNvPr>
          <p:cNvSpPr txBox="1"/>
          <p:nvPr/>
        </p:nvSpPr>
        <p:spPr>
          <a:xfrm>
            <a:off x="913673" y="3505491"/>
            <a:ext cx="1991196"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a:rPr>
              <a:t>Integrate with various LLMs (OpenAI, Llama, Mistral, Cohere, </a:t>
            </a:r>
            <a:r>
              <a:rPr lang="en-US" sz="1400" dirty="0" err="1">
                <a:solidFill>
                  <a:srgbClr val="000000"/>
                </a:solidFill>
                <a:latin typeface="Segoe UI"/>
              </a:rPr>
              <a:t>etc</a:t>
            </a:r>
            <a:r>
              <a:rPr lang="en-US" sz="1400" dirty="0">
                <a:solidFill>
                  <a:srgbClr val="000000"/>
                </a:solidFill>
                <a:latin typeface="Segoe UI"/>
              </a:rPr>
              <a:t>). Fine tune and prompt engineering for specific behaviors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E6382F2A-A8F5-B541-0B24-375C6951E011}"/>
              </a:ext>
            </a:extLst>
          </p:cNvPr>
          <p:cNvSpPr txBox="1"/>
          <p:nvPr/>
        </p:nvSpPr>
        <p:spPr>
          <a:xfrm>
            <a:off x="3707821" y="3429000"/>
            <a:ext cx="1991196" cy="1292662"/>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Connect agents to enterprise knowledge (Azure AI Search, SharePoint, Bing, Azure Functions, Logic Apps, more)</a:t>
            </a:r>
          </a:p>
        </p:txBody>
      </p:sp>
      <p:sp>
        <p:nvSpPr>
          <p:cNvPr id="14" name="TextBox 13">
            <a:extLst>
              <a:ext uri="{FF2B5EF4-FFF2-40B4-BE49-F238E27FC236}">
                <a16:creationId xmlns:a16="http://schemas.microsoft.com/office/drawing/2014/main" id="{7C25A529-69DA-66B6-E266-8A4BDA0B92CA}"/>
              </a:ext>
            </a:extLst>
          </p:cNvPr>
          <p:cNvSpPr txBox="1"/>
          <p:nvPr/>
        </p:nvSpPr>
        <p:spPr>
          <a:xfrm>
            <a:off x="6492985" y="3429000"/>
            <a:ext cx="1991196"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Manage tool calls, thread state, retries, and logging automatically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ACE2C0AD-E233-CA13-291A-4E999523DBDD}"/>
              </a:ext>
            </a:extLst>
          </p:cNvPr>
          <p:cNvSpPr txBox="1"/>
          <p:nvPr/>
        </p:nvSpPr>
        <p:spPr>
          <a:xfrm>
            <a:off x="9278149" y="3429000"/>
            <a:ext cx="1991196"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Full thread-level visibility, logging, tracing, Application Insights integration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94958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54A81-BADC-3FF0-3210-0C1CBDCF1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41F3A5-21A0-107D-6B81-D1B8C33153DD}"/>
              </a:ext>
            </a:extLst>
          </p:cNvPr>
          <p:cNvSpPr>
            <a:spLocks noGrp="1"/>
          </p:cNvSpPr>
          <p:nvPr>
            <p:ph type="title"/>
          </p:nvPr>
        </p:nvSpPr>
        <p:spPr>
          <a:xfrm>
            <a:off x="594740" y="536222"/>
            <a:ext cx="11330559" cy="3988784"/>
          </a:xfrm>
        </p:spPr>
        <p:txBody>
          <a:bodyPr/>
          <a:lstStyle/>
          <a:p>
            <a:r>
              <a:rPr lang="en-US" dirty="0"/>
              <a:t>Demo CA Service Chatbot</a:t>
            </a:r>
            <a:br>
              <a:rPr lang="en-US" dirty="0"/>
            </a:br>
            <a:br>
              <a:rPr lang="en-US" dirty="0"/>
            </a:br>
            <a:r>
              <a:rPr lang="en-US" dirty="0"/>
              <a:t>Requirements:</a:t>
            </a:r>
            <a:br>
              <a:rPr lang="en-US" dirty="0"/>
            </a:br>
            <a:r>
              <a:rPr lang="en-US" dirty="0"/>
              <a:t> </a:t>
            </a:r>
            <a:r>
              <a:rPr lang="en-US" sz="3200" dirty="0"/>
              <a:t>- Web/Mobile App</a:t>
            </a:r>
            <a:br>
              <a:rPr lang="en-US" sz="3200" dirty="0"/>
            </a:br>
            <a:r>
              <a:rPr lang="en-US" sz="3200" dirty="0"/>
              <a:t> - Users can ask any question related to services offered</a:t>
            </a:r>
            <a:br>
              <a:rPr lang="en-US" sz="3200" dirty="0"/>
            </a:br>
            <a:r>
              <a:rPr lang="en-US" sz="3200" dirty="0"/>
              <a:t> - Users are provided accurate, up-to-date, results</a:t>
            </a:r>
            <a:br>
              <a:rPr lang="en-US" sz="3200" dirty="0"/>
            </a:br>
            <a:r>
              <a:rPr lang="en-US" sz="3200" dirty="0"/>
              <a:t> - Results are accompanied by any applicable links</a:t>
            </a:r>
          </a:p>
        </p:txBody>
      </p:sp>
    </p:spTree>
    <p:extLst>
      <p:ext uri="{BB962C8B-B14F-4D97-AF65-F5344CB8AC3E}">
        <p14:creationId xmlns:p14="http://schemas.microsoft.com/office/powerpoint/2010/main" val="54307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2EA3B-E5C4-3D25-5585-9FB3C8977CB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1FED231-427B-D0B8-F589-905DD7D98D43}"/>
              </a:ext>
            </a:extLst>
          </p:cNvPr>
          <p:cNvPicPr>
            <a:picLocks noChangeAspect="1"/>
          </p:cNvPicPr>
          <p:nvPr/>
        </p:nvPicPr>
        <p:blipFill>
          <a:blip r:embed="rId3"/>
          <a:stretch>
            <a:fillRect/>
          </a:stretch>
        </p:blipFill>
        <p:spPr>
          <a:xfrm>
            <a:off x="1" y="971550"/>
            <a:ext cx="12192000" cy="5886450"/>
          </a:xfrm>
          <a:prstGeom prst="rect">
            <a:avLst/>
          </a:prstGeom>
        </p:spPr>
      </p:pic>
      <p:sp>
        <p:nvSpPr>
          <p:cNvPr id="7" name="Title 1">
            <a:extLst>
              <a:ext uri="{FF2B5EF4-FFF2-40B4-BE49-F238E27FC236}">
                <a16:creationId xmlns:a16="http://schemas.microsoft.com/office/drawing/2014/main" id="{89F67926-C104-7C84-64BE-47BB446B8869}"/>
              </a:ext>
            </a:extLst>
          </p:cNvPr>
          <p:cNvSpPr>
            <a:spLocks noGrp="1"/>
          </p:cNvSpPr>
          <p:nvPr>
            <p:ph type="title"/>
          </p:nvPr>
        </p:nvSpPr>
        <p:spPr>
          <a:xfrm>
            <a:off x="156591" y="170533"/>
            <a:ext cx="9144000" cy="553998"/>
          </a:xfrm>
        </p:spPr>
        <p:txBody>
          <a:bodyPr/>
          <a:lstStyle/>
          <a:p>
            <a:r>
              <a:rPr lang="en-US" dirty="0"/>
              <a:t>Demo - CA Service Chatbot - Flow</a:t>
            </a:r>
          </a:p>
        </p:txBody>
      </p:sp>
    </p:spTree>
    <p:extLst>
      <p:ext uri="{BB962C8B-B14F-4D97-AF65-F5344CB8AC3E}">
        <p14:creationId xmlns:p14="http://schemas.microsoft.com/office/powerpoint/2010/main" val="284857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0FF8C-903E-A8A5-57CD-3F47BFF05E9B}"/>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C973B90C-03B9-020D-FBE4-0615BF3653EA}"/>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58154B57-20AE-3D3B-4E70-A27A55D262A9}"/>
              </a:ext>
              <a:ext uri="{C183D7F6-B498-43B3-948B-1728B52AA6E4}">
                <adec:decorative xmlns:adec="http://schemas.microsoft.com/office/drawing/2017/decorative" val="0"/>
              </a:ext>
            </a:extLst>
          </p:cNvPr>
          <p:cNvSpPr txBox="1">
            <a:spLocks/>
          </p:cNvSpPr>
          <p:nvPr/>
        </p:nvSpPr>
        <p:spPr>
          <a:xfrm>
            <a:off x="3950396" y="2845771"/>
            <a:ext cx="4291239"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5</a:t>
            </a:r>
          </a:p>
          <a:p>
            <a:pPr defTabSz="2899785">
              <a:spcBef>
                <a:spcPts val="1205"/>
              </a:spcBef>
              <a:buSzPct val="90000"/>
              <a:defRPr/>
            </a:pPr>
            <a:r>
              <a:rPr lang="en-US" sz="3200" b="1" dirty="0">
                <a:gradFill>
                  <a:gsLst>
                    <a:gs pos="16514">
                      <a:srgbClr val="291817"/>
                    </a:gs>
                    <a:gs pos="34862">
                      <a:srgbClr val="291817"/>
                    </a:gs>
                  </a:gsLst>
                  <a:lin ang="5400000" scaled="1"/>
                </a:gradFill>
              </a:rPr>
              <a:t>Resources &amp; Next Steps</a:t>
            </a:r>
          </a:p>
        </p:txBody>
      </p:sp>
    </p:spTree>
    <p:extLst>
      <p:ext uri="{BB962C8B-B14F-4D97-AF65-F5344CB8AC3E}">
        <p14:creationId xmlns:p14="http://schemas.microsoft.com/office/powerpoint/2010/main" val="933691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6885A-D243-5363-BF74-1B983221077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F4475C0-C3EB-A82B-8F9A-48E2DD8AAB10}"/>
              </a:ext>
            </a:extLst>
          </p:cNvPr>
          <p:cNvSpPr txBox="1"/>
          <p:nvPr/>
        </p:nvSpPr>
        <p:spPr>
          <a:xfrm>
            <a:off x="476865" y="834441"/>
            <a:ext cx="11312012" cy="1938992"/>
          </a:xfrm>
          <a:prstGeom prst="rect">
            <a:avLst/>
          </a:prstGeom>
          <a:noFill/>
        </p:spPr>
        <p:txBody>
          <a:bodyPr wrap="square">
            <a:spAutoFit/>
          </a:bodyPr>
          <a:lstStyle/>
          <a:p>
            <a:pPr marL="285750" indent="-285750">
              <a:buFont typeface="Arial" panose="020B0604020202020204" pitchFamily="34" charset="0"/>
              <a:buChar char="•"/>
            </a:pPr>
            <a:r>
              <a:rPr lang="en-US" sz="2000" dirty="0">
                <a:hlinkClick r:id="rId3"/>
              </a:rPr>
              <a:t>Microsoft SLG Webinar - Modernizing Government Services with AI Powered Agents</a:t>
            </a:r>
            <a:endParaRPr lang="en-US" sz="2000" dirty="0"/>
          </a:p>
          <a:p>
            <a:pPr marL="285750" indent="-285750">
              <a:buFont typeface="Arial" panose="020B0604020202020204" pitchFamily="34" charset="0"/>
              <a:buChar char="•"/>
              <a:defRPr sz="1800"/>
            </a:pPr>
            <a:r>
              <a:rPr lang="en-US" sz="2000" dirty="0">
                <a:hlinkClick r:id="rId4" action="ppaction://hlinkfile"/>
              </a:rPr>
              <a:t>Semantic Kernel – docs &amp; GitHub</a:t>
            </a:r>
            <a:endParaRPr lang="en-US" sz="2000" dirty="0"/>
          </a:p>
          <a:p>
            <a:pPr marL="285750" indent="-285750">
              <a:buFont typeface="Arial" panose="020B0604020202020204" pitchFamily="34" charset="0"/>
              <a:buChar char="•"/>
              <a:defRPr sz="1800"/>
            </a:pPr>
            <a:r>
              <a:rPr lang="en-US" sz="2000" dirty="0">
                <a:hlinkClick r:id="rId5" action="ppaction://hlinkfile"/>
              </a:rPr>
              <a:t>Model Context Protocol – spec &amp; samples</a:t>
            </a:r>
            <a:endParaRPr lang="en-US" sz="2000" dirty="0"/>
          </a:p>
          <a:p>
            <a:pPr marL="285750" indent="-285750">
              <a:buFont typeface="Arial" panose="020B0604020202020204" pitchFamily="34" charset="0"/>
              <a:buChar char="•"/>
              <a:defRPr sz="1800"/>
            </a:pPr>
            <a:r>
              <a:rPr lang="en-US" sz="2000" dirty="0">
                <a:hlinkClick r:id="rId6" action="ppaction://hlinkfile"/>
              </a:rPr>
              <a:t>Azure AI Agent Service – preview docs</a:t>
            </a:r>
            <a:endParaRPr lang="en-US" sz="2000" dirty="0"/>
          </a:p>
          <a:p>
            <a:pPr marL="285750" indent="-285750">
              <a:buFont typeface="Arial" panose="020B0604020202020204" pitchFamily="34" charset="0"/>
              <a:buChar char="•"/>
              <a:defRPr sz="1800"/>
            </a:pPr>
            <a:r>
              <a:rPr lang="en-US" sz="2000" dirty="0">
                <a:hlinkClick r:id="rId7"/>
              </a:rPr>
              <a:t>These Demos</a:t>
            </a:r>
            <a:endParaRPr lang="en-US" sz="2000" dirty="0"/>
          </a:p>
          <a:p>
            <a:pPr marL="285750" indent="-285750">
              <a:buFont typeface="Arial" panose="020B0604020202020204" pitchFamily="34" charset="0"/>
              <a:buChar char="•"/>
              <a:defRPr sz="1800"/>
            </a:pPr>
            <a:r>
              <a:rPr lang="en-US" sz="2000" dirty="0">
                <a:hlinkClick r:id="rId8" action="ppaction://hlinkfile"/>
              </a:rPr>
              <a:t>Microsoft Learn – Build AI Agents with .NET</a:t>
            </a:r>
            <a:endParaRPr lang="en-US" sz="2000" dirty="0"/>
          </a:p>
        </p:txBody>
      </p:sp>
      <p:sp>
        <p:nvSpPr>
          <p:cNvPr id="4" name="Title 1">
            <a:extLst>
              <a:ext uri="{FF2B5EF4-FFF2-40B4-BE49-F238E27FC236}">
                <a16:creationId xmlns:a16="http://schemas.microsoft.com/office/drawing/2014/main" id="{5882B16D-074D-230F-3405-D968BB4DF860}"/>
              </a:ext>
            </a:extLst>
          </p:cNvPr>
          <p:cNvSpPr txBox="1">
            <a:spLocks/>
          </p:cNvSpPr>
          <p:nvPr/>
        </p:nvSpPr>
        <p:spPr>
          <a:xfrm>
            <a:off x="575690" y="152400"/>
            <a:ext cx="11330559" cy="68204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Resources</a:t>
            </a:r>
            <a:endParaRPr lang="en-US" sz="3200" dirty="0"/>
          </a:p>
        </p:txBody>
      </p:sp>
      <p:sp>
        <p:nvSpPr>
          <p:cNvPr id="5" name="Title 1">
            <a:extLst>
              <a:ext uri="{FF2B5EF4-FFF2-40B4-BE49-F238E27FC236}">
                <a16:creationId xmlns:a16="http://schemas.microsoft.com/office/drawing/2014/main" id="{95A0D8EB-8094-D5E7-82B8-8798EE05C732}"/>
              </a:ext>
            </a:extLst>
          </p:cNvPr>
          <p:cNvSpPr txBox="1">
            <a:spLocks/>
          </p:cNvSpPr>
          <p:nvPr/>
        </p:nvSpPr>
        <p:spPr>
          <a:xfrm>
            <a:off x="575690" y="3429000"/>
            <a:ext cx="11330559" cy="68204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Next Steps</a:t>
            </a:r>
          </a:p>
          <a:p>
            <a:pPr marL="285750" indent="-285750" defTabSz="914367">
              <a:buFont typeface="Arial" panose="020B0604020202020204" pitchFamily="34" charset="0"/>
              <a:buChar char="•"/>
              <a:defRPr sz="1800"/>
            </a:pPr>
            <a:r>
              <a:rPr lang="en-US" sz="2000" dirty="0">
                <a:latin typeface="+mn-lt"/>
                <a:cs typeface="+mn-cs"/>
              </a:rPr>
              <a:t>Deploy a model and run the demos locally</a:t>
            </a:r>
          </a:p>
          <a:p>
            <a:pPr marL="285750" indent="-285750" defTabSz="914367">
              <a:buFont typeface="Arial" panose="020B0604020202020204" pitchFamily="34" charset="0"/>
              <a:buChar char="•"/>
              <a:defRPr sz="1800"/>
            </a:pPr>
            <a:r>
              <a:rPr lang="en-US" sz="2000" dirty="0">
                <a:latin typeface="+mn-lt"/>
                <a:cs typeface="+mn-cs"/>
              </a:rPr>
              <a:t>Attend a Webinar</a:t>
            </a:r>
          </a:p>
          <a:p>
            <a:pPr marL="285750" indent="-285750" defTabSz="914367">
              <a:buFont typeface="Arial" panose="020B0604020202020204" pitchFamily="34" charset="0"/>
              <a:buChar char="•"/>
              <a:defRPr sz="1800"/>
            </a:pPr>
            <a:r>
              <a:rPr lang="en-US" sz="2000" dirty="0">
                <a:latin typeface="+mn-lt"/>
                <a:cs typeface="+mn-cs"/>
              </a:rPr>
              <a:t>Contact Us</a:t>
            </a:r>
          </a:p>
          <a:p>
            <a:pPr marL="285750" indent="-285750" defTabSz="914367">
              <a:buFont typeface="Arial" panose="020B0604020202020204" pitchFamily="34" charset="0"/>
              <a:buChar char="•"/>
              <a:defRPr sz="1800"/>
            </a:pPr>
            <a:r>
              <a:rPr lang="en-US" sz="2000" dirty="0">
                <a:latin typeface="+mn-lt"/>
                <a:cs typeface="+mn-cs"/>
              </a:rPr>
              <a:t>Let us know what you want to see</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1709683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E03D60-41B6-2133-C36F-3ED2F347F5E1}"/>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22980984-45F4-3475-D412-8E3E63637D2F}"/>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9C4587B1-A96B-2232-1F51-155DECC3CFE1}"/>
              </a:ext>
              <a:ext uri="{C183D7F6-B498-43B3-948B-1728B52AA6E4}">
                <adec:decorative xmlns:adec="http://schemas.microsoft.com/office/drawing/2017/decorative" val="0"/>
              </a:ext>
            </a:extLst>
          </p:cNvPr>
          <p:cNvSpPr txBox="1">
            <a:spLocks/>
          </p:cNvSpPr>
          <p:nvPr/>
        </p:nvSpPr>
        <p:spPr>
          <a:xfrm>
            <a:off x="4272599" y="2845771"/>
            <a:ext cx="3646832"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Appendix</a:t>
            </a:r>
          </a:p>
          <a:p>
            <a:pPr defTabSz="2899785">
              <a:spcBef>
                <a:spcPts val="1205"/>
              </a:spcBef>
              <a:buSzPct val="90000"/>
              <a:defRPr/>
            </a:pPr>
            <a:r>
              <a:rPr lang="en-US" sz="3200" b="1" dirty="0">
                <a:gradFill>
                  <a:gsLst>
                    <a:gs pos="16514">
                      <a:srgbClr val="291817"/>
                    </a:gs>
                    <a:gs pos="34862">
                      <a:srgbClr val="291817"/>
                    </a:gs>
                  </a:gsLst>
                  <a:lin ang="5400000" scaled="1"/>
                </a:gradFill>
              </a:rPr>
              <a:t>Backup Slides</a:t>
            </a:r>
          </a:p>
        </p:txBody>
      </p:sp>
    </p:spTree>
    <p:extLst>
      <p:ext uri="{BB962C8B-B14F-4D97-AF65-F5344CB8AC3E}">
        <p14:creationId xmlns:p14="http://schemas.microsoft.com/office/powerpoint/2010/main" val="1177106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1A84EF-E7AC-0FFF-7F17-D3AA69B4AC5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354AE6A-126F-D5A6-A83C-3BE999F3139B}"/>
              </a:ext>
              <a:ext uri="{C183D7F6-B498-43B3-948B-1728B52AA6E4}">
                <adec:decorative xmlns:adec="http://schemas.microsoft.com/office/drawing/2017/decorative" val="0"/>
              </a:ext>
            </a:extLst>
          </p:cNvPr>
          <p:cNvSpPr/>
          <p:nvPr/>
        </p:nvSpPr>
        <p:spPr bwMode="auto">
          <a:xfrm>
            <a:off x="517453" y="2478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SDK (Not a Service)</a:t>
            </a:r>
          </a:p>
        </p:txBody>
      </p:sp>
      <p:sp>
        <p:nvSpPr>
          <p:cNvPr id="7" name="Rounded Rectangle 64">
            <a:extLst>
              <a:ext uri="{FF2B5EF4-FFF2-40B4-BE49-F238E27FC236}">
                <a16:creationId xmlns:a16="http://schemas.microsoft.com/office/drawing/2014/main" id="{A7709575-8693-51F0-81E0-7C12BD9FEFA8}"/>
              </a:ext>
              <a:ext uri="{C183D7F6-B498-43B3-948B-1728B52AA6E4}">
                <adec:decorative xmlns:adec="http://schemas.microsoft.com/office/drawing/2017/decorative" val="0"/>
              </a:ext>
            </a:extLst>
          </p:cNvPr>
          <p:cNvSpPr>
            <a:spLocks/>
          </p:cNvSpPr>
          <p:nvPr/>
        </p:nvSpPr>
        <p:spPr bwMode="auto">
          <a:xfrm>
            <a:off x="385596" y="417124"/>
            <a:ext cx="3777996" cy="1131977"/>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Nothing to deploy, just drop into any .NET project</a:t>
            </a:r>
          </a:p>
        </p:txBody>
      </p:sp>
      <p:sp>
        <p:nvSpPr>
          <p:cNvPr id="9" name="!!Rectangle: Rounded Corners 25">
            <a:extLst>
              <a:ext uri="{FF2B5EF4-FFF2-40B4-BE49-F238E27FC236}">
                <a16:creationId xmlns:a16="http://schemas.microsoft.com/office/drawing/2014/main" id="{CB1A4156-87F8-EDD3-0596-180AC27150AF}"/>
              </a:ext>
              <a:ext uri="{C183D7F6-B498-43B3-948B-1728B52AA6E4}">
                <adec:decorative xmlns:adec="http://schemas.microsoft.com/office/drawing/2017/decorative" val="0"/>
              </a:ext>
            </a:extLst>
          </p:cNvPr>
          <p:cNvSpPr/>
          <p:nvPr/>
        </p:nvSpPr>
        <p:spPr bwMode="auto">
          <a:xfrm>
            <a:off x="517454" y="1750552"/>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Plugins = tools</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0" name="Rounded Rectangle 64">
            <a:extLst>
              <a:ext uri="{FF2B5EF4-FFF2-40B4-BE49-F238E27FC236}">
                <a16:creationId xmlns:a16="http://schemas.microsoft.com/office/drawing/2014/main" id="{57B7408C-B0CD-DB53-5522-AB66C60A0F23}"/>
              </a:ext>
              <a:ext uri="{C183D7F6-B498-43B3-948B-1728B52AA6E4}">
                <adec:decorative xmlns:adec="http://schemas.microsoft.com/office/drawing/2017/decorative" val="0"/>
              </a:ext>
            </a:extLst>
          </p:cNvPr>
          <p:cNvSpPr>
            <a:spLocks/>
          </p:cNvSpPr>
          <p:nvPr/>
        </p:nvSpPr>
        <p:spPr bwMode="auto">
          <a:xfrm>
            <a:off x="385596" y="1907444"/>
            <a:ext cx="3777996" cy="113197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Each plugin method automatically becomes a tool the LLM can call</a:t>
            </a:r>
          </a:p>
        </p:txBody>
      </p:sp>
      <p:sp>
        <p:nvSpPr>
          <p:cNvPr id="11" name="!!Rectangle: Rounded Corners 26">
            <a:extLst>
              <a:ext uri="{FF2B5EF4-FFF2-40B4-BE49-F238E27FC236}">
                <a16:creationId xmlns:a16="http://schemas.microsoft.com/office/drawing/2014/main" id="{78B5E550-DB2C-6177-BB5F-9FB4646A5873}"/>
              </a:ext>
              <a:ext uri="{C183D7F6-B498-43B3-948B-1728B52AA6E4}">
                <adec:decorative xmlns:adec="http://schemas.microsoft.com/office/drawing/2017/decorative" val="0"/>
              </a:ext>
            </a:extLst>
          </p:cNvPr>
          <p:cNvSpPr/>
          <p:nvPr/>
        </p:nvSpPr>
        <p:spPr bwMode="auto">
          <a:xfrm>
            <a:off x="517454" y="3397764"/>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Pluggable Memory</a:t>
            </a:r>
          </a:p>
        </p:txBody>
      </p:sp>
      <p:sp>
        <p:nvSpPr>
          <p:cNvPr id="12" name="Rounded Rectangle 64">
            <a:extLst>
              <a:ext uri="{FF2B5EF4-FFF2-40B4-BE49-F238E27FC236}">
                <a16:creationId xmlns:a16="http://schemas.microsoft.com/office/drawing/2014/main" id="{613E124B-3809-4EBA-955E-1C6E4AB5006C}"/>
              </a:ext>
              <a:ext uri="{C183D7F6-B498-43B3-948B-1728B52AA6E4}">
                <adec:decorative xmlns:adec="http://schemas.microsoft.com/office/drawing/2017/decorative" val="0"/>
              </a:ext>
            </a:extLst>
          </p:cNvPr>
          <p:cNvSpPr>
            <a:spLocks/>
          </p:cNvSpPr>
          <p:nvPr/>
        </p:nvSpPr>
        <p:spPr bwMode="auto">
          <a:xfrm>
            <a:off x="385596" y="3577765"/>
            <a:ext cx="3777996" cy="1131977"/>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Memory back-ends are swappable</a:t>
            </a:r>
          </a:p>
        </p:txBody>
      </p:sp>
      <p:sp>
        <p:nvSpPr>
          <p:cNvPr id="2" name="Rounded Rectangle 64">
            <a:extLst>
              <a:ext uri="{FF2B5EF4-FFF2-40B4-BE49-F238E27FC236}">
                <a16:creationId xmlns:a16="http://schemas.microsoft.com/office/drawing/2014/main" id="{5F8421C4-FB03-2A6A-FF61-CBAF7747E08C}"/>
              </a:ext>
              <a:ext uri="{C183D7F6-B498-43B3-948B-1728B52AA6E4}">
                <adec:decorative xmlns:adec="http://schemas.microsoft.com/office/drawing/2017/decorative" val="0"/>
              </a:ext>
            </a:extLst>
          </p:cNvPr>
          <p:cNvSpPr>
            <a:spLocks/>
          </p:cNvSpPr>
          <p:nvPr/>
        </p:nvSpPr>
        <p:spPr bwMode="auto">
          <a:xfrm>
            <a:off x="4539840" y="409079"/>
            <a:ext cx="7266564" cy="5838402"/>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FF0000"/>
                </a:solidFill>
                <a:latin typeface="Consolas" panose="020B0609020204030204" pitchFamily="49" charset="0"/>
                <a:cs typeface="Segoe Sans Display Semibold" pitchFamily="2" charset="0"/>
              </a:rPr>
              <a:t>//1.  Create a kernel builder and attach your LLM</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builder = Kernel.CreateBuilder()</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.AddAzureOpenAIChatCompletion("gpt-4o", endpoint, key);</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//2.  Build the kernel object</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kernel = builder.Build();</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//3.  Register your plugin (each method becomes an MCP tool)</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kernel.Plugins.AddFromType&lt;HolidayPlugin&gt;();</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 Ask the user for a date at run time</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Console.Write("Enter a date (yyyy-MM-dd): ");</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var dateInput = Console.ReadLine();</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//4. Invoke the tool with that user-supplied argument</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reply = </a:t>
            </a:r>
            <a:r>
              <a:rPr lang="en-US" sz="1400" dirty="0">
                <a:solidFill>
                  <a:srgbClr val="0070C0"/>
                </a:solidFill>
                <a:latin typeface="Consolas" panose="020B0609020204030204" pitchFamily="49" charset="0"/>
                <a:cs typeface="Segoe Sans Display Semibold" pitchFamily="2" charset="0"/>
              </a:rPr>
              <a:t>await</a:t>
            </a:r>
            <a:r>
              <a:rPr lang="en-US" sz="1400" dirty="0">
                <a:solidFill>
                  <a:srgbClr val="000000"/>
                </a:solidFill>
                <a:latin typeface="Consolas" panose="020B0609020204030204" pitchFamily="49" charset="0"/>
                <a:cs typeface="Segoe Sans Display Semibold" pitchFamily="2" charset="0"/>
              </a:rPr>
              <a:t> kernel.InvokeAsync(</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a:t>
            </a:r>
            <a:r>
              <a:rPr lang="en-US" sz="1400" dirty="0">
                <a:solidFill>
                  <a:srgbClr val="FF0000"/>
                </a:solidFill>
                <a:latin typeface="Consolas" panose="020B0609020204030204" pitchFamily="49" charset="0"/>
                <a:cs typeface="Segoe Sans Display Semibold" pitchFamily="2" charset="0"/>
              </a:rPr>
              <a:t>IsPublicHoliday</a:t>
            </a:r>
            <a:r>
              <a:rPr lang="en-US" sz="1400"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new() { ["date"] = dateInput });</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dirty="0">
                <a:solidFill>
                  <a:srgbClr val="000000"/>
                </a:solidFill>
                <a:latin typeface="Consolas" panose="020B0609020204030204" pitchFamily="49" charset="0"/>
                <a:cs typeface="Segoe Sans Display Semibold" pitchFamily="2" charset="0"/>
              </a:rPr>
              <a:t>Console.WriteLine(reply);</a:t>
            </a:r>
          </a:p>
        </p:txBody>
      </p:sp>
      <p:sp>
        <p:nvSpPr>
          <p:cNvPr id="3" name="Rectangle: Rounded Corners 2">
            <a:extLst>
              <a:ext uri="{FF2B5EF4-FFF2-40B4-BE49-F238E27FC236}">
                <a16:creationId xmlns:a16="http://schemas.microsoft.com/office/drawing/2014/main" id="{8FC600F9-5726-C574-DF95-17ABAD05FCCA}"/>
              </a:ext>
              <a:ext uri="{C183D7F6-B498-43B3-948B-1728B52AA6E4}">
                <adec:decorative xmlns:adec="http://schemas.microsoft.com/office/drawing/2017/decorative" val="0"/>
              </a:ext>
            </a:extLst>
          </p:cNvPr>
          <p:cNvSpPr/>
          <p:nvPr/>
        </p:nvSpPr>
        <p:spPr bwMode="auto">
          <a:xfrm>
            <a:off x="4942435" y="2478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Example 4-Step Wire-up</a:t>
            </a:r>
          </a:p>
        </p:txBody>
      </p:sp>
      <p:sp>
        <p:nvSpPr>
          <p:cNvPr id="5" name="!!Rectangle: Rounded Corners 26">
            <a:extLst>
              <a:ext uri="{FF2B5EF4-FFF2-40B4-BE49-F238E27FC236}">
                <a16:creationId xmlns:a16="http://schemas.microsoft.com/office/drawing/2014/main" id="{4CC41586-0178-3B5B-8811-F24F1AE8E5C2}"/>
              </a:ext>
              <a:ext uri="{C183D7F6-B498-43B3-948B-1728B52AA6E4}">
                <adec:decorative xmlns:adec="http://schemas.microsoft.com/office/drawing/2017/decorative" val="0"/>
              </a:ext>
            </a:extLst>
          </p:cNvPr>
          <p:cNvSpPr/>
          <p:nvPr/>
        </p:nvSpPr>
        <p:spPr bwMode="auto">
          <a:xfrm>
            <a:off x="485180" y="4935503"/>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Server Switch</a:t>
            </a:r>
          </a:p>
        </p:txBody>
      </p:sp>
      <p:sp>
        <p:nvSpPr>
          <p:cNvPr id="6" name="Rounded Rectangle 64">
            <a:extLst>
              <a:ext uri="{FF2B5EF4-FFF2-40B4-BE49-F238E27FC236}">
                <a16:creationId xmlns:a16="http://schemas.microsoft.com/office/drawing/2014/main" id="{ABC0AC14-077B-E075-4746-69DE7068387E}"/>
              </a:ext>
              <a:ext uri="{C183D7F6-B498-43B3-948B-1728B52AA6E4}">
                <adec:decorative xmlns:adec="http://schemas.microsoft.com/office/drawing/2017/decorative" val="0"/>
              </a:ext>
            </a:extLst>
          </p:cNvPr>
          <p:cNvSpPr>
            <a:spLocks/>
          </p:cNvSpPr>
          <p:nvPr/>
        </p:nvSpPr>
        <p:spPr bwMode="auto">
          <a:xfrm>
            <a:off x="353322" y="5115504"/>
            <a:ext cx="3777996" cy="1131977"/>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Flip a switch and turn it into an MCP server</a:t>
            </a:r>
          </a:p>
        </p:txBody>
      </p:sp>
    </p:spTree>
    <p:extLst>
      <p:ext uri="{BB962C8B-B14F-4D97-AF65-F5344CB8AC3E}">
        <p14:creationId xmlns:p14="http://schemas.microsoft.com/office/powerpoint/2010/main" val="4164105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CD434-AB3C-7A48-6BE8-1DBB4A76B334}"/>
            </a:ext>
          </a:extLst>
        </p:cNvPr>
        <p:cNvGrpSpPr/>
        <p:nvPr/>
      </p:nvGrpSpPr>
      <p:grpSpPr>
        <a:xfrm>
          <a:off x="0" y="0"/>
          <a:ext cx="0" cy="0"/>
          <a:chOff x="0" y="0"/>
          <a:chExt cx="0" cy="0"/>
        </a:xfrm>
      </p:grpSpPr>
      <p:sp>
        <p:nvSpPr>
          <p:cNvPr id="199" name="Graphic 197">
            <a:extLst>
              <a:ext uri="{FF2B5EF4-FFF2-40B4-BE49-F238E27FC236}">
                <a16:creationId xmlns:a16="http://schemas.microsoft.com/office/drawing/2014/main" id="{102F646E-09F9-2821-BE4D-FB474312F09E}"/>
              </a:ext>
              <a:ext uri="{C183D7F6-B498-43B3-948B-1728B52AA6E4}">
                <adec:decorative xmlns:adec="http://schemas.microsoft.com/office/drawing/2017/decorative" val="1"/>
              </a:ext>
            </a:extLst>
          </p:cNvPr>
          <p:cNvSpPr>
            <a:spLocks/>
          </p:cNvSpPr>
          <p:nvPr/>
        </p:nvSpPr>
        <p:spPr>
          <a:xfrm>
            <a:off x="171450" y="1687547"/>
            <a:ext cx="11846451" cy="698294"/>
          </a:xfrm>
          <a:custGeom>
            <a:avLst/>
            <a:gdLst>
              <a:gd name="connsiteX0" fmla="*/ 18288 w 11846451"/>
              <a:gd name="connsiteY0" fmla="*/ 304176 h 698294"/>
              <a:gd name="connsiteX1" fmla="*/ 315665 w 11846451"/>
              <a:gd name="connsiteY1" fmla="*/ 6796 h 698294"/>
              <a:gd name="connsiteX2" fmla="*/ 352278 w 11846451"/>
              <a:gd name="connsiteY2" fmla="*/ 6796 h 698294"/>
              <a:gd name="connsiteX3" fmla="*/ 359861 w 11846451"/>
              <a:gd name="connsiteY3" fmla="*/ 25103 h 698294"/>
              <a:gd name="connsiteX4" fmla="*/ 359861 w 11846451"/>
              <a:gd name="connsiteY4" fmla="*/ 92978 h 698294"/>
              <a:gd name="connsiteX5" fmla="*/ 422364 w 11846451"/>
              <a:gd name="connsiteY5" fmla="*/ 155481 h 698294"/>
              <a:gd name="connsiteX6" fmla="*/ 11412665 w 11846451"/>
              <a:gd name="connsiteY6" fmla="*/ 155481 h 698294"/>
              <a:gd name="connsiteX7" fmla="*/ 11494580 w 11846451"/>
              <a:gd name="connsiteY7" fmla="*/ 73585 h 698294"/>
              <a:gd name="connsiteX8" fmla="*/ 11494580 w 11846451"/>
              <a:gd name="connsiteY8" fmla="*/ 44496 h 698294"/>
              <a:gd name="connsiteX9" fmla="*/ 11528489 w 11846451"/>
              <a:gd name="connsiteY9" fmla="*/ 10577 h 698294"/>
              <a:gd name="connsiteX10" fmla="*/ 11552491 w 11846451"/>
              <a:gd name="connsiteY10" fmla="*/ 20512 h 698294"/>
              <a:gd name="connsiteX11" fmla="*/ 11822431 w 11846451"/>
              <a:gd name="connsiteY11" fmla="*/ 290460 h 698294"/>
              <a:gd name="connsiteX12" fmla="*/ 11822431 w 11846451"/>
              <a:gd name="connsiteY12" fmla="*/ 406284 h 698294"/>
              <a:gd name="connsiteX13" fmla="*/ 11552491 w 11846451"/>
              <a:gd name="connsiteY13" fmla="*/ 676213 h 698294"/>
              <a:gd name="connsiteX14" fmla="*/ 11504486 w 11846451"/>
              <a:gd name="connsiteY14" fmla="*/ 676213 h 698294"/>
              <a:gd name="connsiteX15" fmla="*/ 11494580 w 11846451"/>
              <a:gd name="connsiteY15" fmla="*/ 652229 h 698294"/>
              <a:gd name="connsiteX16" fmla="*/ 11494580 w 11846451"/>
              <a:gd name="connsiteY16" fmla="*/ 623140 h 698294"/>
              <a:gd name="connsiteX17" fmla="*/ 11412665 w 11846451"/>
              <a:gd name="connsiteY17" fmla="*/ 541244 h 698294"/>
              <a:gd name="connsiteX18" fmla="*/ 422364 w 11846451"/>
              <a:gd name="connsiteY18" fmla="*/ 541244 h 698294"/>
              <a:gd name="connsiteX19" fmla="*/ 359861 w 11846451"/>
              <a:gd name="connsiteY19" fmla="*/ 603747 h 698294"/>
              <a:gd name="connsiteX20" fmla="*/ 359861 w 11846451"/>
              <a:gd name="connsiteY20" fmla="*/ 671622 h 698294"/>
              <a:gd name="connsiteX21" fmla="*/ 333970 w 11846451"/>
              <a:gd name="connsiteY21" fmla="*/ 697511 h 698294"/>
              <a:gd name="connsiteX22" fmla="*/ 315664 w 11846451"/>
              <a:gd name="connsiteY22" fmla="*/ 689929 h 698294"/>
              <a:gd name="connsiteX23" fmla="*/ 18289 w 11846451"/>
              <a:gd name="connsiteY23" fmla="*/ 392568 h 698294"/>
              <a:gd name="connsiteX24" fmla="*/ 18288 w 11846451"/>
              <a:gd name="connsiteY24" fmla="*/ 304176 h 698294"/>
              <a:gd name="connsiteX25" fmla="*/ 18288 w 11846451"/>
              <a:gd name="connsiteY25" fmla="*/ 304176 h 69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46451" h="698294">
                <a:moveTo>
                  <a:pt x="18288" y="304176"/>
                </a:moveTo>
                <a:lnTo>
                  <a:pt x="315665" y="6796"/>
                </a:lnTo>
                <a:cubicBezTo>
                  <a:pt x="325774" y="-3310"/>
                  <a:pt x="342167" y="-3310"/>
                  <a:pt x="352278" y="6796"/>
                </a:cubicBezTo>
                <a:cubicBezTo>
                  <a:pt x="357133" y="11654"/>
                  <a:pt x="359861" y="18235"/>
                  <a:pt x="359861" y="25103"/>
                </a:cubicBezTo>
                <a:lnTo>
                  <a:pt x="359861" y="92978"/>
                </a:lnTo>
                <a:cubicBezTo>
                  <a:pt x="359861" y="127497"/>
                  <a:pt x="387844" y="155481"/>
                  <a:pt x="422364" y="155481"/>
                </a:cubicBezTo>
                <a:lnTo>
                  <a:pt x="11412665" y="155481"/>
                </a:lnTo>
                <a:cubicBezTo>
                  <a:pt x="11457909" y="155481"/>
                  <a:pt x="11494580" y="118819"/>
                  <a:pt x="11494580" y="73585"/>
                </a:cubicBezTo>
                <a:lnTo>
                  <a:pt x="11494580" y="44496"/>
                </a:lnTo>
                <a:cubicBezTo>
                  <a:pt x="11494580" y="25760"/>
                  <a:pt x="11509724" y="10577"/>
                  <a:pt x="11528489" y="10577"/>
                </a:cubicBezTo>
                <a:cubicBezTo>
                  <a:pt x="11537538" y="10577"/>
                  <a:pt x="11546110" y="14149"/>
                  <a:pt x="11552491" y="20512"/>
                </a:cubicBezTo>
                <a:lnTo>
                  <a:pt x="11822431" y="290460"/>
                </a:lnTo>
                <a:cubicBezTo>
                  <a:pt x="11854435" y="322445"/>
                  <a:pt x="11854435" y="374299"/>
                  <a:pt x="11822431" y="406284"/>
                </a:cubicBezTo>
                <a:lnTo>
                  <a:pt x="11552491" y="676213"/>
                </a:lnTo>
                <a:cubicBezTo>
                  <a:pt x="11539252" y="689462"/>
                  <a:pt x="11517726" y="689462"/>
                  <a:pt x="11504486" y="676213"/>
                </a:cubicBezTo>
                <a:cubicBezTo>
                  <a:pt x="11498199" y="669850"/>
                  <a:pt x="11494580" y="661221"/>
                  <a:pt x="11494580" y="652229"/>
                </a:cubicBezTo>
                <a:lnTo>
                  <a:pt x="11494580" y="623140"/>
                </a:lnTo>
                <a:cubicBezTo>
                  <a:pt x="11494580" y="577905"/>
                  <a:pt x="11457909" y="541244"/>
                  <a:pt x="11412665" y="541244"/>
                </a:cubicBezTo>
                <a:lnTo>
                  <a:pt x="422364" y="541244"/>
                </a:lnTo>
                <a:cubicBezTo>
                  <a:pt x="387844" y="541244"/>
                  <a:pt x="359861" y="569228"/>
                  <a:pt x="359861" y="603747"/>
                </a:cubicBezTo>
                <a:lnTo>
                  <a:pt x="359861" y="671622"/>
                </a:lnTo>
                <a:cubicBezTo>
                  <a:pt x="359861" y="685919"/>
                  <a:pt x="348269" y="697511"/>
                  <a:pt x="333970" y="697511"/>
                </a:cubicBezTo>
                <a:cubicBezTo>
                  <a:pt x="327104" y="697511"/>
                  <a:pt x="320519" y="694787"/>
                  <a:pt x="315664" y="689929"/>
                </a:cubicBezTo>
                <a:lnTo>
                  <a:pt x="18289" y="392568"/>
                </a:lnTo>
                <a:cubicBezTo>
                  <a:pt x="-6119" y="368155"/>
                  <a:pt x="-6120" y="328589"/>
                  <a:pt x="18288" y="304176"/>
                </a:cubicBezTo>
                <a:cubicBezTo>
                  <a:pt x="18288" y="304176"/>
                  <a:pt x="18288" y="304176"/>
                  <a:pt x="18288" y="304176"/>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endParaRPr>
          </a:p>
        </p:txBody>
      </p:sp>
      <p:pic>
        <p:nvPicPr>
          <p:cNvPr id="65" name="Picture 64">
            <a:extLst>
              <a:ext uri="{FF2B5EF4-FFF2-40B4-BE49-F238E27FC236}">
                <a16:creationId xmlns:a16="http://schemas.microsoft.com/office/drawing/2014/main" id="{3C4767D1-C1C5-A782-DB97-6711C3613ACC}"/>
              </a:ext>
              <a:ext uri="{C183D7F6-B498-43B3-948B-1728B52AA6E4}">
                <adec:decorative xmlns:adec="http://schemas.microsoft.com/office/drawing/2017/decorative" val="1"/>
              </a:ext>
            </a:extLst>
          </p:cNvPr>
          <p:cNvPicPr>
            <a:picLocks/>
          </p:cNvPicPr>
          <p:nvPr/>
        </p:nvPicPr>
        <p:blipFill rotWithShape="1">
          <a:blip r:embed="rId4">
            <a:alphaModFix amt="45000"/>
          </a:blip>
          <a:srcRect l="7533" t="35613" r="65955" b="15124"/>
          <a:stretch/>
        </p:blipFill>
        <p:spPr>
          <a:xfrm>
            <a:off x="587374" y="2347804"/>
            <a:ext cx="11017254" cy="3690067"/>
          </a:xfrm>
          <a:prstGeom prst="roundRect">
            <a:avLst>
              <a:gd name="adj" fmla="val 47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pic>
      <p:sp>
        <p:nvSpPr>
          <p:cNvPr id="68" name="Rectangle: Rounded Corners 67">
            <a:extLst>
              <a:ext uri="{FF2B5EF4-FFF2-40B4-BE49-F238E27FC236}">
                <a16:creationId xmlns:a16="http://schemas.microsoft.com/office/drawing/2014/main" id="{2885EA01-7762-028A-0E79-561F1760FA38}"/>
              </a:ext>
              <a:ext uri="{C183D7F6-B498-43B3-948B-1728B52AA6E4}">
                <adec:decorative xmlns:adec="http://schemas.microsoft.com/office/drawing/2017/decorative" val="1"/>
              </a:ext>
            </a:extLst>
          </p:cNvPr>
          <p:cNvSpPr>
            <a:spLocks/>
          </p:cNvSpPr>
          <p:nvPr/>
        </p:nvSpPr>
        <p:spPr bwMode="auto">
          <a:xfrm>
            <a:off x="754914" y="2744483"/>
            <a:ext cx="10682172" cy="460605"/>
          </a:xfrm>
          <a:prstGeom prst="roundRect">
            <a:avLst>
              <a:gd name="adj" fmla="val 1243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DD74F033-6BB8-F11C-41E9-7E2FFE472BD5}"/>
              </a:ext>
              <a:ext uri="{C183D7F6-B498-43B3-948B-1728B52AA6E4}">
                <adec:decorative xmlns:adec="http://schemas.microsoft.com/office/drawing/2017/decorative" val="1"/>
              </a:ext>
            </a:extLst>
          </p:cNvPr>
          <p:cNvSpPr txBox="1">
            <a:spLocks/>
          </p:cNvSpPr>
          <p:nvPr/>
        </p:nvSpPr>
        <p:spPr>
          <a:xfrm>
            <a:off x="838683" y="3677255"/>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2400" b="0" i="0" u="none" strike="noStrike" kern="0" cap="none" spc="0" normalizeH="0" baseline="0">
                <a:ln>
                  <a:noFill/>
                </a:ln>
                <a:solidFill>
                  <a:srgbClr val="FFFFFF"/>
                </a:solidFill>
                <a:effectLst/>
                <a:uLnTx/>
                <a:uFillTx/>
                <a:latin typeface="Segoe UI Semibold"/>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71" name="TextBox 70">
            <a:extLst>
              <a:ext uri="{FF2B5EF4-FFF2-40B4-BE49-F238E27FC236}">
                <a16:creationId xmlns:a16="http://schemas.microsoft.com/office/drawing/2014/main" id="{A2EE5D42-5FE6-69B8-466C-065A269D1214}"/>
              </a:ext>
              <a:ext uri="{C183D7F6-B498-43B3-948B-1728B52AA6E4}">
                <adec:decorative xmlns:adec="http://schemas.microsoft.com/office/drawing/2017/decorative" val="1"/>
              </a:ext>
            </a:extLst>
          </p:cNvPr>
          <p:cNvSpPr txBox="1">
            <a:spLocks/>
          </p:cNvSpPr>
          <p:nvPr/>
        </p:nvSpPr>
        <p:spPr>
          <a:xfrm>
            <a:off x="4371503" y="3677255"/>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742" fontAlgn="base">
              <a:lnSpc>
                <a:spcPct val="100000"/>
              </a:lnSpc>
              <a:spcBef>
                <a:spcPct val="0"/>
              </a:spcBef>
              <a:spcAft>
                <a:spcPct val="0"/>
              </a:spcAft>
              <a:buClrTx/>
              <a:buSzTx/>
              <a:buFontTx/>
              <a:buNone/>
              <a:tabLst/>
              <a:defRPr kumimoji="0" sz="2000" b="0" i="0" u="none" strike="noStrike" cap="none" spc="-50" normalizeH="0" baseline="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mj-lt"/>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72" name="TextBox 71">
            <a:extLst>
              <a:ext uri="{FF2B5EF4-FFF2-40B4-BE49-F238E27FC236}">
                <a16:creationId xmlns:a16="http://schemas.microsoft.com/office/drawing/2014/main" id="{53ADD63A-FB92-26B6-B578-0B644D9E3E55}"/>
              </a:ext>
              <a:ext uri="{C183D7F6-B498-43B3-948B-1728B52AA6E4}">
                <adec:decorative xmlns:adec="http://schemas.microsoft.com/office/drawing/2017/decorative" val="1"/>
              </a:ext>
            </a:extLst>
          </p:cNvPr>
          <p:cNvSpPr txBox="1">
            <a:spLocks/>
          </p:cNvSpPr>
          <p:nvPr/>
        </p:nvSpPr>
        <p:spPr>
          <a:xfrm>
            <a:off x="7904325" y="3677256"/>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742" fontAlgn="base">
              <a:lnSpc>
                <a:spcPct val="100000"/>
              </a:lnSpc>
              <a:spcBef>
                <a:spcPct val="0"/>
              </a:spcBef>
              <a:spcAft>
                <a:spcPct val="0"/>
              </a:spcAft>
              <a:buClrTx/>
              <a:buSzTx/>
              <a:buFontTx/>
              <a:buNone/>
              <a:tabLst/>
              <a:defRPr kumimoji="0" sz="2000" b="0" i="0" u="none" strike="noStrike" cap="none" spc="-50" normalizeH="0" baseline="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mj-lt"/>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190" name="Rectangle: Top Corners Rounded 189">
            <a:extLst>
              <a:ext uri="{FF2B5EF4-FFF2-40B4-BE49-F238E27FC236}">
                <a16:creationId xmlns:a16="http://schemas.microsoft.com/office/drawing/2014/main" id="{1F0D58DA-F521-57D2-068D-EBD130069590}"/>
              </a:ext>
              <a:ext uri="{C183D7F6-B498-43B3-948B-1728B52AA6E4}">
                <adec:decorative xmlns:adec="http://schemas.microsoft.com/office/drawing/2017/decorative" val="1"/>
              </a:ext>
            </a:extLst>
          </p:cNvPr>
          <p:cNvSpPr/>
          <p:nvPr/>
        </p:nvSpPr>
        <p:spPr bwMode="auto">
          <a:xfrm>
            <a:off x="2193966" y="3602854"/>
            <a:ext cx="738426" cy="67806"/>
          </a:xfrm>
          <a:prstGeom prst="round2SameRect">
            <a:avLst>
              <a:gd name="adj1" fmla="val 50000"/>
              <a:gd name="adj2" fmla="val 0"/>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1" name="Rectangle: Top Corners Rounded 190">
            <a:extLst>
              <a:ext uri="{FF2B5EF4-FFF2-40B4-BE49-F238E27FC236}">
                <a16:creationId xmlns:a16="http://schemas.microsoft.com/office/drawing/2014/main" id="{5088A004-3DBD-3533-EC13-413804A862C9}"/>
              </a:ext>
              <a:ext uri="{C183D7F6-B498-43B3-948B-1728B52AA6E4}">
                <adec:decorative xmlns:adec="http://schemas.microsoft.com/office/drawing/2017/decorative" val="1"/>
              </a:ext>
            </a:extLst>
          </p:cNvPr>
          <p:cNvSpPr/>
          <p:nvPr/>
        </p:nvSpPr>
        <p:spPr bwMode="auto">
          <a:xfrm>
            <a:off x="5726786" y="3602854"/>
            <a:ext cx="738426" cy="67806"/>
          </a:xfrm>
          <a:prstGeom prst="round2SameRect">
            <a:avLst>
              <a:gd name="adj1" fmla="val 50000"/>
              <a:gd name="adj2" fmla="val 0"/>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2" name="Rectangle: Top Corners Rounded 191">
            <a:extLst>
              <a:ext uri="{FF2B5EF4-FFF2-40B4-BE49-F238E27FC236}">
                <a16:creationId xmlns:a16="http://schemas.microsoft.com/office/drawing/2014/main" id="{F50FA9C4-2EAC-35F4-919E-C15CA1DC423F}"/>
              </a:ext>
              <a:ext uri="{C183D7F6-B498-43B3-948B-1728B52AA6E4}">
                <adec:decorative xmlns:adec="http://schemas.microsoft.com/office/drawing/2017/decorative" val="1"/>
              </a:ext>
            </a:extLst>
          </p:cNvPr>
          <p:cNvSpPr>
            <a:spLocks/>
          </p:cNvSpPr>
          <p:nvPr/>
        </p:nvSpPr>
        <p:spPr bwMode="auto">
          <a:xfrm>
            <a:off x="9259608" y="3602854"/>
            <a:ext cx="738426" cy="67806"/>
          </a:xfrm>
          <a:prstGeom prst="round2SameRect">
            <a:avLst>
              <a:gd name="adj1" fmla="val 50000"/>
              <a:gd name="adj2"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3" name="Freeform: Shape 33">
            <a:extLst>
              <a:ext uri="{FF2B5EF4-FFF2-40B4-BE49-F238E27FC236}">
                <a16:creationId xmlns:a16="http://schemas.microsoft.com/office/drawing/2014/main" id="{E95BD2E0-D133-CFB5-3A4B-9BCE88D2100E}"/>
              </a:ext>
              <a:ext uri="{C183D7F6-B498-43B3-948B-1728B52AA6E4}">
                <adec:decorative xmlns:adec="http://schemas.microsoft.com/office/drawing/2017/decorative" val="1"/>
              </a:ext>
            </a:extLst>
          </p:cNvPr>
          <p:cNvSpPr>
            <a:spLocks/>
          </p:cNvSpPr>
          <p:nvPr/>
        </p:nvSpPr>
        <p:spPr bwMode="auto">
          <a:xfrm>
            <a:off x="5667429"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8CF4DC31-EAC3-1EF8-79C3-B2F1903B93CE}"/>
              </a:ext>
            </a:extLst>
          </p:cNvPr>
          <p:cNvSpPr>
            <a:spLocks noGrp="1"/>
          </p:cNvSpPr>
          <p:nvPr>
            <p:ph type="title"/>
          </p:nvPr>
        </p:nvSpPr>
        <p:spPr>
          <a:xfrm>
            <a:off x="586740" y="457200"/>
            <a:ext cx="11018520" cy="461665"/>
          </a:xfrm>
        </p:spPr>
        <p:txBody>
          <a:bodyPr/>
          <a:lstStyle/>
          <a:p>
            <a:pPr algn="ctr"/>
            <a:r>
              <a:rPr lang="en-GB">
                <a:solidFill>
                  <a:schemeClr val="tx1"/>
                </a:solidFill>
                <a:cs typeface="Segoe UI"/>
              </a:rPr>
              <a:t>What are agents?</a:t>
            </a:r>
            <a:endParaRPr lang="en-US">
              <a:solidFill>
                <a:schemeClr val="tx1"/>
              </a:solidFill>
              <a:cs typeface="Segoe UI"/>
            </a:endParaRPr>
          </a:p>
        </p:txBody>
      </p:sp>
      <p:sp>
        <p:nvSpPr>
          <p:cNvPr id="16" name="Title 7">
            <a:extLst>
              <a:ext uri="{FF2B5EF4-FFF2-40B4-BE49-F238E27FC236}">
                <a16:creationId xmlns:a16="http://schemas.microsoft.com/office/drawing/2014/main" id="{A3D79504-AF40-9B67-52B9-CE9D16E90838}"/>
              </a:ext>
            </a:extLst>
          </p:cNvPr>
          <p:cNvSpPr txBox="1">
            <a:spLocks/>
          </p:cNvSpPr>
          <p:nvPr/>
        </p:nvSpPr>
        <p:spPr>
          <a:xfrm>
            <a:off x="587375" y="1048051"/>
            <a:ext cx="110172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dirty="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000000"/>
                </a:solidFill>
                <a:effectLst/>
                <a:uLnTx/>
                <a:uFillTx/>
                <a:latin typeface="Segoe UI" panose="020B0502040204020203" pitchFamily="34" charset="0"/>
                <a:ea typeface="+mj-lt"/>
                <a:cs typeface="Segoe UI" pitchFamily="34" charset="0"/>
              </a:rPr>
              <a:t>AI designed to perform a task</a:t>
            </a:r>
            <a:endParaRPr kumimoji="0" lang="en-US" sz="3600" b="0" i="0" u="none" strike="noStrike" kern="1200" cap="none" spc="-50" normalizeH="0" baseline="0" noProof="0">
              <a:ln w="3175">
                <a:noFill/>
              </a:ln>
              <a:gradFill flip="none" rotWithShape="1">
                <a:gsLst>
                  <a:gs pos="0">
                    <a:srgbClr val="FF5C39"/>
                  </a:gs>
                  <a:gs pos="25000">
                    <a:srgbClr val="F4364C"/>
                  </a:gs>
                  <a:gs pos="50000">
                    <a:srgbClr val="C03BC4"/>
                  </a:gs>
                  <a:gs pos="75000">
                    <a:srgbClr val="0078D4"/>
                  </a:gs>
                  <a:gs pos="100000">
                    <a:srgbClr val="14938C"/>
                  </a:gs>
                </a:gsLst>
                <a:lin ang="0" scaled="1"/>
                <a:tileRect/>
              </a:gradFill>
              <a:effectLst/>
              <a:uLnTx/>
              <a:uFillTx/>
              <a:latin typeface="Segoe UI" panose="020B0502040204020203" pitchFamily="34" charset="0"/>
              <a:ea typeface="+mj-lt"/>
              <a:cs typeface="Segoe UI" pitchFamily="34" charset="0"/>
            </a:endParaRPr>
          </a:p>
        </p:txBody>
      </p:sp>
      <p:sp>
        <p:nvSpPr>
          <p:cNvPr id="61" name="Title 7">
            <a:extLst>
              <a:ext uri="{FF2B5EF4-FFF2-40B4-BE49-F238E27FC236}">
                <a16:creationId xmlns:a16="http://schemas.microsoft.com/office/drawing/2014/main" id="{CEF96AAE-3241-529D-DEEE-811E21E98230}"/>
              </a:ext>
            </a:extLst>
          </p:cNvPr>
          <p:cNvSpPr txBox="1">
            <a:spLocks/>
          </p:cNvSpPr>
          <p:nvPr/>
        </p:nvSpPr>
        <p:spPr>
          <a:xfrm>
            <a:off x="587375" y="1882806"/>
            <a:ext cx="1101725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000" b="0" kern="1200" cap="none" spc="-50" baseline="0" dirty="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a:rPr>
              <a:t>Tasks can vary in level of complexity and capabilities depending on your need</a:t>
            </a:r>
          </a:p>
        </p:txBody>
      </p:sp>
      <p:sp>
        <p:nvSpPr>
          <p:cNvPr id="6" name="Rectangle 5" descr="arrow showing a that retrieval, task and autonomous undergoes a flow from core to advanced">
            <a:extLst>
              <a:ext uri="{FF2B5EF4-FFF2-40B4-BE49-F238E27FC236}">
                <a16:creationId xmlns:a16="http://schemas.microsoft.com/office/drawing/2014/main" id="{4296EFE6-FC72-9EA5-6F6F-007C92FA8C7E}"/>
              </a:ext>
            </a:extLst>
          </p:cNvPr>
          <p:cNvSpPr/>
          <p:nvPr/>
        </p:nvSpPr>
        <p:spPr bwMode="auto">
          <a:xfrm>
            <a:off x="6007589" y="2574534"/>
            <a:ext cx="174171" cy="123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1A7F3805-CA66-62DC-AF35-912D86433D9F}"/>
              </a:ext>
            </a:extLst>
          </p:cNvPr>
          <p:cNvSpPr txBox="1">
            <a:spLocks/>
          </p:cNvSpPr>
          <p:nvPr/>
        </p:nvSpPr>
        <p:spPr>
          <a:xfrm>
            <a:off x="838683" y="2851675"/>
            <a:ext cx="727567" cy="246221"/>
          </a:xfrm>
          <a:prstGeom prst="rect">
            <a:avLst/>
          </a:prstGeom>
        </p:spPr>
        <p:txBody>
          <a:bodyPr vert="horz" wrap="square" lIns="0" tIns="0" rIns="0" bIns="0" rtlCol="0" anchor="ctr">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5C39"/>
                </a:solidFill>
                <a:effectLst/>
                <a:uLnTx/>
                <a:uFillTx/>
                <a:latin typeface="Segoe UI Semibold"/>
                <a:ea typeface="+mn-ea"/>
                <a:cs typeface="Segoe UI" pitchFamily="34" charset="0"/>
              </a:rPr>
              <a:t>Simple</a:t>
            </a:r>
          </a:p>
        </p:txBody>
      </p:sp>
      <p:sp>
        <p:nvSpPr>
          <p:cNvPr id="75" name="TextBox 74">
            <a:extLst>
              <a:ext uri="{FF2B5EF4-FFF2-40B4-BE49-F238E27FC236}">
                <a16:creationId xmlns:a16="http://schemas.microsoft.com/office/drawing/2014/main" id="{AF57D67F-5C9A-60B5-689C-A70477662D94}"/>
              </a:ext>
              <a:ext uri="{C183D7F6-B498-43B3-948B-1728B52AA6E4}">
                <adec:decorative xmlns:adec="http://schemas.microsoft.com/office/drawing/2017/decorative" val="1"/>
              </a:ext>
            </a:extLst>
          </p:cNvPr>
          <p:cNvSpPr txBox="1">
            <a:spLocks/>
          </p:cNvSpPr>
          <p:nvPr/>
        </p:nvSpPr>
        <p:spPr>
          <a:xfrm>
            <a:off x="10363252" y="2851675"/>
            <a:ext cx="990066" cy="246221"/>
          </a:xfrm>
          <a:prstGeom prst="rect">
            <a:avLst/>
          </a:prstGeom>
        </p:spPr>
        <p:txBody>
          <a:bodyPr vert="horz" wrap="square" lIns="0" tIns="0" rIns="0" bIns="0" rtlCol="0" anchor="ctr">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14938C"/>
                </a:solidFill>
                <a:effectLst/>
                <a:uLnTx/>
                <a:uFillTx/>
                <a:latin typeface="Segoe UI Semibold"/>
                <a:ea typeface="+mn-ea"/>
                <a:cs typeface="Segoe UI" pitchFamily="34" charset="0"/>
              </a:rPr>
              <a:t>Advanced</a:t>
            </a:r>
          </a:p>
        </p:txBody>
      </p:sp>
      <p:grpSp>
        <p:nvGrpSpPr>
          <p:cNvPr id="10" name="Group 9">
            <a:extLst>
              <a:ext uri="{FF2B5EF4-FFF2-40B4-BE49-F238E27FC236}">
                <a16:creationId xmlns:a16="http://schemas.microsoft.com/office/drawing/2014/main" id="{128122F2-6C1F-135F-56EE-525D51BBF24B}"/>
              </a:ext>
            </a:extLst>
          </p:cNvPr>
          <p:cNvGrpSpPr/>
          <p:nvPr/>
        </p:nvGrpSpPr>
        <p:grpSpPr>
          <a:xfrm>
            <a:off x="2102644" y="2546215"/>
            <a:ext cx="857140" cy="857140"/>
            <a:chOff x="2102644" y="2546215"/>
            <a:chExt cx="857140" cy="857140"/>
          </a:xfrm>
        </p:grpSpPr>
        <p:sp>
          <p:nvSpPr>
            <p:cNvPr id="189" name="Freeform: Shape 33">
              <a:extLst>
                <a:ext uri="{FF2B5EF4-FFF2-40B4-BE49-F238E27FC236}">
                  <a16:creationId xmlns:a16="http://schemas.microsoft.com/office/drawing/2014/main" id="{769AE0BE-C0A9-48EB-AFBE-73D48A54DE8C}"/>
                </a:ext>
                <a:ext uri="{C183D7F6-B498-43B3-948B-1728B52AA6E4}">
                  <adec:decorative xmlns:adec="http://schemas.microsoft.com/office/drawing/2017/decorative" val="1"/>
                </a:ext>
              </a:extLst>
            </p:cNvPr>
            <p:cNvSpPr>
              <a:spLocks/>
            </p:cNvSpPr>
            <p:nvPr/>
          </p:nvSpPr>
          <p:spPr bwMode="auto">
            <a:xfrm>
              <a:off x="2102644"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Graphic 21" descr="Icon of a computer chip">
              <a:extLst>
                <a:ext uri="{FF2B5EF4-FFF2-40B4-BE49-F238E27FC236}">
                  <a16:creationId xmlns:a16="http://schemas.microsoft.com/office/drawing/2014/main" id="{A90BE0D0-DD94-4A8C-6311-7D88CE9B7F42}"/>
                </a:ext>
              </a:extLst>
            </p:cNvPr>
            <p:cNvSpPr>
              <a:spLocks/>
            </p:cNvSpPr>
            <p:nvPr/>
          </p:nvSpPr>
          <p:spPr>
            <a:xfrm>
              <a:off x="2331134" y="2774698"/>
              <a:ext cx="400160" cy="400174"/>
            </a:xfrm>
            <a:custGeom>
              <a:avLst/>
              <a:gdLst>
                <a:gd name="connsiteX0" fmla="*/ 126206 w 190500"/>
                <a:gd name="connsiteY0" fmla="*/ 0 h 190500"/>
                <a:gd name="connsiteX1" fmla="*/ 133283 w 190500"/>
                <a:gd name="connsiteY1" fmla="*/ 6172 h 190500"/>
                <a:gd name="connsiteX2" fmla="*/ 133350 w 190500"/>
                <a:gd name="connsiteY2" fmla="*/ 7144 h 190500"/>
                <a:gd name="connsiteX3" fmla="*/ 133350 w 190500"/>
                <a:gd name="connsiteY3" fmla="*/ 29289 h 190500"/>
                <a:gd name="connsiteX4" fmla="*/ 161220 w 190500"/>
                <a:gd name="connsiteY4" fmla="*/ 57198 h 190500"/>
                <a:gd name="connsiteX5" fmla="*/ 183356 w 190500"/>
                <a:gd name="connsiteY5" fmla="*/ 57198 h 190500"/>
                <a:gd name="connsiteX6" fmla="*/ 190498 w 190500"/>
                <a:gd name="connsiteY6" fmla="*/ 64344 h 190500"/>
                <a:gd name="connsiteX7" fmla="*/ 184328 w 190500"/>
                <a:gd name="connsiteY7" fmla="*/ 71418 h 190500"/>
                <a:gd name="connsiteX8" fmla="*/ 183356 w 190500"/>
                <a:gd name="connsiteY8" fmla="*/ 71485 h 190500"/>
                <a:gd name="connsiteX9" fmla="*/ 161925 w 190500"/>
                <a:gd name="connsiteY9" fmla="*/ 71476 h 190500"/>
                <a:gd name="connsiteX10" fmla="*/ 161925 w 190500"/>
                <a:gd name="connsiteY10" fmla="*/ 88144 h 190500"/>
                <a:gd name="connsiteX11" fmla="*/ 183356 w 190500"/>
                <a:gd name="connsiteY11" fmla="*/ 88144 h 190500"/>
                <a:gd name="connsiteX12" fmla="*/ 190433 w 190500"/>
                <a:gd name="connsiteY12" fmla="*/ 94336 h 190500"/>
                <a:gd name="connsiteX13" fmla="*/ 190500 w 190500"/>
                <a:gd name="connsiteY13" fmla="*/ 95288 h 190500"/>
                <a:gd name="connsiteX14" fmla="*/ 184328 w 190500"/>
                <a:gd name="connsiteY14" fmla="*/ 102375 h 190500"/>
                <a:gd name="connsiteX15" fmla="*/ 183356 w 190500"/>
                <a:gd name="connsiteY15" fmla="*/ 102441 h 190500"/>
                <a:gd name="connsiteX16" fmla="*/ 161925 w 190500"/>
                <a:gd name="connsiteY16" fmla="*/ 102432 h 190500"/>
                <a:gd name="connsiteX17" fmla="*/ 161925 w 190500"/>
                <a:gd name="connsiteY17" fmla="*/ 119101 h 190500"/>
                <a:gd name="connsiteX18" fmla="*/ 183356 w 190500"/>
                <a:gd name="connsiteY18" fmla="*/ 119101 h 190500"/>
                <a:gd name="connsiteX19" fmla="*/ 190433 w 190500"/>
                <a:gd name="connsiteY19" fmla="*/ 125292 h 190500"/>
                <a:gd name="connsiteX20" fmla="*/ 190500 w 190500"/>
                <a:gd name="connsiteY20" fmla="*/ 126244 h 190500"/>
                <a:gd name="connsiteX21" fmla="*/ 184328 w 190500"/>
                <a:gd name="connsiteY21" fmla="*/ 133331 h 190500"/>
                <a:gd name="connsiteX22" fmla="*/ 183356 w 190500"/>
                <a:gd name="connsiteY22" fmla="*/ 133398 h 190500"/>
                <a:gd name="connsiteX23" fmla="*/ 161201 w 190500"/>
                <a:gd name="connsiteY23" fmla="*/ 133398 h 190500"/>
                <a:gd name="connsiteX24" fmla="*/ 133350 w 190500"/>
                <a:gd name="connsiteY24" fmla="*/ 161211 h 190500"/>
                <a:gd name="connsiteX25" fmla="*/ 133350 w 190500"/>
                <a:gd name="connsiteY25" fmla="*/ 183356 h 190500"/>
                <a:gd name="connsiteX26" fmla="*/ 126204 w 190500"/>
                <a:gd name="connsiteY26" fmla="*/ 190498 h 190500"/>
                <a:gd name="connsiteX27" fmla="*/ 119129 w 190500"/>
                <a:gd name="connsiteY27" fmla="*/ 184328 h 190500"/>
                <a:gd name="connsiteX28" fmla="*/ 119063 w 190500"/>
                <a:gd name="connsiteY28" fmla="*/ 183356 h 190500"/>
                <a:gd name="connsiteX29" fmla="*/ 119063 w 190500"/>
                <a:gd name="connsiteY29" fmla="*/ 161915 h 190500"/>
                <a:gd name="connsiteX30" fmla="*/ 102384 w 190500"/>
                <a:gd name="connsiteY30" fmla="*/ 161915 h 190500"/>
                <a:gd name="connsiteX31" fmla="*/ 102394 w 190500"/>
                <a:gd name="connsiteY31" fmla="*/ 183356 h 190500"/>
                <a:gd name="connsiteX32" fmla="*/ 96222 w 190500"/>
                <a:gd name="connsiteY32" fmla="*/ 190433 h 190500"/>
                <a:gd name="connsiteX33" fmla="*/ 95250 w 190500"/>
                <a:gd name="connsiteY33" fmla="*/ 190500 h 190500"/>
                <a:gd name="connsiteX34" fmla="*/ 88173 w 190500"/>
                <a:gd name="connsiteY34" fmla="*/ 184328 h 190500"/>
                <a:gd name="connsiteX35" fmla="*/ 88106 w 190500"/>
                <a:gd name="connsiteY35" fmla="*/ 183356 h 190500"/>
                <a:gd name="connsiteX36" fmla="*/ 88097 w 190500"/>
                <a:gd name="connsiteY36" fmla="*/ 161915 h 190500"/>
                <a:gd name="connsiteX37" fmla="*/ 71438 w 190500"/>
                <a:gd name="connsiteY37" fmla="*/ 161915 h 190500"/>
                <a:gd name="connsiteX38" fmla="*/ 71438 w 190500"/>
                <a:gd name="connsiteY38" fmla="*/ 183356 h 190500"/>
                <a:gd name="connsiteX39" fmla="*/ 65265 w 190500"/>
                <a:gd name="connsiteY39" fmla="*/ 190433 h 190500"/>
                <a:gd name="connsiteX40" fmla="*/ 64294 w 190500"/>
                <a:gd name="connsiteY40" fmla="*/ 190500 h 190500"/>
                <a:gd name="connsiteX41" fmla="*/ 57217 w 190500"/>
                <a:gd name="connsiteY41" fmla="*/ 184328 h 190500"/>
                <a:gd name="connsiteX42" fmla="*/ 57150 w 190500"/>
                <a:gd name="connsiteY42" fmla="*/ 183356 h 190500"/>
                <a:gd name="connsiteX43" fmla="*/ 57150 w 190500"/>
                <a:gd name="connsiteY43" fmla="*/ 161211 h 190500"/>
                <a:gd name="connsiteX44" fmla="*/ 29289 w 190500"/>
                <a:gd name="connsiteY44" fmla="*/ 133350 h 190500"/>
                <a:gd name="connsiteX45" fmla="*/ 7144 w 190500"/>
                <a:gd name="connsiteY45" fmla="*/ 133350 h 190500"/>
                <a:gd name="connsiteX46" fmla="*/ 2 w 190500"/>
                <a:gd name="connsiteY46" fmla="*/ 126204 h 190500"/>
                <a:gd name="connsiteX47" fmla="*/ 6172 w 190500"/>
                <a:gd name="connsiteY47" fmla="*/ 119129 h 190500"/>
                <a:gd name="connsiteX48" fmla="*/ 7144 w 190500"/>
                <a:gd name="connsiteY48" fmla="*/ 119063 h 190500"/>
                <a:gd name="connsiteX49" fmla="*/ 28575 w 190500"/>
                <a:gd name="connsiteY49" fmla="*/ 119053 h 190500"/>
                <a:gd name="connsiteX50" fmla="*/ 28575 w 190500"/>
                <a:gd name="connsiteY50" fmla="*/ 102384 h 190500"/>
                <a:gd name="connsiteX51" fmla="*/ 7144 w 190500"/>
                <a:gd name="connsiteY51" fmla="*/ 102394 h 190500"/>
                <a:gd name="connsiteX52" fmla="*/ 67 w 190500"/>
                <a:gd name="connsiteY52" fmla="*/ 96222 h 190500"/>
                <a:gd name="connsiteX53" fmla="*/ 0 w 190500"/>
                <a:gd name="connsiteY53" fmla="*/ 95250 h 190500"/>
                <a:gd name="connsiteX54" fmla="*/ 6172 w 190500"/>
                <a:gd name="connsiteY54" fmla="*/ 88173 h 190500"/>
                <a:gd name="connsiteX55" fmla="*/ 7144 w 190500"/>
                <a:gd name="connsiteY55" fmla="*/ 88106 h 190500"/>
                <a:gd name="connsiteX56" fmla="*/ 28575 w 190500"/>
                <a:gd name="connsiteY56" fmla="*/ 88097 h 190500"/>
                <a:gd name="connsiteX57" fmla="*/ 28575 w 190500"/>
                <a:gd name="connsiteY57" fmla="*/ 71428 h 190500"/>
                <a:gd name="connsiteX58" fmla="*/ 7144 w 190500"/>
                <a:gd name="connsiteY58" fmla="*/ 71438 h 190500"/>
                <a:gd name="connsiteX59" fmla="*/ 67 w 190500"/>
                <a:gd name="connsiteY59" fmla="*/ 65265 h 190500"/>
                <a:gd name="connsiteX60" fmla="*/ 0 w 190500"/>
                <a:gd name="connsiteY60" fmla="*/ 64294 h 190500"/>
                <a:gd name="connsiteX61" fmla="*/ 6172 w 190500"/>
                <a:gd name="connsiteY61" fmla="*/ 57217 h 190500"/>
                <a:gd name="connsiteX62" fmla="*/ 7144 w 190500"/>
                <a:gd name="connsiteY62" fmla="*/ 57150 h 190500"/>
                <a:gd name="connsiteX63" fmla="*/ 29289 w 190500"/>
                <a:gd name="connsiteY63" fmla="*/ 57140 h 190500"/>
                <a:gd name="connsiteX64" fmla="*/ 57150 w 190500"/>
                <a:gd name="connsiteY64" fmla="*/ 29289 h 190500"/>
                <a:gd name="connsiteX65" fmla="*/ 57150 w 190500"/>
                <a:gd name="connsiteY65" fmla="*/ 7144 h 190500"/>
                <a:gd name="connsiteX66" fmla="*/ 64296 w 190500"/>
                <a:gd name="connsiteY66" fmla="*/ 2 h 190500"/>
                <a:gd name="connsiteX67" fmla="*/ 71371 w 190500"/>
                <a:gd name="connsiteY67" fmla="*/ 6172 h 190500"/>
                <a:gd name="connsiteX68" fmla="*/ 71438 w 190500"/>
                <a:gd name="connsiteY68" fmla="*/ 7144 h 190500"/>
                <a:gd name="connsiteX69" fmla="*/ 71438 w 190500"/>
                <a:gd name="connsiteY69" fmla="*/ 28565 h 190500"/>
                <a:gd name="connsiteX70" fmla="*/ 88097 w 190500"/>
                <a:gd name="connsiteY70" fmla="*/ 28565 h 190500"/>
                <a:gd name="connsiteX71" fmla="*/ 88106 w 190500"/>
                <a:gd name="connsiteY71" fmla="*/ 7144 h 190500"/>
                <a:gd name="connsiteX72" fmla="*/ 94278 w 190500"/>
                <a:gd name="connsiteY72" fmla="*/ 67 h 190500"/>
                <a:gd name="connsiteX73" fmla="*/ 95250 w 190500"/>
                <a:gd name="connsiteY73" fmla="*/ 0 h 190500"/>
                <a:gd name="connsiteX74" fmla="*/ 102327 w 190500"/>
                <a:gd name="connsiteY74" fmla="*/ 6172 h 190500"/>
                <a:gd name="connsiteX75" fmla="*/ 102394 w 190500"/>
                <a:gd name="connsiteY75" fmla="*/ 7144 h 190500"/>
                <a:gd name="connsiteX76" fmla="*/ 102384 w 190500"/>
                <a:gd name="connsiteY76" fmla="*/ 28565 h 190500"/>
                <a:gd name="connsiteX77" fmla="*/ 119063 w 190500"/>
                <a:gd name="connsiteY77" fmla="*/ 28565 h 190500"/>
                <a:gd name="connsiteX78" fmla="*/ 119063 w 190500"/>
                <a:gd name="connsiteY78" fmla="*/ 7144 h 190500"/>
                <a:gd name="connsiteX79" fmla="*/ 124301 w 190500"/>
                <a:gd name="connsiteY79" fmla="*/ 257 h 190500"/>
                <a:gd name="connsiteX80" fmla="*/ 125235 w 190500"/>
                <a:gd name="connsiteY80" fmla="*/ 67 h 190500"/>
                <a:gd name="connsiteX81" fmla="*/ 126206 w 190500"/>
                <a:gd name="connsiteY81" fmla="*/ 0 h 190500"/>
                <a:gd name="connsiteX82" fmla="*/ 95298 w 190500"/>
                <a:gd name="connsiteY82" fmla="*/ 66723 h 190500"/>
                <a:gd name="connsiteX83" fmla="*/ 66723 w 190500"/>
                <a:gd name="connsiteY83" fmla="*/ 95298 h 190500"/>
                <a:gd name="connsiteX84" fmla="*/ 95298 w 190500"/>
                <a:gd name="connsiteY84" fmla="*/ 123873 h 190500"/>
                <a:gd name="connsiteX85" fmla="*/ 123873 w 190500"/>
                <a:gd name="connsiteY85" fmla="*/ 95298 h 190500"/>
                <a:gd name="connsiteX86" fmla="*/ 95298 w 190500"/>
                <a:gd name="connsiteY86" fmla="*/ 66723 h 190500"/>
                <a:gd name="connsiteX87" fmla="*/ 95298 w 190500"/>
                <a:gd name="connsiteY87" fmla="*/ 81010 h 190500"/>
                <a:gd name="connsiteX88" fmla="*/ 109585 w 190500"/>
                <a:gd name="connsiteY88" fmla="*/ 95298 h 190500"/>
                <a:gd name="connsiteX89" fmla="*/ 95298 w 190500"/>
                <a:gd name="connsiteY89" fmla="*/ 109585 h 190500"/>
                <a:gd name="connsiteX90" fmla="*/ 81010 w 190500"/>
                <a:gd name="connsiteY90" fmla="*/ 95298 h 190500"/>
                <a:gd name="connsiteX91" fmla="*/ 95298 w 190500"/>
                <a:gd name="connsiteY91" fmla="*/ 8101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0500" h="190500">
                  <a:moveTo>
                    <a:pt x="126206" y="0"/>
                  </a:moveTo>
                  <a:cubicBezTo>
                    <a:pt x="129776" y="0"/>
                    <a:pt x="132798" y="2636"/>
                    <a:pt x="133283" y="6172"/>
                  </a:cubicBezTo>
                  <a:lnTo>
                    <a:pt x="133350" y="7144"/>
                  </a:lnTo>
                  <a:lnTo>
                    <a:pt x="133350" y="29289"/>
                  </a:lnTo>
                  <a:cubicBezTo>
                    <a:pt x="147395" y="32164"/>
                    <a:pt x="158365" y="43149"/>
                    <a:pt x="161220" y="57198"/>
                  </a:cubicBezTo>
                  <a:lnTo>
                    <a:pt x="183356" y="57198"/>
                  </a:lnTo>
                  <a:cubicBezTo>
                    <a:pt x="187302" y="57199"/>
                    <a:pt x="190499" y="60398"/>
                    <a:pt x="190498" y="64344"/>
                  </a:cubicBezTo>
                  <a:cubicBezTo>
                    <a:pt x="190497" y="67912"/>
                    <a:pt x="187863" y="70932"/>
                    <a:pt x="184328" y="71418"/>
                  </a:cubicBezTo>
                  <a:lnTo>
                    <a:pt x="183356" y="71485"/>
                  </a:lnTo>
                  <a:lnTo>
                    <a:pt x="161925" y="71476"/>
                  </a:lnTo>
                  <a:lnTo>
                    <a:pt x="161925" y="88144"/>
                  </a:lnTo>
                  <a:lnTo>
                    <a:pt x="183356" y="88144"/>
                  </a:lnTo>
                  <a:cubicBezTo>
                    <a:pt x="186933" y="88146"/>
                    <a:pt x="189956" y="90791"/>
                    <a:pt x="190433" y="94336"/>
                  </a:cubicBezTo>
                  <a:lnTo>
                    <a:pt x="190500" y="95288"/>
                  </a:lnTo>
                  <a:cubicBezTo>
                    <a:pt x="190505" y="98862"/>
                    <a:pt x="187868" y="101889"/>
                    <a:pt x="184328" y="102375"/>
                  </a:cubicBezTo>
                  <a:lnTo>
                    <a:pt x="183356" y="102441"/>
                  </a:lnTo>
                  <a:lnTo>
                    <a:pt x="161925" y="102432"/>
                  </a:lnTo>
                  <a:lnTo>
                    <a:pt x="161925" y="119101"/>
                  </a:lnTo>
                  <a:lnTo>
                    <a:pt x="183356" y="119101"/>
                  </a:lnTo>
                  <a:cubicBezTo>
                    <a:pt x="186933" y="119103"/>
                    <a:pt x="189956" y="121748"/>
                    <a:pt x="190433" y="125292"/>
                  </a:cubicBezTo>
                  <a:lnTo>
                    <a:pt x="190500" y="126244"/>
                  </a:lnTo>
                  <a:cubicBezTo>
                    <a:pt x="190505" y="129818"/>
                    <a:pt x="187868" y="132845"/>
                    <a:pt x="184328" y="133331"/>
                  </a:cubicBezTo>
                  <a:lnTo>
                    <a:pt x="183356" y="133398"/>
                  </a:lnTo>
                  <a:lnTo>
                    <a:pt x="161201" y="133398"/>
                  </a:lnTo>
                  <a:cubicBezTo>
                    <a:pt x="158312" y="147402"/>
                    <a:pt x="147359" y="158341"/>
                    <a:pt x="133350" y="161211"/>
                  </a:cubicBezTo>
                  <a:lnTo>
                    <a:pt x="133350" y="183356"/>
                  </a:lnTo>
                  <a:cubicBezTo>
                    <a:pt x="133349" y="187302"/>
                    <a:pt x="130150" y="190499"/>
                    <a:pt x="126204" y="190498"/>
                  </a:cubicBezTo>
                  <a:cubicBezTo>
                    <a:pt x="122635" y="190497"/>
                    <a:pt x="119616" y="187863"/>
                    <a:pt x="119129" y="184328"/>
                  </a:cubicBezTo>
                  <a:lnTo>
                    <a:pt x="119063" y="183356"/>
                  </a:lnTo>
                  <a:lnTo>
                    <a:pt x="119063" y="161915"/>
                  </a:lnTo>
                  <a:lnTo>
                    <a:pt x="102384" y="161915"/>
                  </a:lnTo>
                  <a:lnTo>
                    <a:pt x="102394" y="183356"/>
                  </a:lnTo>
                  <a:cubicBezTo>
                    <a:pt x="102394" y="186926"/>
                    <a:pt x="99758" y="189948"/>
                    <a:pt x="96222" y="190433"/>
                  </a:cubicBezTo>
                  <a:lnTo>
                    <a:pt x="95250" y="190500"/>
                  </a:lnTo>
                  <a:cubicBezTo>
                    <a:pt x="91680" y="190500"/>
                    <a:pt x="88659" y="187864"/>
                    <a:pt x="88173" y="184328"/>
                  </a:cubicBezTo>
                  <a:lnTo>
                    <a:pt x="88106" y="183356"/>
                  </a:lnTo>
                  <a:lnTo>
                    <a:pt x="88097" y="161915"/>
                  </a:lnTo>
                  <a:lnTo>
                    <a:pt x="71438" y="161915"/>
                  </a:lnTo>
                  <a:lnTo>
                    <a:pt x="71438" y="183356"/>
                  </a:lnTo>
                  <a:cubicBezTo>
                    <a:pt x="71437" y="186926"/>
                    <a:pt x="68802" y="189948"/>
                    <a:pt x="65265" y="190433"/>
                  </a:cubicBezTo>
                  <a:lnTo>
                    <a:pt x="64294" y="190500"/>
                  </a:lnTo>
                  <a:cubicBezTo>
                    <a:pt x="60724" y="190500"/>
                    <a:pt x="57702" y="187864"/>
                    <a:pt x="57217" y="184328"/>
                  </a:cubicBezTo>
                  <a:lnTo>
                    <a:pt x="57150" y="183356"/>
                  </a:lnTo>
                  <a:lnTo>
                    <a:pt x="57150" y="161211"/>
                  </a:lnTo>
                  <a:cubicBezTo>
                    <a:pt x="43123" y="158340"/>
                    <a:pt x="32160" y="147377"/>
                    <a:pt x="29289" y="133350"/>
                  </a:cubicBezTo>
                  <a:lnTo>
                    <a:pt x="7144" y="133350"/>
                  </a:lnTo>
                  <a:cubicBezTo>
                    <a:pt x="3198" y="133349"/>
                    <a:pt x="1" y="130150"/>
                    <a:pt x="2" y="126204"/>
                  </a:cubicBezTo>
                  <a:cubicBezTo>
                    <a:pt x="3" y="122635"/>
                    <a:pt x="2637" y="119616"/>
                    <a:pt x="6172" y="119129"/>
                  </a:cubicBezTo>
                  <a:lnTo>
                    <a:pt x="7144" y="119063"/>
                  </a:lnTo>
                  <a:lnTo>
                    <a:pt x="28575" y="119053"/>
                  </a:lnTo>
                  <a:lnTo>
                    <a:pt x="28575" y="102384"/>
                  </a:lnTo>
                  <a:lnTo>
                    <a:pt x="7144" y="102394"/>
                  </a:lnTo>
                  <a:cubicBezTo>
                    <a:pt x="3574" y="102394"/>
                    <a:pt x="552" y="99758"/>
                    <a:pt x="67" y="96222"/>
                  </a:cubicBezTo>
                  <a:lnTo>
                    <a:pt x="0" y="95250"/>
                  </a:lnTo>
                  <a:cubicBezTo>
                    <a:pt x="0" y="91680"/>
                    <a:pt x="2636" y="88659"/>
                    <a:pt x="6172" y="88173"/>
                  </a:cubicBezTo>
                  <a:lnTo>
                    <a:pt x="7144" y="88106"/>
                  </a:lnTo>
                  <a:lnTo>
                    <a:pt x="28575" y="88097"/>
                  </a:lnTo>
                  <a:lnTo>
                    <a:pt x="28575" y="71428"/>
                  </a:lnTo>
                  <a:lnTo>
                    <a:pt x="7144" y="71438"/>
                  </a:lnTo>
                  <a:cubicBezTo>
                    <a:pt x="3574" y="71437"/>
                    <a:pt x="552" y="68802"/>
                    <a:pt x="67" y="65265"/>
                  </a:cubicBezTo>
                  <a:lnTo>
                    <a:pt x="0" y="64294"/>
                  </a:lnTo>
                  <a:cubicBezTo>
                    <a:pt x="0" y="60724"/>
                    <a:pt x="2636" y="57702"/>
                    <a:pt x="6172" y="57217"/>
                  </a:cubicBezTo>
                  <a:lnTo>
                    <a:pt x="7144" y="57150"/>
                  </a:lnTo>
                  <a:lnTo>
                    <a:pt x="29289" y="57140"/>
                  </a:lnTo>
                  <a:cubicBezTo>
                    <a:pt x="32164" y="43117"/>
                    <a:pt x="43125" y="32159"/>
                    <a:pt x="57150" y="29289"/>
                  </a:cubicBezTo>
                  <a:lnTo>
                    <a:pt x="57150" y="7144"/>
                  </a:lnTo>
                  <a:cubicBezTo>
                    <a:pt x="57151" y="3198"/>
                    <a:pt x="60351" y="1"/>
                    <a:pt x="64296" y="2"/>
                  </a:cubicBezTo>
                  <a:cubicBezTo>
                    <a:pt x="67864" y="3"/>
                    <a:pt x="70884" y="2637"/>
                    <a:pt x="71371" y="6172"/>
                  </a:cubicBezTo>
                  <a:lnTo>
                    <a:pt x="71438" y="7144"/>
                  </a:lnTo>
                  <a:lnTo>
                    <a:pt x="71438" y="28565"/>
                  </a:lnTo>
                  <a:lnTo>
                    <a:pt x="88097" y="28565"/>
                  </a:lnTo>
                  <a:lnTo>
                    <a:pt x="88106" y="7144"/>
                  </a:lnTo>
                  <a:cubicBezTo>
                    <a:pt x="88106" y="3574"/>
                    <a:pt x="90742" y="552"/>
                    <a:pt x="94278" y="67"/>
                  </a:cubicBezTo>
                  <a:lnTo>
                    <a:pt x="95250" y="0"/>
                  </a:lnTo>
                  <a:cubicBezTo>
                    <a:pt x="98820" y="0"/>
                    <a:pt x="101841" y="2636"/>
                    <a:pt x="102327" y="6172"/>
                  </a:cubicBezTo>
                  <a:lnTo>
                    <a:pt x="102394" y="7144"/>
                  </a:lnTo>
                  <a:lnTo>
                    <a:pt x="102384" y="28565"/>
                  </a:lnTo>
                  <a:lnTo>
                    <a:pt x="119063" y="28565"/>
                  </a:lnTo>
                  <a:lnTo>
                    <a:pt x="119063" y="7144"/>
                  </a:lnTo>
                  <a:cubicBezTo>
                    <a:pt x="119062" y="3931"/>
                    <a:pt x="121206" y="1114"/>
                    <a:pt x="124301" y="257"/>
                  </a:cubicBezTo>
                  <a:lnTo>
                    <a:pt x="125235" y="67"/>
                  </a:lnTo>
                  <a:lnTo>
                    <a:pt x="126206" y="0"/>
                  </a:lnTo>
                  <a:close/>
                  <a:moveTo>
                    <a:pt x="95298" y="66723"/>
                  </a:moveTo>
                  <a:cubicBezTo>
                    <a:pt x="79516" y="66723"/>
                    <a:pt x="66723" y="79516"/>
                    <a:pt x="66723" y="95298"/>
                  </a:cubicBezTo>
                  <a:cubicBezTo>
                    <a:pt x="66723" y="111080"/>
                    <a:pt x="79516" y="123873"/>
                    <a:pt x="95298" y="123873"/>
                  </a:cubicBezTo>
                  <a:cubicBezTo>
                    <a:pt x="111080" y="123873"/>
                    <a:pt x="123873" y="111080"/>
                    <a:pt x="123873" y="95298"/>
                  </a:cubicBezTo>
                  <a:cubicBezTo>
                    <a:pt x="123873" y="79516"/>
                    <a:pt x="111080" y="66723"/>
                    <a:pt x="95298" y="66723"/>
                  </a:cubicBezTo>
                  <a:close/>
                  <a:moveTo>
                    <a:pt x="95298" y="81010"/>
                  </a:moveTo>
                  <a:cubicBezTo>
                    <a:pt x="103188" y="81010"/>
                    <a:pt x="109585" y="87407"/>
                    <a:pt x="109585" y="95298"/>
                  </a:cubicBezTo>
                  <a:cubicBezTo>
                    <a:pt x="109585" y="103188"/>
                    <a:pt x="103188" y="109585"/>
                    <a:pt x="95298" y="109585"/>
                  </a:cubicBezTo>
                  <a:cubicBezTo>
                    <a:pt x="87407" y="109585"/>
                    <a:pt x="81010" y="103188"/>
                    <a:pt x="81010" y="95298"/>
                  </a:cubicBezTo>
                  <a:cubicBezTo>
                    <a:pt x="81010" y="87407"/>
                    <a:pt x="87407" y="81010"/>
                    <a:pt x="95298" y="81010"/>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87" name="TextBox 86">
            <a:extLst>
              <a:ext uri="{FF2B5EF4-FFF2-40B4-BE49-F238E27FC236}">
                <a16:creationId xmlns:a16="http://schemas.microsoft.com/office/drawing/2014/main" id="{B0C80DF8-1B12-52D1-6153-B04883655DC9}"/>
              </a:ext>
            </a:extLst>
          </p:cNvPr>
          <p:cNvSpPr txBox="1">
            <a:spLocks/>
          </p:cNvSpPr>
          <p:nvPr/>
        </p:nvSpPr>
        <p:spPr>
          <a:xfrm>
            <a:off x="922513" y="3745062"/>
            <a:ext cx="3281332" cy="114646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F4364C"/>
                </a:solidFill>
                <a:effectLst/>
                <a:uLnTx/>
                <a:uFillTx/>
                <a:latin typeface="Segoe UI Semibold"/>
                <a:ea typeface="+mn-ea"/>
                <a:cs typeface="Segoe Sans Display Semibold" pitchFamily="2" charset="0"/>
              </a:rPr>
              <a:t>Generation</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Generate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summaries, images, audio, and more with an AI model and inputs.</a:t>
            </a:r>
          </a:p>
        </p:txBody>
      </p:sp>
      <p:sp>
        <p:nvSpPr>
          <p:cNvPr id="106" name="Rectangle: Rounded Corners 105">
            <a:extLst>
              <a:ext uri="{FF2B5EF4-FFF2-40B4-BE49-F238E27FC236}">
                <a16:creationId xmlns:a16="http://schemas.microsoft.com/office/drawing/2014/main" id="{EAE59AF6-BCE4-A9AA-940C-3B7E5D4A7259}"/>
              </a:ext>
            </a:extLst>
          </p:cNvPr>
          <p:cNvSpPr/>
          <p:nvPr/>
        </p:nvSpPr>
        <p:spPr bwMode="auto">
          <a:xfrm>
            <a:off x="922514"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3" name="Graphic 52" descr="Icon of three layers stacked on top of the other">
            <a:extLst>
              <a:ext uri="{FF2B5EF4-FFF2-40B4-BE49-F238E27FC236}">
                <a16:creationId xmlns:a16="http://schemas.microsoft.com/office/drawing/2014/main" id="{234C7F6B-480B-784E-53B2-F41DFF396789}"/>
              </a:ext>
            </a:extLst>
          </p:cNvPr>
          <p:cNvSpPr>
            <a:spLocks/>
          </p:cNvSpPr>
          <p:nvPr/>
        </p:nvSpPr>
        <p:spPr>
          <a:xfrm>
            <a:off x="5905393" y="2774033"/>
            <a:ext cx="381212" cy="401504"/>
          </a:xfrm>
          <a:custGeom>
            <a:avLst/>
            <a:gdLst>
              <a:gd name="connsiteX0" fmla="*/ 92561 w 158693"/>
              <a:gd name="connsiteY0" fmla="*/ 4001 h 167136"/>
              <a:gd name="connsiteX1" fmla="*/ 153187 w 158693"/>
              <a:gd name="connsiteY1" fmla="*/ 44415 h 167136"/>
              <a:gd name="connsiteX2" fmla="*/ 155828 w 158693"/>
              <a:gd name="connsiteY2" fmla="*/ 57625 h 167136"/>
              <a:gd name="connsiteX3" fmla="*/ 153187 w 158693"/>
              <a:gd name="connsiteY3" fmla="*/ 60265 h 167136"/>
              <a:gd name="connsiteX4" fmla="*/ 92561 w 158693"/>
              <a:gd name="connsiteY4" fmla="*/ 100689 h 167136"/>
              <a:gd name="connsiteX5" fmla="*/ 66138 w 158693"/>
              <a:gd name="connsiteY5" fmla="*/ 100689 h 167136"/>
              <a:gd name="connsiteX6" fmla="*/ 5512 w 158693"/>
              <a:gd name="connsiteY6" fmla="*/ 60265 h 167136"/>
              <a:gd name="connsiteX7" fmla="*/ 2871 w 158693"/>
              <a:gd name="connsiteY7" fmla="*/ 47056 h 167136"/>
              <a:gd name="connsiteX8" fmla="*/ 5512 w 158693"/>
              <a:gd name="connsiteY8" fmla="*/ 44415 h 167136"/>
              <a:gd name="connsiteX9" fmla="*/ 66138 w 158693"/>
              <a:gd name="connsiteY9" fmla="*/ 4001 h 167136"/>
              <a:gd name="connsiteX10" fmla="*/ 92561 w 158693"/>
              <a:gd name="connsiteY10" fmla="*/ 4001 h 167136"/>
              <a:gd name="connsiteX11" fmla="*/ 155797 w 158693"/>
              <a:gd name="connsiteY11" fmla="*/ 87507 h 167136"/>
              <a:gd name="connsiteX12" fmla="*/ 150301 w 158693"/>
              <a:gd name="connsiteY12" fmla="*/ 93202 h 167136"/>
              <a:gd name="connsiteX13" fmla="*/ 92675 w 158693"/>
              <a:gd name="connsiteY13" fmla="*/ 132103 h 167136"/>
              <a:gd name="connsiteX14" fmla="*/ 66024 w 158693"/>
              <a:gd name="connsiteY14" fmla="*/ 132103 h 167136"/>
              <a:gd name="connsiteX15" fmla="*/ 8398 w 158693"/>
              <a:gd name="connsiteY15" fmla="*/ 93202 h 167136"/>
              <a:gd name="connsiteX16" fmla="*/ 978 w 158693"/>
              <a:gd name="connsiteY16" fmla="*/ 71390 h 167136"/>
              <a:gd name="connsiteX17" fmla="*/ 66138 w 158693"/>
              <a:gd name="connsiteY17" fmla="*/ 114824 h 167136"/>
              <a:gd name="connsiteX18" fmla="*/ 91027 w 158693"/>
              <a:gd name="connsiteY18" fmla="*/ 115758 h 167136"/>
              <a:gd name="connsiteX19" fmla="*/ 92551 w 158693"/>
              <a:gd name="connsiteY19" fmla="*/ 114824 h 167136"/>
              <a:gd name="connsiteX20" fmla="*/ 157712 w 158693"/>
              <a:gd name="connsiteY20" fmla="*/ 71390 h 167136"/>
              <a:gd name="connsiteX21" fmla="*/ 155797 w 158693"/>
              <a:gd name="connsiteY21" fmla="*/ 87507 h 167136"/>
              <a:gd name="connsiteX22" fmla="*/ 155797 w 158693"/>
              <a:gd name="connsiteY22" fmla="*/ 118463 h 167136"/>
              <a:gd name="connsiteX23" fmla="*/ 150301 w 158693"/>
              <a:gd name="connsiteY23" fmla="*/ 124159 h 167136"/>
              <a:gd name="connsiteX24" fmla="*/ 92675 w 158693"/>
              <a:gd name="connsiteY24" fmla="*/ 163059 h 167136"/>
              <a:gd name="connsiteX25" fmla="*/ 66024 w 158693"/>
              <a:gd name="connsiteY25" fmla="*/ 163059 h 167136"/>
              <a:gd name="connsiteX26" fmla="*/ 8398 w 158693"/>
              <a:gd name="connsiteY26" fmla="*/ 124159 h 167136"/>
              <a:gd name="connsiteX27" fmla="*/ 978 w 158693"/>
              <a:gd name="connsiteY27" fmla="*/ 102346 h 167136"/>
              <a:gd name="connsiteX28" fmla="*/ 66138 w 158693"/>
              <a:gd name="connsiteY28" fmla="*/ 145780 h 167136"/>
              <a:gd name="connsiteX29" fmla="*/ 91027 w 158693"/>
              <a:gd name="connsiteY29" fmla="*/ 146714 h 167136"/>
              <a:gd name="connsiteX30" fmla="*/ 92551 w 158693"/>
              <a:gd name="connsiteY30" fmla="*/ 145780 h 167136"/>
              <a:gd name="connsiteX31" fmla="*/ 157712 w 158693"/>
              <a:gd name="connsiteY31" fmla="*/ 102346 h 167136"/>
              <a:gd name="connsiteX32" fmla="*/ 155797 w 158693"/>
              <a:gd name="connsiteY32" fmla="*/ 118463 h 16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8693" h="167136">
                <a:moveTo>
                  <a:pt x="92561" y="4001"/>
                </a:moveTo>
                <a:lnTo>
                  <a:pt x="153187" y="44415"/>
                </a:lnTo>
                <a:cubicBezTo>
                  <a:pt x="157564" y="47334"/>
                  <a:pt x="158746" y="53248"/>
                  <a:pt x="155828" y="57625"/>
                </a:cubicBezTo>
                <a:cubicBezTo>
                  <a:pt x="155130" y="58670"/>
                  <a:pt x="154233" y="59568"/>
                  <a:pt x="153187" y="60265"/>
                </a:cubicBezTo>
                <a:lnTo>
                  <a:pt x="92561" y="100689"/>
                </a:lnTo>
                <a:cubicBezTo>
                  <a:pt x="84561" y="106024"/>
                  <a:pt x="74138" y="106024"/>
                  <a:pt x="66138" y="100689"/>
                </a:cubicBezTo>
                <a:lnTo>
                  <a:pt x="5512" y="60265"/>
                </a:lnTo>
                <a:cubicBezTo>
                  <a:pt x="1135" y="57347"/>
                  <a:pt x="-47" y="51433"/>
                  <a:pt x="2871" y="47056"/>
                </a:cubicBezTo>
                <a:cubicBezTo>
                  <a:pt x="3568" y="46010"/>
                  <a:pt x="4466" y="45113"/>
                  <a:pt x="5512" y="44415"/>
                </a:cubicBezTo>
                <a:lnTo>
                  <a:pt x="66138" y="4001"/>
                </a:lnTo>
                <a:cubicBezTo>
                  <a:pt x="74138" y="-1334"/>
                  <a:pt x="84561" y="-1334"/>
                  <a:pt x="92561" y="4001"/>
                </a:cubicBezTo>
                <a:close/>
                <a:moveTo>
                  <a:pt x="155797" y="87507"/>
                </a:moveTo>
                <a:cubicBezTo>
                  <a:pt x="154384" y="89769"/>
                  <a:pt x="152511" y="91709"/>
                  <a:pt x="150301" y="93202"/>
                </a:cubicBezTo>
                <a:lnTo>
                  <a:pt x="92675" y="132103"/>
                </a:lnTo>
                <a:cubicBezTo>
                  <a:pt x="84623" y="137539"/>
                  <a:pt x="74075" y="137539"/>
                  <a:pt x="66024" y="132103"/>
                </a:cubicBezTo>
                <a:lnTo>
                  <a:pt x="8398" y="93202"/>
                </a:lnTo>
                <a:cubicBezTo>
                  <a:pt x="1310" y="88421"/>
                  <a:pt x="-1724" y="79503"/>
                  <a:pt x="978" y="71390"/>
                </a:cubicBezTo>
                <a:lnTo>
                  <a:pt x="66138" y="114824"/>
                </a:lnTo>
                <a:cubicBezTo>
                  <a:pt x="73597" y="119795"/>
                  <a:pt x="83217" y="120155"/>
                  <a:pt x="91027" y="115758"/>
                </a:cubicBezTo>
                <a:lnTo>
                  <a:pt x="92551" y="114824"/>
                </a:lnTo>
                <a:lnTo>
                  <a:pt x="157712" y="71390"/>
                </a:lnTo>
                <a:cubicBezTo>
                  <a:pt x="159514" y="76779"/>
                  <a:pt x="158812" y="82691"/>
                  <a:pt x="155797" y="87507"/>
                </a:cubicBezTo>
                <a:close/>
                <a:moveTo>
                  <a:pt x="155797" y="118463"/>
                </a:moveTo>
                <a:cubicBezTo>
                  <a:pt x="154384" y="120725"/>
                  <a:pt x="152511" y="122665"/>
                  <a:pt x="150301" y="124159"/>
                </a:cubicBezTo>
                <a:lnTo>
                  <a:pt x="92675" y="163059"/>
                </a:lnTo>
                <a:cubicBezTo>
                  <a:pt x="84623" y="168496"/>
                  <a:pt x="74075" y="168496"/>
                  <a:pt x="66024" y="163059"/>
                </a:cubicBezTo>
                <a:lnTo>
                  <a:pt x="8398" y="124159"/>
                </a:lnTo>
                <a:cubicBezTo>
                  <a:pt x="1310" y="119377"/>
                  <a:pt x="-1724" y="110459"/>
                  <a:pt x="978" y="102346"/>
                </a:cubicBezTo>
                <a:lnTo>
                  <a:pt x="66138" y="145780"/>
                </a:lnTo>
                <a:cubicBezTo>
                  <a:pt x="73597" y="150752"/>
                  <a:pt x="83217" y="151112"/>
                  <a:pt x="91027" y="146714"/>
                </a:cubicBezTo>
                <a:lnTo>
                  <a:pt x="92551" y="145780"/>
                </a:lnTo>
                <a:lnTo>
                  <a:pt x="157712" y="102346"/>
                </a:lnTo>
                <a:cubicBezTo>
                  <a:pt x="159514" y="107735"/>
                  <a:pt x="158812" y="113647"/>
                  <a:pt x="155797" y="118463"/>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8" name="TextBox 87">
            <a:extLst>
              <a:ext uri="{FF2B5EF4-FFF2-40B4-BE49-F238E27FC236}">
                <a16:creationId xmlns:a16="http://schemas.microsoft.com/office/drawing/2014/main" id="{F2EA89D8-8A0B-E3D2-555A-A97FBF6FE4F3}"/>
              </a:ext>
            </a:extLst>
          </p:cNvPr>
          <p:cNvSpPr txBox="1">
            <a:spLocks/>
          </p:cNvSpPr>
          <p:nvPr/>
        </p:nvSpPr>
        <p:spPr>
          <a:xfrm>
            <a:off x="4455333" y="3745062"/>
            <a:ext cx="3281332" cy="1423467"/>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C03BC4"/>
                </a:solidFill>
                <a:effectLst/>
                <a:uLnTx/>
                <a:uFillTx/>
                <a:latin typeface="Segoe UI Semibold"/>
                <a:ea typeface="+mn-ea"/>
                <a:cs typeface="Segoe Sans Display Semibold" pitchFamily="2" charset="0"/>
              </a:rPr>
              <a:t>Retrieval</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Retrieve information</a:t>
            </a:r>
            <a:r>
              <a:rPr kumimoji="0" lang="en-US" sz="1800" b="0" i="0" u="none" strike="noStrike" kern="1200" cap="none" spc="0" normalizeH="0" baseline="0" noProof="0">
                <a:ln>
                  <a:noFill/>
                </a:ln>
                <a:solidFill>
                  <a:srgbClr val="000000"/>
                </a:solidFill>
                <a:effectLst/>
                <a:uLnTx/>
                <a:uFillTx/>
                <a:latin typeface="Segoe UI"/>
                <a:ea typeface="+mn-ea"/>
                <a:cs typeface="Segoe Sans Display Semibold" pitchFamily="2" charset="0"/>
              </a:rPr>
              <a:t>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from grounding data, reason, summarize, and answer</a:t>
            </a:r>
            <a:b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b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user questions</a:t>
            </a:r>
          </a:p>
        </p:txBody>
      </p:sp>
      <p:grpSp>
        <p:nvGrpSpPr>
          <p:cNvPr id="9" name="Group 8">
            <a:extLst>
              <a:ext uri="{FF2B5EF4-FFF2-40B4-BE49-F238E27FC236}">
                <a16:creationId xmlns:a16="http://schemas.microsoft.com/office/drawing/2014/main" id="{69E4CF11-F77E-2F1D-082A-F33767CD6861}"/>
              </a:ext>
            </a:extLst>
          </p:cNvPr>
          <p:cNvGrpSpPr/>
          <p:nvPr/>
        </p:nvGrpSpPr>
        <p:grpSpPr>
          <a:xfrm>
            <a:off x="9200252" y="2546215"/>
            <a:ext cx="857140" cy="857140"/>
            <a:chOff x="9200252" y="2546215"/>
            <a:chExt cx="857140" cy="857140"/>
          </a:xfrm>
        </p:grpSpPr>
        <p:sp>
          <p:nvSpPr>
            <p:cNvPr id="194" name="Freeform: Shape 33">
              <a:extLst>
                <a:ext uri="{FF2B5EF4-FFF2-40B4-BE49-F238E27FC236}">
                  <a16:creationId xmlns:a16="http://schemas.microsoft.com/office/drawing/2014/main" id="{9C1C2381-24C0-24EB-4164-556B94695875}"/>
                </a:ext>
                <a:ext uri="{C183D7F6-B498-43B3-948B-1728B52AA6E4}">
                  <adec:decorative xmlns:adec="http://schemas.microsoft.com/office/drawing/2017/decorative" val="1"/>
                </a:ext>
              </a:extLst>
            </p:cNvPr>
            <p:cNvSpPr>
              <a:spLocks/>
            </p:cNvSpPr>
            <p:nvPr/>
          </p:nvSpPr>
          <p:spPr bwMode="auto">
            <a:xfrm>
              <a:off x="9200252"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6" descr="Advanced">
              <a:extLst>
                <a:ext uri="{FF2B5EF4-FFF2-40B4-BE49-F238E27FC236}">
                  <a16:creationId xmlns:a16="http://schemas.microsoft.com/office/drawing/2014/main" id="{394A6A99-F2C3-5193-675A-70CFDD852A5C}"/>
                </a:ext>
              </a:extLst>
            </p:cNvPr>
            <p:cNvSpPr/>
            <p:nvPr/>
          </p:nvSpPr>
          <p:spPr bwMode="auto">
            <a:xfrm>
              <a:off x="9541735" y="2574534"/>
              <a:ext cx="174171" cy="123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Graphic 7" descr="Icon of a cylinder with a power plug showing an A to B connection">
              <a:extLst>
                <a:ext uri="{FF2B5EF4-FFF2-40B4-BE49-F238E27FC236}">
                  <a16:creationId xmlns:a16="http://schemas.microsoft.com/office/drawing/2014/main" id="{B5AB6C2A-C1FD-E67D-744B-C6B6DA0FFBFF}"/>
                </a:ext>
              </a:extLst>
            </p:cNvPr>
            <p:cNvSpPr>
              <a:spLocks/>
            </p:cNvSpPr>
            <p:nvPr/>
          </p:nvSpPr>
          <p:spPr>
            <a:xfrm>
              <a:off x="9458396" y="2780629"/>
              <a:ext cx="340852" cy="388312"/>
            </a:xfrm>
            <a:custGeom>
              <a:avLst/>
              <a:gdLst>
                <a:gd name="connsiteX0" fmla="*/ 76200 w 180975"/>
                <a:gd name="connsiteY0" fmla="*/ 76200 h 190500"/>
                <a:gd name="connsiteX1" fmla="*/ 152400 w 180975"/>
                <a:gd name="connsiteY1" fmla="*/ 38100 h 190500"/>
                <a:gd name="connsiteX2" fmla="*/ 76200 w 180975"/>
                <a:gd name="connsiteY2" fmla="*/ 0 h 190500"/>
                <a:gd name="connsiteX3" fmla="*/ 0 w 180975"/>
                <a:gd name="connsiteY3" fmla="*/ 38100 h 190500"/>
                <a:gd name="connsiteX4" fmla="*/ 76200 w 180975"/>
                <a:gd name="connsiteY4" fmla="*/ 76200 h 190500"/>
                <a:gd name="connsiteX5" fmla="*/ 136474 w 180975"/>
                <a:gd name="connsiteY5" fmla="*/ 77819 h 190500"/>
                <a:gd name="connsiteX6" fmla="*/ 152400 w 180975"/>
                <a:gd name="connsiteY6" fmla="*/ 67180 h 190500"/>
                <a:gd name="connsiteX7" fmla="*/ 152400 w 180975"/>
                <a:gd name="connsiteY7" fmla="*/ 105337 h 190500"/>
                <a:gd name="connsiteX8" fmla="*/ 145256 w 180975"/>
                <a:gd name="connsiteY8" fmla="*/ 104775 h 190500"/>
                <a:gd name="connsiteX9" fmla="*/ 111919 w 180975"/>
                <a:gd name="connsiteY9" fmla="*/ 104775 h 190500"/>
                <a:gd name="connsiteX10" fmla="*/ 66666 w 180975"/>
                <a:gd name="connsiteY10" fmla="*/ 150010 h 190500"/>
                <a:gd name="connsiteX11" fmla="*/ 90421 w 180975"/>
                <a:gd name="connsiteY11" fmla="*/ 189833 h 190500"/>
                <a:gd name="connsiteX12" fmla="*/ 76200 w 180975"/>
                <a:gd name="connsiteY12" fmla="*/ 190500 h 190500"/>
                <a:gd name="connsiteX13" fmla="*/ 0 w 180975"/>
                <a:gd name="connsiteY13" fmla="*/ 152400 h 190500"/>
                <a:gd name="connsiteX14" fmla="*/ 0 w 180975"/>
                <a:gd name="connsiteY14" fmla="*/ 67180 h 190500"/>
                <a:gd name="connsiteX15" fmla="*/ 15926 w 180975"/>
                <a:gd name="connsiteY15" fmla="*/ 77819 h 190500"/>
                <a:gd name="connsiteX16" fmla="*/ 76200 w 180975"/>
                <a:gd name="connsiteY16" fmla="*/ 90488 h 190500"/>
                <a:gd name="connsiteX17" fmla="*/ 136474 w 180975"/>
                <a:gd name="connsiteY17" fmla="*/ 77819 h 190500"/>
                <a:gd name="connsiteX18" fmla="*/ 180975 w 180975"/>
                <a:gd name="connsiteY18" fmla="*/ 150019 h 190500"/>
                <a:gd name="connsiteX19" fmla="*/ 145256 w 180975"/>
                <a:gd name="connsiteY19" fmla="*/ 114300 h 190500"/>
                <a:gd name="connsiteX20" fmla="*/ 144285 w 180975"/>
                <a:gd name="connsiteY20" fmla="*/ 114367 h 190500"/>
                <a:gd name="connsiteX21" fmla="*/ 138181 w 180975"/>
                <a:gd name="connsiteY21" fmla="*/ 122417 h 190500"/>
                <a:gd name="connsiteX22" fmla="*/ 145256 w 180975"/>
                <a:gd name="connsiteY22" fmla="*/ 128588 h 190500"/>
                <a:gd name="connsiteX23" fmla="*/ 146723 w 180975"/>
                <a:gd name="connsiteY23" fmla="*/ 128635 h 190500"/>
                <a:gd name="connsiteX24" fmla="*/ 166679 w 180975"/>
                <a:gd name="connsiteY24" fmla="*/ 151447 h 190500"/>
                <a:gd name="connsiteX25" fmla="*/ 145256 w 180975"/>
                <a:gd name="connsiteY25" fmla="*/ 171450 h 190500"/>
                <a:gd name="connsiteX26" fmla="*/ 145228 w 180975"/>
                <a:gd name="connsiteY26" fmla="*/ 171498 h 190500"/>
                <a:gd name="connsiteX27" fmla="*/ 144256 w 180975"/>
                <a:gd name="connsiteY27" fmla="*/ 171564 h 190500"/>
                <a:gd name="connsiteX28" fmla="*/ 138151 w 180975"/>
                <a:gd name="connsiteY28" fmla="*/ 179614 h 190500"/>
                <a:gd name="connsiteX29" fmla="*/ 145285 w 180975"/>
                <a:gd name="connsiteY29" fmla="*/ 185785 h 190500"/>
                <a:gd name="connsiteX30" fmla="*/ 145285 w 180975"/>
                <a:gd name="connsiteY30" fmla="*/ 185738 h 190500"/>
                <a:gd name="connsiteX31" fmla="*/ 147190 w 180975"/>
                <a:gd name="connsiteY31" fmla="*/ 185690 h 190500"/>
                <a:gd name="connsiteX32" fmla="*/ 180975 w 180975"/>
                <a:gd name="connsiteY32" fmla="*/ 150019 h 190500"/>
                <a:gd name="connsiteX33" fmla="*/ 119063 w 180975"/>
                <a:gd name="connsiteY33" fmla="*/ 121444 h 190500"/>
                <a:gd name="connsiteX34" fmla="*/ 111919 w 180975"/>
                <a:gd name="connsiteY34" fmla="*/ 114300 h 190500"/>
                <a:gd name="connsiteX35" fmla="*/ 110014 w 180975"/>
                <a:gd name="connsiteY35" fmla="*/ 114348 h 190500"/>
                <a:gd name="connsiteX36" fmla="*/ 76186 w 180975"/>
                <a:gd name="connsiteY36" fmla="*/ 151862 h 190500"/>
                <a:gd name="connsiteX37" fmla="*/ 111919 w 180975"/>
                <a:gd name="connsiteY37" fmla="*/ 185738 h 190500"/>
                <a:gd name="connsiteX38" fmla="*/ 112890 w 180975"/>
                <a:gd name="connsiteY38" fmla="*/ 185671 h 190500"/>
                <a:gd name="connsiteX39" fmla="*/ 118994 w 180975"/>
                <a:gd name="connsiteY39" fmla="*/ 177620 h 190500"/>
                <a:gd name="connsiteX40" fmla="*/ 111919 w 180975"/>
                <a:gd name="connsiteY40" fmla="*/ 171450 h 190500"/>
                <a:gd name="connsiteX41" fmla="*/ 110452 w 180975"/>
                <a:gd name="connsiteY41" fmla="*/ 171402 h 190500"/>
                <a:gd name="connsiteX42" fmla="*/ 90496 w 180975"/>
                <a:gd name="connsiteY42" fmla="*/ 148591 h 190500"/>
                <a:gd name="connsiteX43" fmla="*/ 111919 w 180975"/>
                <a:gd name="connsiteY43" fmla="*/ 128588 h 190500"/>
                <a:gd name="connsiteX44" fmla="*/ 112890 w 180975"/>
                <a:gd name="connsiteY44" fmla="*/ 128521 h 190500"/>
                <a:gd name="connsiteX45" fmla="*/ 119063 w 180975"/>
                <a:gd name="connsiteY45" fmla="*/ 121444 h 190500"/>
                <a:gd name="connsiteX46" fmla="*/ 152400 w 180975"/>
                <a:gd name="connsiteY46" fmla="*/ 150019 h 190500"/>
                <a:gd name="connsiteX47" fmla="*/ 145256 w 180975"/>
                <a:gd name="connsiteY47" fmla="*/ 142875 h 190500"/>
                <a:gd name="connsiteX48" fmla="*/ 111919 w 180975"/>
                <a:gd name="connsiteY48" fmla="*/ 142875 h 190500"/>
                <a:gd name="connsiteX49" fmla="*/ 110947 w 180975"/>
                <a:gd name="connsiteY49" fmla="*/ 142942 h 190500"/>
                <a:gd name="connsiteX50" fmla="*/ 104844 w 180975"/>
                <a:gd name="connsiteY50" fmla="*/ 150992 h 190500"/>
                <a:gd name="connsiteX51" fmla="*/ 111919 w 180975"/>
                <a:gd name="connsiteY51" fmla="*/ 157163 h 190500"/>
                <a:gd name="connsiteX52" fmla="*/ 145256 w 180975"/>
                <a:gd name="connsiteY52" fmla="*/ 157163 h 190500"/>
                <a:gd name="connsiteX53" fmla="*/ 146228 w 180975"/>
                <a:gd name="connsiteY53" fmla="*/ 157096 h 190500"/>
                <a:gd name="connsiteX54" fmla="*/ 152400 w 180975"/>
                <a:gd name="connsiteY54" fmla="*/ 1500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0975"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05337"/>
                  </a:lnTo>
                  <a:cubicBezTo>
                    <a:pt x="150037" y="104963"/>
                    <a:pt x="147649" y="104774"/>
                    <a:pt x="145256" y="104775"/>
                  </a:cubicBezTo>
                  <a:lnTo>
                    <a:pt x="111919" y="104775"/>
                  </a:lnTo>
                  <a:cubicBezTo>
                    <a:pt x="86931" y="104770"/>
                    <a:pt x="66671" y="125023"/>
                    <a:pt x="66666" y="150010"/>
                  </a:cubicBezTo>
                  <a:cubicBezTo>
                    <a:pt x="66664" y="166642"/>
                    <a:pt x="75786" y="181934"/>
                    <a:pt x="90421" y="189833"/>
                  </a:cubicBezTo>
                  <a:cubicBezTo>
                    <a:pt x="85811" y="190271"/>
                    <a:pt x="81058"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moveTo>
                    <a:pt x="180975" y="150019"/>
                  </a:moveTo>
                  <a:cubicBezTo>
                    <a:pt x="180975" y="130292"/>
                    <a:pt x="164983" y="114300"/>
                    <a:pt x="145256" y="114300"/>
                  </a:cubicBezTo>
                  <a:lnTo>
                    <a:pt x="144285" y="114367"/>
                  </a:lnTo>
                  <a:cubicBezTo>
                    <a:pt x="140377" y="114905"/>
                    <a:pt x="137644" y="118509"/>
                    <a:pt x="138181" y="122417"/>
                  </a:cubicBezTo>
                  <a:cubicBezTo>
                    <a:pt x="138668" y="125953"/>
                    <a:pt x="141688" y="128587"/>
                    <a:pt x="145256" y="128588"/>
                  </a:cubicBezTo>
                  <a:lnTo>
                    <a:pt x="146723" y="128635"/>
                  </a:lnTo>
                  <a:cubicBezTo>
                    <a:pt x="158533" y="129424"/>
                    <a:pt x="167468" y="139637"/>
                    <a:pt x="166679" y="151447"/>
                  </a:cubicBezTo>
                  <a:cubicBezTo>
                    <a:pt x="165926" y="162718"/>
                    <a:pt x="156554" y="171471"/>
                    <a:pt x="145256" y="171450"/>
                  </a:cubicBezTo>
                  <a:lnTo>
                    <a:pt x="145228" y="171498"/>
                  </a:lnTo>
                  <a:lnTo>
                    <a:pt x="144256" y="171564"/>
                  </a:lnTo>
                  <a:cubicBezTo>
                    <a:pt x="140347" y="172102"/>
                    <a:pt x="137614" y="175705"/>
                    <a:pt x="138151" y="179614"/>
                  </a:cubicBezTo>
                  <a:cubicBezTo>
                    <a:pt x="138639" y="183171"/>
                    <a:pt x="141694" y="185814"/>
                    <a:pt x="145285" y="185785"/>
                  </a:cubicBezTo>
                  <a:lnTo>
                    <a:pt x="145285" y="185738"/>
                  </a:lnTo>
                  <a:lnTo>
                    <a:pt x="147190" y="185690"/>
                  </a:lnTo>
                  <a:cubicBezTo>
                    <a:pt x="166140" y="184662"/>
                    <a:pt x="180978" y="168996"/>
                    <a:pt x="180975" y="150019"/>
                  </a:cubicBezTo>
                  <a:close/>
                  <a:moveTo>
                    <a:pt x="119063" y="121444"/>
                  </a:moveTo>
                  <a:cubicBezTo>
                    <a:pt x="119063" y="117499"/>
                    <a:pt x="115864" y="114300"/>
                    <a:pt x="111919" y="114300"/>
                  </a:cubicBezTo>
                  <a:lnTo>
                    <a:pt x="110014" y="114348"/>
                  </a:lnTo>
                  <a:cubicBezTo>
                    <a:pt x="90313" y="115366"/>
                    <a:pt x="75167" y="132161"/>
                    <a:pt x="76186" y="151862"/>
                  </a:cubicBezTo>
                  <a:cubicBezTo>
                    <a:pt x="77168" y="170871"/>
                    <a:pt x="92884" y="185771"/>
                    <a:pt x="111919" y="185738"/>
                  </a:cubicBezTo>
                  <a:lnTo>
                    <a:pt x="112890" y="185671"/>
                  </a:lnTo>
                  <a:cubicBezTo>
                    <a:pt x="116798" y="185133"/>
                    <a:pt x="119531" y="181528"/>
                    <a:pt x="118994" y="177620"/>
                  </a:cubicBezTo>
                  <a:cubicBezTo>
                    <a:pt x="118507" y="174085"/>
                    <a:pt x="115487" y="171451"/>
                    <a:pt x="111919" y="171450"/>
                  </a:cubicBezTo>
                  <a:lnTo>
                    <a:pt x="110452" y="171402"/>
                  </a:lnTo>
                  <a:cubicBezTo>
                    <a:pt x="98642" y="170614"/>
                    <a:pt x="89707" y="160401"/>
                    <a:pt x="90496" y="148591"/>
                  </a:cubicBezTo>
                  <a:cubicBezTo>
                    <a:pt x="91249" y="137319"/>
                    <a:pt x="100621" y="128567"/>
                    <a:pt x="111919" y="128588"/>
                  </a:cubicBezTo>
                  <a:lnTo>
                    <a:pt x="112890" y="128521"/>
                  </a:lnTo>
                  <a:cubicBezTo>
                    <a:pt x="116427" y="128035"/>
                    <a:pt x="119063" y="125014"/>
                    <a:pt x="119063" y="121444"/>
                  </a:cubicBezTo>
                  <a:close/>
                  <a:moveTo>
                    <a:pt x="152400" y="150019"/>
                  </a:moveTo>
                  <a:cubicBezTo>
                    <a:pt x="152400" y="146074"/>
                    <a:pt x="149202" y="142875"/>
                    <a:pt x="145256" y="142875"/>
                  </a:cubicBezTo>
                  <a:lnTo>
                    <a:pt x="111919" y="142875"/>
                  </a:lnTo>
                  <a:lnTo>
                    <a:pt x="110947" y="142942"/>
                  </a:lnTo>
                  <a:cubicBezTo>
                    <a:pt x="107039" y="143480"/>
                    <a:pt x="104306" y="147084"/>
                    <a:pt x="104844" y="150992"/>
                  </a:cubicBezTo>
                  <a:cubicBezTo>
                    <a:pt x="105330" y="154528"/>
                    <a:pt x="108351" y="157162"/>
                    <a:pt x="111919" y="157163"/>
                  </a:cubicBezTo>
                  <a:lnTo>
                    <a:pt x="145256" y="157163"/>
                  </a:lnTo>
                  <a:lnTo>
                    <a:pt x="146228" y="157096"/>
                  </a:lnTo>
                  <a:cubicBezTo>
                    <a:pt x="149764" y="156610"/>
                    <a:pt x="152400" y="153589"/>
                    <a:pt x="152400" y="150019"/>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07" name="Rectangle: Rounded Corners 106">
            <a:extLst>
              <a:ext uri="{FF2B5EF4-FFF2-40B4-BE49-F238E27FC236}">
                <a16:creationId xmlns:a16="http://schemas.microsoft.com/office/drawing/2014/main" id="{2EE6881C-9A6A-B40F-24EC-8B74FE315ECA}"/>
              </a:ext>
            </a:extLst>
          </p:cNvPr>
          <p:cNvSpPr>
            <a:spLocks/>
          </p:cNvSpPr>
          <p:nvPr/>
        </p:nvSpPr>
        <p:spPr bwMode="auto">
          <a:xfrm>
            <a:off x="4455334"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89" name="TextBox 88">
            <a:extLst>
              <a:ext uri="{FF2B5EF4-FFF2-40B4-BE49-F238E27FC236}">
                <a16:creationId xmlns:a16="http://schemas.microsoft.com/office/drawing/2014/main" id="{1EA5ED41-F63E-E437-BA40-27EC60427CE9}"/>
              </a:ext>
            </a:extLst>
          </p:cNvPr>
          <p:cNvSpPr txBox="1">
            <a:spLocks/>
          </p:cNvSpPr>
          <p:nvPr/>
        </p:nvSpPr>
        <p:spPr>
          <a:xfrm>
            <a:off x="7988156" y="3745062"/>
            <a:ext cx="3281332" cy="1184940"/>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Sans Display Semibold" pitchFamily="2" charset="0"/>
              </a:rPr>
              <a:t>Action</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Take actions</a:t>
            </a:r>
            <a:r>
              <a:rPr kumimoji="0" lang="en-US" sz="1800" b="0" i="0" u="none" strike="noStrike" kern="1200" cap="none" spc="0" normalizeH="0" baseline="0" noProof="0">
                <a:ln>
                  <a:noFill/>
                </a:ln>
                <a:solidFill>
                  <a:srgbClr val="000000"/>
                </a:solidFill>
                <a:effectLst/>
                <a:uLnTx/>
                <a:uFillTx/>
                <a:latin typeface="Segoe UI"/>
                <a:ea typeface="+mn-ea"/>
                <a:cs typeface="Segoe Sans Display Semibold" pitchFamily="2" charset="0"/>
              </a:rPr>
              <a:t> to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automate workflows, and replace repetitive tasks for users</a:t>
            </a:r>
          </a:p>
        </p:txBody>
      </p:sp>
      <p:sp>
        <p:nvSpPr>
          <p:cNvPr id="108" name="Rectangle: Rounded Corners 107">
            <a:extLst>
              <a:ext uri="{FF2B5EF4-FFF2-40B4-BE49-F238E27FC236}">
                <a16:creationId xmlns:a16="http://schemas.microsoft.com/office/drawing/2014/main" id="{7E31BBBF-AF9D-7C63-3FB2-479CC9DC0051}"/>
              </a:ext>
            </a:extLst>
          </p:cNvPr>
          <p:cNvSpPr>
            <a:spLocks/>
          </p:cNvSpPr>
          <p:nvPr/>
        </p:nvSpPr>
        <p:spPr bwMode="auto">
          <a:xfrm>
            <a:off x="7988157"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pic>
        <p:nvPicPr>
          <p:cNvPr id="11" name="MS logo gray - EMF" descr="Microsoft logo, gray text version">
            <a:extLst>
              <a:ext uri="{FF2B5EF4-FFF2-40B4-BE49-F238E27FC236}">
                <a16:creationId xmlns:a16="http://schemas.microsoft.com/office/drawing/2014/main" id="{AE51F1CD-48FE-7C79-D112-16E5759801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10863214" y="6404766"/>
            <a:ext cx="1085691" cy="232489"/>
          </a:xfrm>
          <a:prstGeom prst="rect">
            <a:avLst/>
          </a:prstGeom>
        </p:spPr>
      </p:pic>
    </p:spTree>
    <p:custDataLst>
      <p:tags r:id="rId1"/>
    </p:custDataLst>
    <p:extLst>
      <p:ext uri="{BB962C8B-B14F-4D97-AF65-F5344CB8AC3E}">
        <p14:creationId xmlns:p14="http://schemas.microsoft.com/office/powerpoint/2010/main" val="31365223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7D862B-561F-412A-F79E-04652E3479BC}"/>
            </a:ext>
          </a:extLst>
        </p:cNvPr>
        <p:cNvGrpSpPr/>
        <p:nvPr/>
      </p:nvGrpSpPr>
      <p:grpSpPr>
        <a:xfrm>
          <a:off x="0" y="0"/>
          <a:ext cx="0" cy="0"/>
          <a:chOff x="0" y="0"/>
          <a:chExt cx="0" cy="0"/>
        </a:xfrm>
      </p:grpSpPr>
      <p:sp>
        <p:nvSpPr>
          <p:cNvPr id="3" name="Rounded Rectangle 64">
            <a:extLst>
              <a:ext uri="{FF2B5EF4-FFF2-40B4-BE49-F238E27FC236}">
                <a16:creationId xmlns:a16="http://schemas.microsoft.com/office/drawing/2014/main" id="{E7D7940F-1A0A-962F-AFB4-0F986D2CF66D}"/>
              </a:ext>
              <a:ext uri="{C183D7F6-B498-43B3-948B-1728B52AA6E4}">
                <adec:decorative xmlns:adec="http://schemas.microsoft.com/office/drawing/2017/decorative" val="0"/>
              </a:ext>
            </a:extLst>
          </p:cNvPr>
          <p:cNvSpPr>
            <a:spLocks/>
          </p:cNvSpPr>
          <p:nvPr/>
        </p:nvSpPr>
        <p:spPr bwMode="auto">
          <a:xfrm>
            <a:off x="4625902" y="405082"/>
            <a:ext cx="6960084" cy="628214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jsonrpc</a:t>
            </a:r>
            <a:r>
              <a:rPr lang="en-US" sz="1600" b="1" dirty="0">
                <a:solidFill>
                  <a:srgbClr val="000000"/>
                </a:solidFill>
                <a:latin typeface="Consolas" panose="020B0609020204030204" pitchFamily="49" charset="0"/>
                <a:cs typeface="Segoe Sans Display Semibold" pitchFamily="2" charset="0"/>
              </a:rPr>
              <a:t>": "2.0",</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"method": "</a:t>
            </a:r>
            <a:r>
              <a:rPr lang="en-US" sz="1600" b="1" dirty="0" err="1">
                <a:solidFill>
                  <a:srgbClr val="000000"/>
                </a:solidFill>
                <a:latin typeface="Consolas" panose="020B0609020204030204" pitchFamily="49" charset="0"/>
                <a:cs typeface="Segoe Sans Display Semibold" pitchFamily="2" charset="0"/>
              </a:rPr>
              <a:t>call_tool</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"params":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sessionId</a:t>
            </a:r>
            <a:r>
              <a:rPr lang="en-US" sz="1600" b="1" dirty="0">
                <a:solidFill>
                  <a:srgbClr val="000000"/>
                </a:solidFill>
                <a:latin typeface="Consolas" panose="020B0609020204030204" pitchFamily="49" charset="0"/>
                <a:cs typeface="Segoe Sans Display Semibold" pitchFamily="2" charset="0"/>
              </a:rPr>
              <a:t>": "abc123",</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toolName</a:t>
            </a: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search_docs</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"input": { "query": "MCP specification"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"memory":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"user": "developer@example.com",</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"history": ["Asked about tool definitions"]</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"id": 1</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a:t>
            </a:r>
          </a:p>
        </p:txBody>
      </p:sp>
      <p:grpSp>
        <p:nvGrpSpPr>
          <p:cNvPr id="38" name="Group 37">
            <a:extLst>
              <a:ext uri="{FF2B5EF4-FFF2-40B4-BE49-F238E27FC236}">
                <a16:creationId xmlns:a16="http://schemas.microsoft.com/office/drawing/2014/main" id="{607AC091-D700-6110-EEAB-F2F91DB251EA}"/>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F2CC7F4D-F921-05D3-B7BA-FEC6170D912D}"/>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EFA59010-48CA-3F33-5019-39C2C88354A5}"/>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5C6D4931-4496-4335-005D-ECD59AD41D5E}"/>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Language-Agnostic Standard</a:t>
            </a:r>
          </a:p>
        </p:txBody>
      </p:sp>
      <p:sp>
        <p:nvSpPr>
          <p:cNvPr id="45" name="Rounded Rectangle 64">
            <a:extLst>
              <a:ext uri="{FF2B5EF4-FFF2-40B4-BE49-F238E27FC236}">
                <a16:creationId xmlns:a16="http://schemas.microsoft.com/office/drawing/2014/main" id="{CD65E50B-D0F1-F61B-B61B-43470ACC0FE7}"/>
              </a:ext>
              <a:ext uri="{C183D7F6-B498-43B3-948B-1728B52AA6E4}">
                <adec:decorative xmlns:adec="http://schemas.microsoft.com/office/drawing/2017/decorative" val="0"/>
              </a:ext>
            </a:extLst>
          </p:cNvPr>
          <p:cNvSpPr>
            <a:spLocks/>
          </p:cNvSpPr>
          <p:nvPr/>
        </p:nvSpPr>
        <p:spPr bwMode="auto">
          <a:xfrm>
            <a:off x="385596" y="394325"/>
            <a:ext cx="3777996" cy="187592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Defines a JSON envelope for passing context between LLMs, tools and agents</a:t>
            </a:r>
          </a:p>
        </p:txBody>
      </p:sp>
      <p:sp>
        <p:nvSpPr>
          <p:cNvPr id="46" name="!!Rectangle: Rounded Corners 25">
            <a:extLst>
              <a:ext uri="{FF2B5EF4-FFF2-40B4-BE49-F238E27FC236}">
                <a16:creationId xmlns:a16="http://schemas.microsoft.com/office/drawing/2014/main" id="{805EED47-1693-356E-800C-2D91B1ABDB97}"/>
              </a:ext>
              <a:ext uri="{C183D7F6-B498-43B3-948B-1728B52AA6E4}">
                <adec:decorative xmlns:adec="http://schemas.microsoft.com/office/drawing/2017/decorative" val="0"/>
              </a:ext>
            </a:extLst>
          </p:cNvPr>
          <p:cNvSpPr/>
          <p:nvPr/>
        </p:nvSpPr>
        <p:spPr bwMode="auto">
          <a:xfrm>
            <a:off x="517454" y="2451303"/>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Dynamic Tool Invocation</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47" name="Rounded Rectangle 64">
            <a:extLst>
              <a:ext uri="{FF2B5EF4-FFF2-40B4-BE49-F238E27FC236}">
                <a16:creationId xmlns:a16="http://schemas.microsoft.com/office/drawing/2014/main" id="{7CAFE138-5630-18E7-AEEC-873FEA3FF71D}"/>
              </a:ext>
              <a:ext uri="{C183D7F6-B498-43B3-948B-1728B52AA6E4}">
                <adec:decorative xmlns:adec="http://schemas.microsoft.com/office/drawing/2017/decorative" val="0"/>
              </a:ext>
            </a:extLst>
          </p:cNvPr>
          <p:cNvSpPr>
            <a:spLocks/>
          </p:cNvSpPr>
          <p:nvPr/>
        </p:nvSpPr>
        <p:spPr bwMode="auto">
          <a:xfrm>
            <a:off x="385596" y="2608195"/>
            <a:ext cx="3777996" cy="1875921"/>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Embeds tool metadata so agents discover and call APIs/functions at runtime</a:t>
            </a:r>
          </a:p>
        </p:txBody>
      </p:sp>
      <p:sp>
        <p:nvSpPr>
          <p:cNvPr id="48" name="!!Rectangle: Rounded Corners 26">
            <a:extLst>
              <a:ext uri="{FF2B5EF4-FFF2-40B4-BE49-F238E27FC236}">
                <a16:creationId xmlns:a16="http://schemas.microsoft.com/office/drawing/2014/main" id="{FB2CF2D9-EB2C-B6E1-96D5-89AAC4B8E73A}"/>
              </a:ext>
              <a:ext uri="{C183D7F6-B498-43B3-948B-1728B52AA6E4}">
                <adec:decorative xmlns:adec="http://schemas.microsoft.com/office/drawing/2017/decorative" val="0"/>
              </a:ext>
            </a:extLst>
          </p:cNvPr>
          <p:cNvSpPr/>
          <p:nvPr/>
        </p:nvSpPr>
        <p:spPr bwMode="auto">
          <a:xfrm>
            <a:off x="517454" y="4631306"/>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Multi-Transport Support</a:t>
            </a:r>
          </a:p>
        </p:txBody>
      </p:sp>
      <p:sp>
        <p:nvSpPr>
          <p:cNvPr id="49" name="Rounded Rectangle 64">
            <a:extLst>
              <a:ext uri="{FF2B5EF4-FFF2-40B4-BE49-F238E27FC236}">
                <a16:creationId xmlns:a16="http://schemas.microsoft.com/office/drawing/2014/main" id="{BF0919A7-7CBE-5948-ED72-BD964F59E5F7}"/>
              </a:ext>
              <a:ext uri="{C183D7F6-B498-43B3-948B-1728B52AA6E4}">
                <adec:decorative xmlns:adec="http://schemas.microsoft.com/office/drawing/2017/decorative" val="0"/>
              </a:ext>
            </a:extLst>
          </p:cNvPr>
          <p:cNvSpPr>
            <a:spLocks/>
          </p:cNvSpPr>
          <p:nvPr/>
        </p:nvSpPr>
        <p:spPr bwMode="auto">
          <a:xfrm>
            <a:off x="385596" y="4811307"/>
            <a:ext cx="3777996" cy="1875922"/>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Works over </a:t>
            </a:r>
            <a:r>
              <a:rPr lang="en-US" sz="1400" b="1" dirty="0" err="1">
                <a:solidFill>
                  <a:srgbClr val="000000"/>
                </a:solidFill>
                <a:latin typeface="Segoe Sans Display Semibold"/>
                <a:cs typeface="Segoe Sans Display Semibold" pitchFamily="2" charset="0"/>
              </a:rPr>
              <a:t>stdio</a:t>
            </a:r>
            <a:r>
              <a:rPr lang="en-US" sz="1400" b="1" dirty="0">
                <a:solidFill>
                  <a:srgbClr val="000000"/>
                </a:solidFill>
                <a:latin typeface="Segoe Sans Display Semibold"/>
                <a:cs typeface="Segoe Sans Display Semibold" pitchFamily="2" charset="0"/>
              </a:rPr>
              <a:t>, SSE, WebSocket or HTTP to fit your architecture</a:t>
            </a:r>
          </a:p>
        </p:txBody>
      </p:sp>
      <p:sp>
        <p:nvSpPr>
          <p:cNvPr id="2" name="!!Rectangle: Rounded Corners 25">
            <a:extLst>
              <a:ext uri="{FF2B5EF4-FFF2-40B4-BE49-F238E27FC236}">
                <a16:creationId xmlns:a16="http://schemas.microsoft.com/office/drawing/2014/main" id="{B4383BE5-AAC4-B1A2-9565-2D8F21A6D99D}"/>
              </a:ext>
              <a:ext uri="{C183D7F6-B498-43B3-948B-1728B52AA6E4}">
                <adec:decorative xmlns:adec="http://schemas.microsoft.com/office/drawing/2017/decorative" val="0"/>
              </a:ext>
            </a:extLst>
          </p:cNvPr>
          <p:cNvSpPr/>
          <p:nvPr/>
        </p:nvSpPr>
        <p:spPr bwMode="auto">
          <a:xfrm>
            <a:off x="5005354" y="225082"/>
            <a:ext cx="377799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Client-&gt;Server Payload</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37792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00DD58-3DDD-BBF1-9ADA-50C7AD74A7FD}"/>
            </a:ext>
          </a:extLst>
        </p:cNvPr>
        <p:cNvGrpSpPr/>
        <p:nvPr/>
      </p:nvGrpSpPr>
      <p:grpSpPr>
        <a:xfrm>
          <a:off x="0" y="0"/>
          <a:ext cx="0" cy="0"/>
          <a:chOff x="0" y="0"/>
          <a:chExt cx="0" cy="0"/>
        </a:xfrm>
      </p:grpSpPr>
      <p:sp>
        <p:nvSpPr>
          <p:cNvPr id="3" name="Rounded Rectangle 64">
            <a:extLst>
              <a:ext uri="{FF2B5EF4-FFF2-40B4-BE49-F238E27FC236}">
                <a16:creationId xmlns:a16="http://schemas.microsoft.com/office/drawing/2014/main" id="{6D56460C-8A6B-1E92-7615-296FB239D4B6}"/>
              </a:ext>
              <a:ext uri="{C183D7F6-B498-43B3-948B-1728B52AA6E4}">
                <adec:decorative xmlns:adec="http://schemas.microsoft.com/office/drawing/2017/decorative" val="0"/>
              </a:ext>
            </a:extLst>
          </p:cNvPr>
          <p:cNvSpPr>
            <a:spLocks/>
          </p:cNvSpPr>
          <p:nvPr/>
        </p:nvSpPr>
        <p:spPr bwMode="auto">
          <a:xfrm>
            <a:off x="4625902" y="405082"/>
            <a:ext cx="6960084" cy="628214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r>
              <a:rPr lang="en-US" sz="1200" b="1" dirty="0" err="1">
                <a:solidFill>
                  <a:srgbClr val="000000"/>
                </a:solidFill>
                <a:latin typeface="Consolas" panose="020B0609020204030204" pitchFamily="49" charset="0"/>
                <a:cs typeface="Segoe Sans Display Semibold" pitchFamily="2" charset="0"/>
              </a:rPr>
              <a:t>jsonrpc</a:t>
            </a:r>
            <a:r>
              <a:rPr lang="en-US" sz="1200" b="1" dirty="0">
                <a:solidFill>
                  <a:srgbClr val="000000"/>
                </a:solidFill>
                <a:latin typeface="Consolas" panose="020B0609020204030204" pitchFamily="49" charset="0"/>
                <a:cs typeface="Segoe Sans Display Semibold" pitchFamily="2" charset="0"/>
              </a:rPr>
              <a:t>": "2.0",</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"id": 1,</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"result":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"tools":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"name": "</a:t>
            </a:r>
            <a:r>
              <a:rPr lang="en-US" sz="1200" b="1" dirty="0" err="1">
                <a:solidFill>
                  <a:srgbClr val="000000"/>
                </a:solidFill>
                <a:latin typeface="Consolas" panose="020B0609020204030204" pitchFamily="49" charset="0"/>
                <a:cs typeface="Segoe Sans Display Semibold" pitchFamily="2" charset="0"/>
              </a:rPr>
              <a:t>get_user_profile</a:t>
            </a: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"description": "Retrieves a user's profile by email",</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"parameters":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"type": "object",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"properties":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"email": { "type": "string", "format": "email"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"required": ["email"]</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"name": "</a:t>
            </a:r>
            <a:r>
              <a:rPr lang="en-US" sz="1200" b="1" dirty="0" err="1">
                <a:solidFill>
                  <a:srgbClr val="000000"/>
                </a:solidFill>
                <a:latin typeface="Consolas" panose="020B0609020204030204" pitchFamily="49" charset="0"/>
                <a:cs typeface="Segoe Sans Display Semibold" pitchFamily="2" charset="0"/>
              </a:rPr>
              <a:t>list_recent_queries</a:t>
            </a: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"description": "Returns the last 5 queries made by the user",</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"parameters":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"type": "object",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"properties":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 .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a:t>
            </a:r>
          </a:p>
        </p:txBody>
      </p:sp>
      <p:grpSp>
        <p:nvGrpSpPr>
          <p:cNvPr id="38" name="Group 37">
            <a:extLst>
              <a:ext uri="{FF2B5EF4-FFF2-40B4-BE49-F238E27FC236}">
                <a16:creationId xmlns:a16="http://schemas.microsoft.com/office/drawing/2014/main" id="{D4AB452A-5CBA-6305-C42A-B1BAFAD98F2F}"/>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8C0580D6-0325-2F97-91CF-D1D111D54ED5}"/>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ACA2840A-5A1C-AA73-8EA8-0D9BD42C9329}"/>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F93136D4-5348-E405-A39D-5A32E0198A0F}"/>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Tool Discovery (Client Request)</a:t>
            </a:r>
          </a:p>
        </p:txBody>
      </p:sp>
      <p:sp>
        <p:nvSpPr>
          <p:cNvPr id="45" name="Rounded Rectangle 64">
            <a:extLst>
              <a:ext uri="{FF2B5EF4-FFF2-40B4-BE49-F238E27FC236}">
                <a16:creationId xmlns:a16="http://schemas.microsoft.com/office/drawing/2014/main" id="{48CEDD41-68D3-14B3-4B66-4EFAC9B2486E}"/>
              </a:ext>
              <a:ext uri="{C183D7F6-B498-43B3-948B-1728B52AA6E4}">
                <adec:decorative xmlns:adec="http://schemas.microsoft.com/office/drawing/2017/decorative" val="0"/>
              </a:ext>
            </a:extLst>
          </p:cNvPr>
          <p:cNvSpPr>
            <a:spLocks/>
          </p:cNvSpPr>
          <p:nvPr/>
        </p:nvSpPr>
        <p:spPr bwMode="auto">
          <a:xfrm>
            <a:off x="385596" y="405083"/>
            <a:ext cx="3777996" cy="187592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000000"/>
                </a:solidFill>
                <a:latin typeface="Segoe Sans Display Semibold"/>
                <a:cs typeface="Segoe Sans Display Semibold" pitchFamily="2" charset="0"/>
              </a:rPr>
              <a:t>{</a:t>
            </a:r>
          </a:p>
          <a:p>
            <a:pPr defTabSz="721425">
              <a:spcBef>
                <a:spcPts val="400"/>
              </a:spcBef>
            </a:pPr>
            <a:r>
              <a:rPr lang="en-US" sz="1600" b="1" dirty="0">
                <a:solidFill>
                  <a:srgbClr val="000000"/>
                </a:solidFill>
                <a:latin typeface="Segoe Sans Display Semibold"/>
                <a:cs typeface="Segoe Sans Display Semibold" pitchFamily="2" charset="0"/>
              </a:rPr>
              <a:t>  "</a:t>
            </a:r>
            <a:r>
              <a:rPr lang="en-US" sz="1600" b="1" dirty="0" err="1">
                <a:solidFill>
                  <a:srgbClr val="000000"/>
                </a:solidFill>
                <a:latin typeface="Segoe Sans Display Semibold"/>
                <a:cs typeface="Segoe Sans Display Semibold" pitchFamily="2" charset="0"/>
              </a:rPr>
              <a:t>jsonrpc</a:t>
            </a:r>
            <a:r>
              <a:rPr lang="en-US" sz="1600" b="1" dirty="0">
                <a:solidFill>
                  <a:srgbClr val="000000"/>
                </a:solidFill>
                <a:latin typeface="Segoe Sans Display Semibold"/>
                <a:cs typeface="Segoe Sans Display Semibold" pitchFamily="2" charset="0"/>
              </a:rPr>
              <a:t>": "2.0",</a:t>
            </a:r>
          </a:p>
          <a:p>
            <a:pPr defTabSz="721425">
              <a:spcBef>
                <a:spcPts val="400"/>
              </a:spcBef>
            </a:pPr>
            <a:r>
              <a:rPr lang="en-US" sz="1600" b="1" dirty="0">
                <a:solidFill>
                  <a:srgbClr val="000000"/>
                </a:solidFill>
                <a:latin typeface="Segoe Sans Display Semibold"/>
                <a:cs typeface="Segoe Sans Display Semibold" pitchFamily="2" charset="0"/>
              </a:rPr>
              <a:t>  "method": "</a:t>
            </a:r>
            <a:r>
              <a:rPr lang="en-US" sz="1600" b="1" dirty="0" err="1">
                <a:solidFill>
                  <a:srgbClr val="000000"/>
                </a:solidFill>
                <a:latin typeface="Segoe Sans Display Semibold"/>
                <a:cs typeface="Segoe Sans Display Semibold" pitchFamily="2" charset="0"/>
              </a:rPr>
              <a:t>get_manifest</a:t>
            </a:r>
            <a:r>
              <a:rPr lang="en-US" sz="1600" b="1" dirty="0">
                <a:solidFill>
                  <a:srgbClr val="000000"/>
                </a:solidFill>
                <a:latin typeface="Segoe Sans Display Semibold"/>
                <a:cs typeface="Segoe Sans Display Semibold" pitchFamily="2" charset="0"/>
              </a:rPr>
              <a:t>",</a:t>
            </a:r>
          </a:p>
          <a:p>
            <a:pPr defTabSz="721425">
              <a:spcBef>
                <a:spcPts val="400"/>
              </a:spcBef>
            </a:pPr>
            <a:r>
              <a:rPr lang="en-US" sz="1600" b="1" dirty="0">
                <a:solidFill>
                  <a:srgbClr val="000000"/>
                </a:solidFill>
                <a:latin typeface="Segoe Sans Display Semibold"/>
                <a:cs typeface="Segoe Sans Display Semibold" pitchFamily="2" charset="0"/>
              </a:rPr>
              <a:t>  "id": 1</a:t>
            </a:r>
          </a:p>
          <a:p>
            <a:pPr defTabSz="721425">
              <a:spcBef>
                <a:spcPts val="400"/>
              </a:spcBef>
            </a:pPr>
            <a:r>
              <a:rPr lang="en-US" sz="1600" b="1" dirty="0">
                <a:solidFill>
                  <a:srgbClr val="000000"/>
                </a:solidFill>
                <a:latin typeface="Segoe Sans Display Semibold"/>
                <a:cs typeface="Segoe Sans Display Semibold" pitchFamily="2" charset="0"/>
              </a:rPr>
              <a:t>}</a:t>
            </a:r>
          </a:p>
          <a:p>
            <a:pPr defTabSz="721425">
              <a:spcBef>
                <a:spcPts val="400"/>
              </a:spcBef>
            </a:pPr>
            <a:endParaRPr lang="en-US" sz="1400" b="1" dirty="0">
              <a:solidFill>
                <a:srgbClr val="000000"/>
              </a:solidFill>
              <a:latin typeface="Segoe Sans Display Semibold"/>
              <a:cs typeface="Segoe Sans Display Semibold" pitchFamily="2" charset="0"/>
            </a:endParaRPr>
          </a:p>
        </p:txBody>
      </p:sp>
      <p:sp>
        <p:nvSpPr>
          <p:cNvPr id="2" name="!!Rectangle: Rounded Corners 25">
            <a:extLst>
              <a:ext uri="{FF2B5EF4-FFF2-40B4-BE49-F238E27FC236}">
                <a16:creationId xmlns:a16="http://schemas.microsoft.com/office/drawing/2014/main" id="{A8EB4911-639E-D9C3-9022-41AD0987E524}"/>
              </a:ext>
              <a:ext uri="{C183D7F6-B498-43B3-948B-1728B52AA6E4}">
                <adec:decorative xmlns:adec="http://schemas.microsoft.com/office/drawing/2017/decorative" val="0"/>
              </a:ext>
            </a:extLst>
          </p:cNvPr>
          <p:cNvSpPr/>
          <p:nvPr/>
        </p:nvSpPr>
        <p:spPr bwMode="auto">
          <a:xfrm>
            <a:off x="5005354" y="225082"/>
            <a:ext cx="377799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Tool Discovery (Server Response)</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09715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EED1059-4EC3-F15D-1C8F-D9351D78D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6A785-5AAE-66A8-667F-36C2F2F9F0EC}"/>
              </a:ext>
            </a:extLst>
          </p:cNvPr>
          <p:cNvSpPr>
            <a:spLocks noGrp="1"/>
          </p:cNvSpPr>
          <p:nvPr>
            <p:ph type="title"/>
          </p:nvPr>
        </p:nvSpPr>
        <p:spPr>
          <a:xfrm>
            <a:off x="585216" y="2426410"/>
            <a:ext cx="9144000" cy="1107996"/>
          </a:xfrm>
        </p:spPr>
        <p:txBody>
          <a:bodyPr/>
          <a:lstStyle/>
          <a:p>
            <a:r>
              <a:rPr lang="en-US" dirty="0"/>
              <a:t>Demo – Building Your First Agent</a:t>
            </a:r>
            <a:br>
              <a:rPr lang="en-US" dirty="0"/>
            </a:br>
            <a:r>
              <a:rPr lang="en-US" dirty="0"/>
              <a:t>TODO</a:t>
            </a:r>
          </a:p>
        </p:txBody>
      </p:sp>
    </p:spTree>
    <p:extLst>
      <p:ext uri="{BB962C8B-B14F-4D97-AF65-F5344CB8AC3E}">
        <p14:creationId xmlns:p14="http://schemas.microsoft.com/office/powerpoint/2010/main" val="37914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60D2A3-9E7A-DDD9-0607-C1D1201313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CB0138-B671-E462-6251-8C39F6F5AD2F}"/>
              </a:ext>
            </a:extLst>
          </p:cNvPr>
          <p:cNvSpPr>
            <a:spLocks noGrp="1"/>
          </p:cNvSpPr>
          <p:nvPr>
            <p:ph type="title"/>
          </p:nvPr>
        </p:nvSpPr>
        <p:spPr>
          <a:xfrm>
            <a:off x="588263" y="457200"/>
            <a:ext cx="11018520" cy="984885"/>
          </a:xfrm>
        </p:spPr>
        <p:txBody>
          <a:bodyPr/>
          <a:lstStyle/>
          <a:p>
            <a:r>
              <a:rPr lang="en-US" dirty="0"/>
              <a:t>Error Handling, Retries, Responsible-AI Hooks, Telemetry, Versioning, </a:t>
            </a:r>
            <a:r>
              <a:rPr lang="en-US" dirty="0" err="1"/>
              <a:t>etc</a:t>
            </a:r>
            <a:endParaRPr lang="en-US" dirty="0"/>
          </a:p>
        </p:txBody>
      </p:sp>
      <p:sp>
        <p:nvSpPr>
          <p:cNvPr id="3" name="Text Placeholder 2">
            <a:extLst>
              <a:ext uri="{FF2B5EF4-FFF2-40B4-BE49-F238E27FC236}">
                <a16:creationId xmlns:a16="http://schemas.microsoft.com/office/drawing/2014/main" id="{7507046A-4383-DEF0-CB6F-48A158D1D3D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18736722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2F510C-826D-C18C-95E3-90A00DC79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59988-93F7-4C0A-35C6-0EBBAF47DF45}"/>
              </a:ext>
            </a:extLst>
          </p:cNvPr>
          <p:cNvSpPr>
            <a:spLocks noGrp="1"/>
          </p:cNvSpPr>
          <p:nvPr>
            <p:ph type="title"/>
          </p:nvPr>
        </p:nvSpPr>
        <p:spPr/>
        <p:txBody>
          <a:bodyPr/>
          <a:lstStyle/>
          <a:p>
            <a:r>
              <a:rPr lang="en-US" dirty="0"/>
              <a:t>GitHub Samples, Docs, </a:t>
            </a:r>
            <a:r>
              <a:rPr lang="en-US" dirty="0" err="1"/>
              <a:t>Quickstarts</a:t>
            </a:r>
            <a:r>
              <a:rPr lang="en-US" dirty="0"/>
              <a:t>, </a:t>
            </a:r>
            <a:r>
              <a:rPr lang="en-US" dirty="0" err="1"/>
              <a:t>etc</a:t>
            </a:r>
            <a:endParaRPr lang="en-US" dirty="0"/>
          </a:p>
        </p:txBody>
      </p:sp>
      <p:sp>
        <p:nvSpPr>
          <p:cNvPr id="3" name="Text Placeholder 2">
            <a:extLst>
              <a:ext uri="{FF2B5EF4-FFF2-40B4-BE49-F238E27FC236}">
                <a16:creationId xmlns:a16="http://schemas.microsoft.com/office/drawing/2014/main" id="{413AA95A-D83E-DFFC-6AC0-FD2F9F87D38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7762103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D8426C-7672-F2AC-EE7F-E4FE270446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D918F-CA71-5585-5EB9-0A94F159E5A2}"/>
              </a:ext>
            </a:extLst>
          </p:cNvPr>
          <p:cNvSpPr txBox="1">
            <a:spLocks noGrp="1"/>
          </p:cNvSpPr>
          <p:nvPr>
            <p:ph type="title" idx="4294967295"/>
          </p:nvPr>
        </p:nvSpPr>
        <p:spPr>
          <a:xfrm>
            <a:off x="588263" y="107389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6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effectLst/>
                <a:uLnTx/>
                <a:uFillTx/>
                <a:latin typeface="Segoe UI Semibold"/>
                <a:ea typeface="+mn-ea"/>
                <a:cs typeface="Segoe UI" pitchFamily="34" charset="0"/>
              </a:rPr>
              <a:t>Microsoft AI Ecosystem</a:t>
            </a:r>
          </a:p>
        </p:txBody>
      </p:sp>
      <p:pic>
        <p:nvPicPr>
          <p:cNvPr id="45" name="Picture 44">
            <a:extLst>
              <a:ext uri="{FF2B5EF4-FFF2-40B4-BE49-F238E27FC236}">
                <a16:creationId xmlns:a16="http://schemas.microsoft.com/office/drawing/2014/main" id="{443AB8A0-25F8-1FC1-FA49-E210039AB92D}"/>
              </a:ext>
            </a:extLst>
          </p:cNvPr>
          <p:cNvPicPr>
            <a:picLocks noChangeAspect="1"/>
          </p:cNvPicPr>
          <p:nvPr/>
        </p:nvPicPr>
        <p:blipFill>
          <a:blip r:embed="rId3"/>
          <a:stretch>
            <a:fillRect/>
          </a:stretch>
        </p:blipFill>
        <p:spPr>
          <a:xfrm>
            <a:off x="0" y="1871394"/>
            <a:ext cx="12192000" cy="3650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7909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999C56-ACE4-0234-9050-E0B587ECF2DB}"/>
            </a:ext>
          </a:extLst>
        </p:cNvPr>
        <p:cNvGrpSpPr/>
        <p:nvPr/>
      </p:nvGrpSpPr>
      <p:grpSpPr>
        <a:xfrm>
          <a:off x="0" y="0"/>
          <a:ext cx="0" cy="0"/>
          <a:chOff x="0" y="0"/>
          <a:chExt cx="0" cy="0"/>
        </a:xfrm>
      </p:grpSpPr>
      <p:sp>
        <p:nvSpPr>
          <p:cNvPr id="64" name="TextBox 63">
            <a:extLst>
              <a:ext uri="{FF2B5EF4-FFF2-40B4-BE49-F238E27FC236}">
                <a16:creationId xmlns:a16="http://schemas.microsoft.com/office/drawing/2014/main" id="{F4F7B462-DF69-2A0A-F403-3ADC4F90C861}"/>
              </a:ext>
              <a:ext uri="{C183D7F6-B498-43B3-948B-1728B52AA6E4}">
                <adec:decorative xmlns:adec="http://schemas.microsoft.com/office/drawing/2017/decorative" val="1"/>
              </a:ext>
            </a:extLst>
          </p:cNvPr>
          <p:cNvSpPr txBox="1">
            <a:spLocks/>
          </p:cNvSpPr>
          <p:nvPr/>
        </p:nvSpPr>
        <p:spPr>
          <a:xfrm>
            <a:off x="5095530" y="1796048"/>
            <a:ext cx="6198242" cy="4251241"/>
          </a:xfrm>
          <a:prstGeom prst="roundRect">
            <a:avLst>
              <a:gd name="adj" fmla="val 11718"/>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lvl="0" algn="l">
              <a:spcBef>
                <a:spcPts val="482"/>
              </a:spcBef>
              <a:buSzPts val="1000"/>
              <a:tabLst>
                <a:tab pos="183703" algn="l"/>
              </a:tabLst>
              <a:defRPr/>
            </a:pPr>
            <a:endParaRPr lang="en-US" sz="1400" dirty="0">
              <a:latin typeface="Segoe UI Variable Display Semib" pitchFamily="2" charset="0"/>
            </a:endParaRPr>
          </a:p>
        </p:txBody>
      </p:sp>
      <p:sp>
        <p:nvSpPr>
          <p:cNvPr id="73" name="Rectangle: Rounded Corners 4">
            <a:extLst>
              <a:ext uri="{FF2B5EF4-FFF2-40B4-BE49-F238E27FC236}">
                <a16:creationId xmlns:a16="http://schemas.microsoft.com/office/drawing/2014/main" id="{0C53E2E1-6D93-AEB9-6144-8904E822344A}"/>
              </a:ext>
              <a:ext uri="{C183D7F6-B498-43B3-948B-1728B52AA6E4}">
                <adec:decorative xmlns:adec="http://schemas.microsoft.com/office/drawing/2017/decorative" val="1"/>
              </a:ext>
            </a:extLst>
          </p:cNvPr>
          <p:cNvSpPr/>
          <p:nvPr/>
        </p:nvSpPr>
        <p:spPr bwMode="auto">
          <a:xfrm>
            <a:off x="4888523" y="1582615"/>
            <a:ext cx="6720866" cy="4780085"/>
          </a:xfrm>
          <a:prstGeom prst="roundRect">
            <a:avLst>
              <a:gd name="adj" fmla="val 3104"/>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2" name="TextBox 51">
            <a:extLst>
              <a:ext uri="{FF2B5EF4-FFF2-40B4-BE49-F238E27FC236}">
                <a16:creationId xmlns:a16="http://schemas.microsoft.com/office/drawing/2014/main" id="{14705683-99D4-6D52-65DB-B15D5085843F}"/>
              </a:ext>
              <a:ext uri="{C183D7F6-B498-43B3-948B-1728B52AA6E4}">
                <adec:decorative xmlns:adec="http://schemas.microsoft.com/office/drawing/2017/decorative" val="1"/>
              </a:ext>
            </a:extLst>
          </p:cNvPr>
          <p:cNvSpPr txBox="1">
            <a:spLocks/>
          </p:cNvSpPr>
          <p:nvPr/>
        </p:nvSpPr>
        <p:spPr>
          <a:xfrm>
            <a:off x="819277" y="495699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Zero Infrastructure</a:t>
            </a:r>
          </a:p>
        </p:txBody>
      </p:sp>
      <p:sp useBgFill="1">
        <p:nvSpPr>
          <p:cNvPr id="21" name="Rectangle: Rounded Corners 20">
            <a:extLst>
              <a:ext uri="{FF2B5EF4-FFF2-40B4-BE49-F238E27FC236}">
                <a16:creationId xmlns:a16="http://schemas.microsoft.com/office/drawing/2014/main" id="{E3881E85-AC49-F341-DD82-B19A8A957B74}"/>
              </a:ext>
            </a:extLst>
          </p:cNvPr>
          <p:cNvSpPr/>
          <p:nvPr/>
        </p:nvSpPr>
        <p:spPr>
          <a:xfrm>
            <a:off x="5139629" y="1367282"/>
            <a:ext cx="1753363"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Example</a:t>
            </a:r>
          </a:p>
        </p:txBody>
      </p:sp>
      <p:sp>
        <p:nvSpPr>
          <p:cNvPr id="14" name="Title 13">
            <a:extLst>
              <a:ext uri="{FF2B5EF4-FFF2-40B4-BE49-F238E27FC236}">
                <a16:creationId xmlns:a16="http://schemas.microsoft.com/office/drawing/2014/main" id="{BCA19E82-307D-8D3C-AB7D-D69F01E8092C}"/>
              </a:ext>
            </a:extLst>
          </p:cNvPr>
          <p:cNvSpPr>
            <a:spLocks noGrp="1"/>
          </p:cNvSpPr>
          <p:nvPr>
            <p:ph type="title"/>
          </p:nvPr>
        </p:nvSpPr>
        <p:spPr>
          <a:xfrm>
            <a:off x="588963" y="442531"/>
            <a:ext cx="11017250" cy="738664"/>
          </a:xfrm>
        </p:spPr>
        <p:txBody>
          <a:bodyPr anchor="ctr"/>
          <a:lstStyle/>
          <a:p>
            <a:r>
              <a:rPr lang="en-US" sz="4800" dirty="0"/>
              <a:t>Agent Definition</a:t>
            </a:r>
          </a:p>
        </p:txBody>
      </p:sp>
      <p:grpSp>
        <p:nvGrpSpPr>
          <p:cNvPr id="49" name="Group 48">
            <a:extLst>
              <a:ext uri="{FF2B5EF4-FFF2-40B4-BE49-F238E27FC236}">
                <a16:creationId xmlns:a16="http://schemas.microsoft.com/office/drawing/2014/main" id="{A3F2A8FE-EC79-5CFD-E138-C99000A75427}"/>
              </a:ext>
            </a:extLst>
          </p:cNvPr>
          <p:cNvGrpSpPr/>
          <p:nvPr/>
        </p:nvGrpSpPr>
        <p:grpSpPr>
          <a:xfrm>
            <a:off x="819277" y="3949944"/>
            <a:ext cx="3532738" cy="925238"/>
            <a:chOff x="458612" y="372902"/>
            <a:chExt cx="3532738" cy="925238"/>
          </a:xfrm>
        </p:grpSpPr>
        <p:sp>
          <p:nvSpPr>
            <p:cNvPr id="27" name="TextBox 26">
              <a:extLst>
                <a:ext uri="{FF2B5EF4-FFF2-40B4-BE49-F238E27FC236}">
                  <a16:creationId xmlns:a16="http://schemas.microsoft.com/office/drawing/2014/main" id="{6594D3E3-E148-C51C-9EB3-6ADAF814ED9A}"/>
                </a:ext>
                <a:ext uri="{C183D7F6-B498-43B3-948B-1728B52AA6E4}">
                  <adec:decorative xmlns:adec="http://schemas.microsoft.com/office/drawing/2017/decorative" val="1"/>
                </a:ext>
              </a:extLst>
            </p:cNvPr>
            <p:cNvSpPr txBox="1">
              <a:spLocks/>
            </p:cNvSpPr>
            <p:nvPr/>
          </p:nvSpPr>
          <p:spPr>
            <a:xfrm>
              <a:off x="458612" y="372902"/>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Behavior First</a:t>
              </a:r>
            </a:p>
          </p:txBody>
        </p:sp>
        <p:grpSp>
          <p:nvGrpSpPr>
            <p:cNvPr id="28" name="Group 27" descr="Icon of two people">
              <a:extLst>
                <a:ext uri="{FF2B5EF4-FFF2-40B4-BE49-F238E27FC236}">
                  <a16:creationId xmlns:a16="http://schemas.microsoft.com/office/drawing/2014/main" id="{A3E2151A-18D5-90B7-6572-A9D249228275}"/>
                </a:ext>
              </a:extLst>
            </p:cNvPr>
            <p:cNvGrpSpPr/>
            <p:nvPr/>
          </p:nvGrpSpPr>
          <p:grpSpPr>
            <a:xfrm>
              <a:off x="674884" y="559618"/>
              <a:ext cx="551807" cy="551807"/>
              <a:chOff x="11203734" y="7067480"/>
              <a:chExt cx="2010777" cy="2010777"/>
            </a:xfrm>
          </p:grpSpPr>
          <p:sp>
            <p:nvSpPr>
              <p:cNvPr id="30" name="Oval 29">
                <a:extLst>
                  <a:ext uri="{FF2B5EF4-FFF2-40B4-BE49-F238E27FC236}">
                    <a16:creationId xmlns:a16="http://schemas.microsoft.com/office/drawing/2014/main" id="{15646071-ECC6-D5F4-86B6-17003C8D9448}"/>
                  </a:ext>
                  <a:ext uri="{C183D7F6-B498-43B3-948B-1728B52AA6E4}">
                    <adec:decorative xmlns:adec="http://schemas.microsoft.com/office/drawing/2017/decorative" val="1"/>
                  </a:ext>
                </a:extLst>
              </p:cNvPr>
              <p:cNvSpPr/>
              <p:nvPr/>
            </p:nvSpPr>
            <p:spPr bwMode="auto">
              <a:xfrm>
                <a:off x="11203734" y="7067480"/>
                <a:ext cx="2010777" cy="2010777"/>
              </a:xfrm>
              <a:prstGeom prst="ellipse">
                <a:avLst/>
              </a:prstGeom>
              <a:gradFill flip="none" rotWithShape="1">
                <a:gsLst>
                  <a:gs pos="0">
                    <a:srgbClr val="0A6BBA"/>
                  </a:gs>
                  <a:gs pos="80000">
                    <a:srgbClr val="318581"/>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sp>
            <p:nvSpPr>
              <p:cNvPr id="31" name="Graphic 30">
                <a:extLst>
                  <a:ext uri="{FF2B5EF4-FFF2-40B4-BE49-F238E27FC236}">
                    <a16:creationId xmlns:a16="http://schemas.microsoft.com/office/drawing/2014/main" id="{C93ACE72-3E8E-8BEF-A216-51D54C9F92A1}"/>
                  </a:ext>
                  <a:ext uri="{C183D7F6-B498-43B3-948B-1728B52AA6E4}">
                    <adec:decorative xmlns:adec="http://schemas.microsoft.com/office/drawing/2017/decorative" val="1"/>
                  </a:ext>
                </a:extLst>
              </p:cNvPr>
              <p:cNvSpPr>
                <a:spLocks noChangeAspect="1"/>
              </p:cNvSpPr>
              <p:nvPr/>
            </p:nvSpPr>
            <p:spPr>
              <a:xfrm>
                <a:off x="11824657" y="7712285"/>
                <a:ext cx="848443" cy="721166"/>
              </a:xfrm>
              <a:custGeom>
                <a:avLst/>
                <a:gdLst>
                  <a:gd name="connsiteX0" fmla="*/ 145993 w 486649"/>
                  <a:gd name="connsiteY0" fmla="*/ 194658 h 413647"/>
                  <a:gd name="connsiteX1" fmla="*/ 243322 w 486649"/>
                  <a:gd name="connsiteY1" fmla="*/ 97329 h 413647"/>
                  <a:gd name="connsiteX2" fmla="*/ 145993 w 486649"/>
                  <a:gd name="connsiteY2" fmla="*/ 0 h 413647"/>
                  <a:gd name="connsiteX3" fmla="*/ 48664 w 486649"/>
                  <a:gd name="connsiteY3" fmla="*/ 97329 h 413647"/>
                  <a:gd name="connsiteX4" fmla="*/ 145993 w 486649"/>
                  <a:gd name="connsiteY4" fmla="*/ 194658 h 413647"/>
                  <a:gd name="connsiteX5" fmla="*/ 364983 w 486649"/>
                  <a:gd name="connsiteY5" fmla="*/ 194658 h 413647"/>
                  <a:gd name="connsiteX6" fmla="*/ 437980 w 486649"/>
                  <a:gd name="connsiteY6" fmla="*/ 121661 h 413647"/>
                  <a:gd name="connsiteX7" fmla="*/ 364983 w 486649"/>
                  <a:gd name="connsiteY7" fmla="*/ 48664 h 413647"/>
                  <a:gd name="connsiteX8" fmla="*/ 291987 w 486649"/>
                  <a:gd name="connsiteY8" fmla="*/ 121661 h 413647"/>
                  <a:gd name="connsiteX9" fmla="*/ 364983 w 486649"/>
                  <a:gd name="connsiteY9" fmla="*/ 194658 h 413647"/>
                  <a:gd name="connsiteX10" fmla="*/ 54747 w 486649"/>
                  <a:gd name="connsiteY10" fmla="*/ 243322 h 413647"/>
                  <a:gd name="connsiteX11" fmla="*/ 0 w 486649"/>
                  <a:gd name="connsiteY11" fmla="*/ 298070 h 413647"/>
                  <a:gd name="connsiteX12" fmla="*/ 0 w 486649"/>
                  <a:gd name="connsiteY12" fmla="*/ 304153 h 413647"/>
                  <a:gd name="connsiteX13" fmla="*/ 145993 w 486649"/>
                  <a:gd name="connsiteY13" fmla="*/ 413648 h 413647"/>
                  <a:gd name="connsiteX14" fmla="*/ 291987 w 486649"/>
                  <a:gd name="connsiteY14" fmla="*/ 304153 h 413647"/>
                  <a:gd name="connsiteX15" fmla="*/ 291987 w 486649"/>
                  <a:gd name="connsiteY15" fmla="*/ 298070 h 413647"/>
                  <a:gd name="connsiteX16" fmla="*/ 237239 w 486649"/>
                  <a:gd name="connsiteY16" fmla="*/ 243322 h 413647"/>
                  <a:gd name="connsiteX17" fmla="*/ 54747 w 486649"/>
                  <a:gd name="connsiteY17" fmla="*/ 243322 h 413647"/>
                  <a:gd name="connsiteX18" fmla="*/ 364988 w 486649"/>
                  <a:gd name="connsiteY18" fmla="*/ 377149 h 413647"/>
                  <a:gd name="connsiteX19" fmla="*/ 297955 w 486649"/>
                  <a:gd name="connsiteY19" fmla="*/ 365995 h 413647"/>
                  <a:gd name="connsiteX20" fmla="*/ 313214 w 486649"/>
                  <a:gd name="connsiteY20" fmla="*/ 328086 h 413647"/>
                  <a:gd name="connsiteX21" fmla="*/ 315864 w 486649"/>
                  <a:gd name="connsiteY21" fmla="*/ 312311 h 413647"/>
                  <a:gd name="connsiteX22" fmla="*/ 316246 w 486649"/>
                  <a:gd name="connsiteY22" fmla="*/ 307162 h 413647"/>
                  <a:gd name="connsiteX23" fmla="*/ 316309 w 486649"/>
                  <a:gd name="connsiteY23" fmla="*/ 305377 h 413647"/>
                  <a:gd name="connsiteX24" fmla="*/ 316321 w 486649"/>
                  <a:gd name="connsiteY24" fmla="*/ 304693 h 413647"/>
                  <a:gd name="connsiteX25" fmla="*/ 316324 w 486649"/>
                  <a:gd name="connsiteY25" fmla="*/ 304403 h 413647"/>
                  <a:gd name="connsiteX26" fmla="*/ 316324 w 486649"/>
                  <a:gd name="connsiteY26" fmla="*/ 304274 h 413647"/>
                  <a:gd name="connsiteX27" fmla="*/ 316324 w 486649"/>
                  <a:gd name="connsiteY27" fmla="*/ 304211 h 413647"/>
                  <a:gd name="connsiteX28" fmla="*/ 316324 w 486649"/>
                  <a:gd name="connsiteY28" fmla="*/ 304153 h 413647"/>
                  <a:gd name="connsiteX29" fmla="*/ 316324 w 486649"/>
                  <a:gd name="connsiteY29" fmla="*/ 298070 h 413647"/>
                  <a:gd name="connsiteX30" fmla="*/ 294364 w 486649"/>
                  <a:gd name="connsiteY30" fmla="*/ 243378 h 413647"/>
                  <a:gd name="connsiteX31" fmla="*/ 296858 w 486649"/>
                  <a:gd name="connsiteY31" fmla="*/ 243322 h 413647"/>
                  <a:gd name="connsiteX32" fmla="*/ 433118 w 486649"/>
                  <a:gd name="connsiteY32" fmla="*/ 243322 h 413647"/>
                  <a:gd name="connsiteX33" fmla="*/ 486649 w 486649"/>
                  <a:gd name="connsiteY33" fmla="*/ 296853 h 413647"/>
                  <a:gd name="connsiteX34" fmla="*/ 364988 w 486649"/>
                  <a:gd name="connsiteY34" fmla="*/ 377149 h 4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6649" h="413647">
                    <a:moveTo>
                      <a:pt x="145993" y="194658"/>
                    </a:moveTo>
                    <a:cubicBezTo>
                      <a:pt x="199746" y="194658"/>
                      <a:pt x="243322" y="151081"/>
                      <a:pt x="243322" y="97329"/>
                    </a:cubicBezTo>
                    <a:cubicBezTo>
                      <a:pt x="243322" y="43576"/>
                      <a:pt x="199746" y="0"/>
                      <a:pt x="145993" y="0"/>
                    </a:cubicBezTo>
                    <a:cubicBezTo>
                      <a:pt x="92240" y="0"/>
                      <a:pt x="48664" y="43576"/>
                      <a:pt x="48664" y="97329"/>
                    </a:cubicBezTo>
                    <a:cubicBezTo>
                      <a:pt x="48664" y="151081"/>
                      <a:pt x="92240" y="194658"/>
                      <a:pt x="145993" y="194658"/>
                    </a:cubicBezTo>
                    <a:close/>
                    <a:moveTo>
                      <a:pt x="364983" y="194658"/>
                    </a:moveTo>
                    <a:cubicBezTo>
                      <a:pt x="405299" y="194658"/>
                      <a:pt x="437980" y="161977"/>
                      <a:pt x="437980" y="121661"/>
                    </a:cubicBezTo>
                    <a:cubicBezTo>
                      <a:pt x="437980" y="81346"/>
                      <a:pt x="405299" y="48664"/>
                      <a:pt x="364983" y="48664"/>
                    </a:cubicBezTo>
                    <a:cubicBezTo>
                      <a:pt x="324667" y="48664"/>
                      <a:pt x="291987" y="81346"/>
                      <a:pt x="291987" y="121661"/>
                    </a:cubicBezTo>
                    <a:cubicBezTo>
                      <a:pt x="291987" y="161977"/>
                      <a:pt x="324667" y="194658"/>
                      <a:pt x="364983" y="194658"/>
                    </a:cubicBezTo>
                    <a:close/>
                    <a:moveTo>
                      <a:pt x="54747" y="243322"/>
                    </a:moveTo>
                    <a:cubicBezTo>
                      <a:pt x="24511" y="243322"/>
                      <a:pt x="0" y="267834"/>
                      <a:pt x="0" y="298070"/>
                    </a:cubicBezTo>
                    <a:lnTo>
                      <a:pt x="0" y="304153"/>
                    </a:lnTo>
                    <a:cubicBezTo>
                      <a:pt x="0" y="304153"/>
                      <a:pt x="0" y="413648"/>
                      <a:pt x="145993" y="413648"/>
                    </a:cubicBezTo>
                    <a:cubicBezTo>
                      <a:pt x="291987" y="413648"/>
                      <a:pt x="291987" y="304153"/>
                      <a:pt x="291987" y="304153"/>
                    </a:cubicBezTo>
                    <a:lnTo>
                      <a:pt x="291987" y="298070"/>
                    </a:lnTo>
                    <a:cubicBezTo>
                      <a:pt x="291987" y="267834"/>
                      <a:pt x="267474" y="243322"/>
                      <a:pt x="237239" y="243322"/>
                    </a:cubicBezTo>
                    <a:lnTo>
                      <a:pt x="54747" y="243322"/>
                    </a:lnTo>
                    <a:close/>
                    <a:moveTo>
                      <a:pt x="364988" y="377149"/>
                    </a:moveTo>
                    <a:cubicBezTo>
                      <a:pt x="336490" y="377149"/>
                      <a:pt x="314667" y="372743"/>
                      <a:pt x="297955" y="365995"/>
                    </a:cubicBezTo>
                    <a:cubicBezTo>
                      <a:pt x="306277" y="352007"/>
                      <a:pt x="310769" y="338563"/>
                      <a:pt x="313214" y="328086"/>
                    </a:cubicBezTo>
                    <a:cubicBezTo>
                      <a:pt x="314684" y="321786"/>
                      <a:pt x="315455" y="316384"/>
                      <a:pt x="315864" y="312311"/>
                    </a:cubicBezTo>
                    <a:cubicBezTo>
                      <a:pt x="316068" y="310265"/>
                      <a:pt x="316182" y="308532"/>
                      <a:pt x="316246" y="307162"/>
                    </a:cubicBezTo>
                    <a:cubicBezTo>
                      <a:pt x="316277" y="306476"/>
                      <a:pt x="316297" y="305878"/>
                      <a:pt x="316309" y="305377"/>
                    </a:cubicBezTo>
                    <a:lnTo>
                      <a:pt x="316321" y="304693"/>
                    </a:lnTo>
                    <a:lnTo>
                      <a:pt x="316324" y="304403"/>
                    </a:lnTo>
                    <a:lnTo>
                      <a:pt x="316324" y="304274"/>
                    </a:lnTo>
                    <a:lnTo>
                      <a:pt x="316324" y="304211"/>
                    </a:lnTo>
                    <a:cubicBezTo>
                      <a:pt x="316324" y="304133"/>
                      <a:pt x="316324" y="304153"/>
                      <a:pt x="316324" y="304153"/>
                    </a:cubicBezTo>
                    <a:lnTo>
                      <a:pt x="316324" y="298070"/>
                    </a:lnTo>
                    <a:cubicBezTo>
                      <a:pt x="316324" y="276849"/>
                      <a:pt x="307965" y="257583"/>
                      <a:pt x="294364" y="243378"/>
                    </a:cubicBezTo>
                    <a:cubicBezTo>
                      <a:pt x="295189" y="243342"/>
                      <a:pt x="296021" y="243322"/>
                      <a:pt x="296858" y="243322"/>
                    </a:cubicBezTo>
                    <a:lnTo>
                      <a:pt x="433118" y="243322"/>
                    </a:lnTo>
                    <a:cubicBezTo>
                      <a:pt x="462682" y="243322"/>
                      <a:pt x="486649" y="267289"/>
                      <a:pt x="486649" y="296853"/>
                    </a:cubicBezTo>
                    <a:cubicBezTo>
                      <a:pt x="486649" y="296853"/>
                      <a:pt x="486649" y="377149"/>
                      <a:pt x="364988" y="377149"/>
                    </a:cubicBez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grpSp>
        <p:nvGrpSpPr>
          <p:cNvPr id="47" name="Group 46">
            <a:extLst>
              <a:ext uri="{FF2B5EF4-FFF2-40B4-BE49-F238E27FC236}">
                <a16:creationId xmlns:a16="http://schemas.microsoft.com/office/drawing/2014/main" id="{EB0D1903-BB8E-B307-B004-7B043C098717}"/>
              </a:ext>
            </a:extLst>
          </p:cNvPr>
          <p:cNvGrpSpPr/>
          <p:nvPr/>
        </p:nvGrpSpPr>
        <p:grpSpPr>
          <a:xfrm>
            <a:off x="819277" y="1991238"/>
            <a:ext cx="3532738" cy="925238"/>
            <a:chOff x="898228" y="3148028"/>
            <a:chExt cx="3532738" cy="925238"/>
          </a:xfrm>
        </p:grpSpPr>
        <p:sp>
          <p:nvSpPr>
            <p:cNvPr id="50" name="TextBox 49">
              <a:extLst>
                <a:ext uri="{FF2B5EF4-FFF2-40B4-BE49-F238E27FC236}">
                  <a16:creationId xmlns:a16="http://schemas.microsoft.com/office/drawing/2014/main" id="{CC2C1917-7201-E770-42E9-0E341FD2D015}"/>
                </a:ext>
                <a:ext uri="{C183D7F6-B498-43B3-948B-1728B52AA6E4}">
                  <adec:decorative xmlns:adec="http://schemas.microsoft.com/office/drawing/2017/decorative" val="1"/>
                </a:ext>
              </a:extLst>
            </p:cNvPr>
            <p:cNvSpPr txBox="1">
              <a:spLocks/>
            </p:cNvSpPr>
            <p:nvPr/>
          </p:nvSpPr>
          <p:spPr>
            <a:xfrm>
              <a:off x="898228" y="3148028"/>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Declarative</a:t>
              </a:r>
              <a:r>
                <a:rPr kumimoji="0" lang="en-US" sz="1800" b="1" i="0" u="none" strike="noStrike" kern="1200" cap="none" spc="0" normalizeH="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 Setup</a:t>
              </a: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grpSp>
          <p:nvGrpSpPr>
            <p:cNvPr id="32" name="Group 31" descr="Icon of two chat bubbles">
              <a:extLst>
                <a:ext uri="{FF2B5EF4-FFF2-40B4-BE49-F238E27FC236}">
                  <a16:creationId xmlns:a16="http://schemas.microsoft.com/office/drawing/2014/main" id="{3A9334CD-EAB5-331C-9A6C-2E18896C4222}"/>
                </a:ext>
              </a:extLst>
            </p:cNvPr>
            <p:cNvGrpSpPr/>
            <p:nvPr/>
          </p:nvGrpSpPr>
          <p:grpSpPr>
            <a:xfrm>
              <a:off x="1114500" y="3334744"/>
              <a:ext cx="551807" cy="551807"/>
              <a:chOff x="20141591" y="7067480"/>
              <a:chExt cx="2010777" cy="2010777"/>
            </a:xfrm>
          </p:grpSpPr>
          <p:sp>
            <p:nvSpPr>
              <p:cNvPr id="33" name="Oval 32">
                <a:extLst>
                  <a:ext uri="{FF2B5EF4-FFF2-40B4-BE49-F238E27FC236}">
                    <a16:creationId xmlns:a16="http://schemas.microsoft.com/office/drawing/2014/main" id="{D59C6571-AB69-E9E1-7065-C33FCD74A250}"/>
                  </a:ext>
                  <a:ext uri="{C183D7F6-B498-43B3-948B-1728B52AA6E4}">
                    <adec:decorative xmlns:adec="http://schemas.microsoft.com/office/drawing/2017/decorative" val="1"/>
                  </a:ext>
                </a:extLst>
              </p:cNvPr>
              <p:cNvSpPr/>
              <p:nvPr/>
            </p:nvSpPr>
            <p:spPr bwMode="auto">
              <a:xfrm>
                <a:off x="20141591" y="7067480"/>
                <a:ext cx="2010777" cy="2010777"/>
              </a:xfrm>
              <a:prstGeom prst="ellipse">
                <a:avLst/>
              </a:prstGeom>
              <a:gradFill flip="none" rotWithShape="1">
                <a:gsLst>
                  <a:gs pos="80000">
                    <a:srgbClr val="0A6BBA"/>
                  </a:gs>
                  <a:gs pos="0">
                    <a:srgbClr val="AC35AF"/>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sp>
            <p:nvSpPr>
              <p:cNvPr id="34" name="Graphic 27">
                <a:extLst>
                  <a:ext uri="{FF2B5EF4-FFF2-40B4-BE49-F238E27FC236}">
                    <a16:creationId xmlns:a16="http://schemas.microsoft.com/office/drawing/2014/main" id="{1B70D4FE-46CF-917D-9157-CA6917897207}"/>
                  </a:ext>
                  <a:ext uri="{C183D7F6-B498-43B3-948B-1728B52AA6E4}">
                    <adec:decorative xmlns:adec="http://schemas.microsoft.com/office/drawing/2017/decorative" val="1"/>
                  </a:ext>
                </a:extLst>
              </p:cNvPr>
              <p:cNvSpPr>
                <a:spLocks noChangeAspect="1"/>
              </p:cNvSpPr>
              <p:nvPr/>
            </p:nvSpPr>
            <p:spPr>
              <a:xfrm>
                <a:off x="20742636" y="7672309"/>
                <a:ext cx="848443" cy="761363"/>
              </a:xfrm>
              <a:custGeom>
                <a:avLst/>
                <a:gdLst>
                  <a:gd name="connsiteX0" fmla="*/ 157427 w 421134"/>
                  <a:gd name="connsiteY0" fmla="*/ 0 h 377911"/>
                  <a:gd name="connsiteX1" fmla="*/ 0 w 421134"/>
                  <a:gd name="connsiteY1" fmla="*/ 157427 h 377911"/>
                  <a:gd name="connsiteX2" fmla="*/ 14764 w 421134"/>
                  <a:gd name="connsiteY2" fmla="*/ 224069 h 377911"/>
                  <a:gd name="connsiteX3" fmla="*/ 456 w 421134"/>
                  <a:gd name="connsiteY3" fmla="*/ 290029 h 377911"/>
                  <a:gd name="connsiteX4" fmla="*/ 24662 w 421134"/>
                  <a:gd name="connsiteY4" fmla="*/ 314592 h 377911"/>
                  <a:gd name="connsiteX5" fmla="*/ 92597 w 421134"/>
                  <a:gd name="connsiteY5" fmla="*/ 300923 h 377911"/>
                  <a:gd name="connsiteX6" fmla="*/ 157427 w 421134"/>
                  <a:gd name="connsiteY6" fmla="*/ 314854 h 377911"/>
                  <a:gd name="connsiteX7" fmla="*/ 314854 w 421134"/>
                  <a:gd name="connsiteY7" fmla="*/ 157427 h 377911"/>
                  <a:gd name="connsiteX8" fmla="*/ 157427 w 421134"/>
                  <a:gd name="connsiteY8" fmla="*/ 0 h 377911"/>
                  <a:gd name="connsiteX9" fmla="*/ 156628 w 421134"/>
                  <a:gd name="connsiteY9" fmla="*/ 335836 h 377911"/>
                  <a:gd name="connsiteX10" fmla="*/ 263672 w 421134"/>
                  <a:gd name="connsiteY10" fmla="*/ 377829 h 377911"/>
                  <a:gd name="connsiteX11" fmla="*/ 328488 w 421134"/>
                  <a:gd name="connsiteY11" fmla="*/ 363904 h 377911"/>
                  <a:gd name="connsiteX12" fmla="*/ 389643 w 421134"/>
                  <a:gd name="connsiteY12" fmla="*/ 377340 h 377911"/>
                  <a:gd name="connsiteX13" fmla="*/ 420444 w 421134"/>
                  <a:gd name="connsiteY13" fmla="*/ 345868 h 377911"/>
                  <a:gd name="connsiteX14" fmla="*/ 406343 w 421134"/>
                  <a:gd name="connsiteY14" fmla="*/ 287025 h 377911"/>
                  <a:gd name="connsiteX15" fmla="*/ 421099 w 421134"/>
                  <a:gd name="connsiteY15" fmla="*/ 220402 h 377911"/>
                  <a:gd name="connsiteX16" fmla="*/ 315169 w 421134"/>
                  <a:gd name="connsiteY16" fmla="*/ 71590 h 377911"/>
                  <a:gd name="connsiteX17" fmla="*/ 331953 w 421134"/>
                  <a:gd name="connsiteY17" fmla="*/ 114559 h 377911"/>
                  <a:gd name="connsiteX18" fmla="*/ 389613 w 421134"/>
                  <a:gd name="connsiteY18" fmla="*/ 220402 h 377911"/>
                  <a:gd name="connsiteX19" fmla="*/ 375674 w 421134"/>
                  <a:gd name="connsiteY19" fmla="*/ 278058 h 377911"/>
                  <a:gd name="connsiteX20" fmla="*/ 372935 w 421134"/>
                  <a:gd name="connsiteY20" fmla="*/ 283369 h 377911"/>
                  <a:gd name="connsiteX21" fmla="*/ 374408 w 421134"/>
                  <a:gd name="connsiteY21" fmla="*/ 289158 h 377911"/>
                  <a:gd name="connsiteX22" fmla="*/ 387873 w 421134"/>
                  <a:gd name="connsiteY22" fmla="*/ 344795 h 377911"/>
                  <a:gd name="connsiteX23" fmla="*/ 330377 w 421134"/>
                  <a:gd name="connsiteY23" fmla="*/ 331999 h 377911"/>
                  <a:gd name="connsiteX24" fmla="*/ 324825 w 421134"/>
                  <a:gd name="connsiteY24" fmla="*/ 330679 h 377911"/>
                  <a:gd name="connsiteX25" fmla="*/ 319716 w 421134"/>
                  <a:gd name="connsiteY25" fmla="*/ 333221 h 377911"/>
                  <a:gd name="connsiteX26" fmla="*/ 263672 w 421134"/>
                  <a:gd name="connsiteY26" fmla="*/ 346344 h 377911"/>
                  <a:gd name="connsiteX27" fmla="*/ 202403 w 421134"/>
                  <a:gd name="connsiteY27" fmla="*/ 330463 h 377911"/>
                  <a:gd name="connsiteX28" fmla="*/ 158721 w 421134"/>
                  <a:gd name="connsiteY28" fmla="*/ 335849 h 377911"/>
                  <a:gd name="connsiteX29" fmla="*/ 156628 w 421134"/>
                  <a:gd name="connsiteY29" fmla="*/ 335836 h 37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1134" h="377911">
                    <a:moveTo>
                      <a:pt x="157427" y="0"/>
                    </a:moveTo>
                    <a:cubicBezTo>
                      <a:pt x="70482" y="0"/>
                      <a:pt x="0" y="70482"/>
                      <a:pt x="0" y="157427"/>
                    </a:cubicBezTo>
                    <a:cubicBezTo>
                      <a:pt x="0" y="181220"/>
                      <a:pt x="5288" y="203816"/>
                      <a:pt x="14764" y="224069"/>
                    </a:cubicBezTo>
                    <a:cubicBezTo>
                      <a:pt x="8422" y="249784"/>
                      <a:pt x="2929" y="277250"/>
                      <a:pt x="456" y="290029"/>
                    </a:cubicBezTo>
                    <a:cubicBezTo>
                      <a:pt x="-2342" y="304491"/>
                      <a:pt x="10229" y="317161"/>
                      <a:pt x="24662" y="314592"/>
                    </a:cubicBezTo>
                    <a:cubicBezTo>
                      <a:pt x="37746" y="312262"/>
                      <a:pt x="66186" y="307019"/>
                      <a:pt x="92597" y="300923"/>
                    </a:cubicBezTo>
                    <a:cubicBezTo>
                      <a:pt x="112385" y="309875"/>
                      <a:pt x="134344" y="314854"/>
                      <a:pt x="157427" y="314854"/>
                    </a:cubicBezTo>
                    <a:cubicBezTo>
                      <a:pt x="244371" y="314854"/>
                      <a:pt x="314854" y="244371"/>
                      <a:pt x="314854" y="157427"/>
                    </a:cubicBezTo>
                    <a:cubicBezTo>
                      <a:pt x="314854" y="70482"/>
                      <a:pt x="244371" y="0"/>
                      <a:pt x="157427" y="0"/>
                    </a:cubicBezTo>
                    <a:close/>
                    <a:moveTo>
                      <a:pt x="156628" y="335836"/>
                    </a:moveTo>
                    <a:cubicBezTo>
                      <a:pt x="184717" y="361896"/>
                      <a:pt x="222333" y="377829"/>
                      <a:pt x="263672" y="377829"/>
                    </a:cubicBezTo>
                    <a:cubicBezTo>
                      <a:pt x="286750" y="377829"/>
                      <a:pt x="308704" y="372853"/>
                      <a:pt x="328488" y="363904"/>
                    </a:cubicBezTo>
                    <a:cubicBezTo>
                      <a:pt x="350397" y="369032"/>
                      <a:pt x="374379" y="374150"/>
                      <a:pt x="389643" y="377340"/>
                    </a:cubicBezTo>
                    <a:cubicBezTo>
                      <a:pt x="408375" y="381255"/>
                      <a:pt x="424734" y="364442"/>
                      <a:pt x="420444" y="345868"/>
                    </a:cubicBezTo>
                    <a:cubicBezTo>
                      <a:pt x="417033" y="331103"/>
                      <a:pt x="411655" y="308184"/>
                      <a:pt x="406343" y="287025"/>
                    </a:cubicBezTo>
                    <a:cubicBezTo>
                      <a:pt x="415813" y="266776"/>
                      <a:pt x="421099" y="244186"/>
                      <a:pt x="421099" y="220402"/>
                    </a:cubicBezTo>
                    <a:cubicBezTo>
                      <a:pt x="421099" y="151491"/>
                      <a:pt x="376824" y="92923"/>
                      <a:pt x="315169" y="71590"/>
                    </a:cubicBezTo>
                    <a:cubicBezTo>
                      <a:pt x="322522" y="84962"/>
                      <a:pt x="328210" y="99378"/>
                      <a:pt x="331953" y="114559"/>
                    </a:cubicBezTo>
                    <a:cubicBezTo>
                      <a:pt x="366650" y="136989"/>
                      <a:pt x="389613" y="176014"/>
                      <a:pt x="389613" y="220402"/>
                    </a:cubicBezTo>
                    <a:cubicBezTo>
                      <a:pt x="389613" y="241212"/>
                      <a:pt x="384578" y="260800"/>
                      <a:pt x="375674" y="278058"/>
                    </a:cubicBezTo>
                    <a:lnTo>
                      <a:pt x="372935" y="283369"/>
                    </a:lnTo>
                    <a:lnTo>
                      <a:pt x="374408" y="289158"/>
                    </a:lnTo>
                    <a:cubicBezTo>
                      <a:pt x="379190" y="307955"/>
                      <a:pt x="384200" y="329040"/>
                      <a:pt x="387873" y="344795"/>
                    </a:cubicBezTo>
                    <a:cubicBezTo>
                      <a:pt x="371625" y="341359"/>
                      <a:pt x="349721" y="336605"/>
                      <a:pt x="330377" y="331999"/>
                    </a:cubicBezTo>
                    <a:lnTo>
                      <a:pt x="324825" y="330679"/>
                    </a:lnTo>
                    <a:lnTo>
                      <a:pt x="319716" y="333221"/>
                    </a:lnTo>
                    <a:cubicBezTo>
                      <a:pt x="302854" y="341615"/>
                      <a:pt x="283837" y="346344"/>
                      <a:pt x="263672" y="346344"/>
                    </a:cubicBezTo>
                    <a:cubicBezTo>
                      <a:pt x="241432" y="346344"/>
                      <a:pt x="220539" y="340578"/>
                      <a:pt x="202403" y="330463"/>
                    </a:cubicBezTo>
                    <a:cubicBezTo>
                      <a:pt x="188426" y="333981"/>
                      <a:pt x="173791" y="335849"/>
                      <a:pt x="158721" y="335849"/>
                    </a:cubicBezTo>
                    <a:cubicBezTo>
                      <a:pt x="158022" y="335849"/>
                      <a:pt x="157325" y="335845"/>
                      <a:pt x="156628" y="335836"/>
                    </a:cubicBez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grpSp>
        <p:nvGrpSpPr>
          <p:cNvPr id="44" name="Group 43" descr="Icon of a lightbulb">
            <a:extLst>
              <a:ext uri="{FF2B5EF4-FFF2-40B4-BE49-F238E27FC236}">
                <a16:creationId xmlns:a16="http://schemas.microsoft.com/office/drawing/2014/main" id="{F5D22E64-0FF5-5D73-9576-8B9FBAC3133F}"/>
              </a:ext>
            </a:extLst>
          </p:cNvPr>
          <p:cNvGrpSpPr/>
          <p:nvPr/>
        </p:nvGrpSpPr>
        <p:grpSpPr>
          <a:xfrm>
            <a:off x="1035549" y="5143712"/>
            <a:ext cx="551807" cy="551807"/>
            <a:chOff x="38017306" y="7067480"/>
            <a:chExt cx="2010777" cy="2010777"/>
          </a:xfrm>
        </p:grpSpPr>
        <p:sp>
          <p:nvSpPr>
            <p:cNvPr id="45" name="Oval 44">
              <a:extLst>
                <a:ext uri="{FF2B5EF4-FFF2-40B4-BE49-F238E27FC236}">
                  <a16:creationId xmlns:a16="http://schemas.microsoft.com/office/drawing/2014/main" id="{271B7083-ADF2-9ACA-8156-2E9C4503D5E6}"/>
                </a:ext>
                <a:ext uri="{C183D7F6-B498-43B3-948B-1728B52AA6E4}">
                  <adec:decorative xmlns:adec="http://schemas.microsoft.com/office/drawing/2017/decorative" val="1"/>
                </a:ext>
              </a:extLst>
            </p:cNvPr>
            <p:cNvSpPr/>
            <p:nvPr/>
          </p:nvSpPr>
          <p:spPr bwMode="auto">
            <a:xfrm>
              <a:off x="38017306" y="7067480"/>
              <a:ext cx="2010777" cy="2010777"/>
            </a:xfrm>
            <a:prstGeom prst="ellipse">
              <a:avLst/>
            </a:prstGeom>
            <a:gradFill flip="none" rotWithShape="1">
              <a:gsLst>
                <a:gs pos="100000">
                  <a:srgbClr val="AC35AF"/>
                </a:gs>
                <a:gs pos="28000">
                  <a:srgbClr val="F65567"/>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46" name="Graphic 11">
              <a:extLst>
                <a:ext uri="{FF2B5EF4-FFF2-40B4-BE49-F238E27FC236}">
                  <a16:creationId xmlns:a16="http://schemas.microsoft.com/office/drawing/2014/main" id="{327DBA3A-8038-AE91-2878-660303C9F441}"/>
                </a:ext>
                <a:ext uri="{C183D7F6-B498-43B3-948B-1728B52AA6E4}">
                  <adec:decorative xmlns:adec="http://schemas.microsoft.com/office/drawing/2017/decorative" val="1"/>
                </a:ext>
              </a:extLst>
            </p:cNvPr>
            <p:cNvSpPr>
              <a:spLocks noChangeAspect="1"/>
            </p:cNvSpPr>
            <p:nvPr/>
          </p:nvSpPr>
          <p:spPr>
            <a:xfrm>
              <a:off x="38725184" y="7662538"/>
              <a:ext cx="595021" cy="820660"/>
            </a:xfrm>
            <a:custGeom>
              <a:avLst/>
              <a:gdLst>
                <a:gd name="connsiteX0" fmla="*/ 245472 w 329935"/>
                <a:gd name="connsiteY0" fmla="*/ 386776 h 455051"/>
                <a:gd name="connsiteX1" fmla="*/ 238857 w 329935"/>
                <a:gd name="connsiteY1" fmla="*/ 415412 h 455051"/>
                <a:gd name="connsiteX2" fmla="*/ 192921 w 329935"/>
                <a:gd name="connsiteY2" fmla="*/ 454902 h 455051"/>
                <a:gd name="connsiteX3" fmla="*/ 188982 w 329935"/>
                <a:gd name="connsiteY3" fmla="*/ 455052 h 455051"/>
                <a:gd name="connsiteX4" fmla="*/ 140932 w 329935"/>
                <a:gd name="connsiteY4" fmla="*/ 455052 h 455051"/>
                <a:gd name="connsiteX5" fmla="*/ 92081 w 329935"/>
                <a:gd name="connsiteY5" fmla="*/ 419182 h 455051"/>
                <a:gd name="connsiteX6" fmla="*/ 91047 w 329935"/>
                <a:gd name="connsiteY6" fmla="*/ 415375 h 455051"/>
                <a:gd name="connsiteX7" fmla="*/ 84441 w 329935"/>
                <a:gd name="connsiteY7" fmla="*/ 386776 h 455051"/>
                <a:gd name="connsiteX8" fmla="*/ 245472 w 329935"/>
                <a:gd name="connsiteY8" fmla="*/ 386776 h 455051"/>
                <a:gd name="connsiteX9" fmla="*/ 164968 w 329935"/>
                <a:gd name="connsiteY9" fmla="*/ 0 h 455051"/>
                <a:gd name="connsiteX10" fmla="*/ 329935 w 329935"/>
                <a:gd name="connsiteY10" fmla="*/ 164968 h 455051"/>
                <a:gd name="connsiteX11" fmla="*/ 267011 w 329935"/>
                <a:gd name="connsiteY11" fmla="*/ 297868 h 455051"/>
                <a:gd name="connsiteX12" fmla="*/ 265398 w 329935"/>
                <a:gd name="connsiteY12" fmla="*/ 300701 h 455051"/>
                <a:gd name="connsiteX13" fmla="*/ 253390 w 329935"/>
                <a:gd name="connsiteY13" fmla="*/ 352645 h 455051"/>
                <a:gd name="connsiteX14" fmla="*/ 182033 w 329935"/>
                <a:gd name="connsiteY14" fmla="*/ 352645 h 455051"/>
                <a:gd name="connsiteX15" fmla="*/ 182033 w 329935"/>
                <a:gd name="connsiteY15" fmla="*/ 199084 h 455051"/>
                <a:gd name="connsiteX16" fmla="*/ 164968 w 329935"/>
                <a:gd name="connsiteY16" fmla="*/ 182018 h 455051"/>
                <a:gd name="connsiteX17" fmla="*/ 147902 w 329935"/>
                <a:gd name="connsiteY17" fmla="*/ 199084 h 455051"/>
                <a:gd name="connsiteX18" fmla="*/ 147902 w 329935"/>
                <a:gd name="connsiteY18" fmla="*/ 352645 h 455051"/>
                <a:gd name="connsiteX19" fmla="*/ 76545 w 329935"/>
                <a:gd name="connsiteY19" fmla="*/ 352645 h 455051"/>
                <a:gd name="connsiteX20" fmla="*/ 64577 w 329935"/>
                <a:gd name="connsiteY20" fmla="*/ 300706 h 455051"/>
                <a:gd name="connsiteX21" fmla="*/ 62961 w 329935"/>
                <a:gd name="connsiteY21" fmla="*/ 297868 h 455051"/>
                <a:gd name="connsiteX22" fmla="*/ 0 w 329935"/>
                <a:gd name="connsiteY22" fmla="*/ 164968 h 455051"/>
                <a:gd name="connsiteX23" fmla="*/ 164968 w 329935"/>
                <a:gd name="connsiteY23" fmla="*/ 0 h 455051"/>
                <a:gd name="connsiteX24" fmla="*/ 147902 w 329935"/>
                <a:gd name="connsiteY24" fmla="*/ 108077 h 455051"/>
                <a:gd name="connsiteX25" fmla="*/ 147902 w 329935"/>
                <a:gd name="connsiteY25" fmla="*/ 142209 h 455051"/>
                <a:gd name="connsiteX26" fmla="*/ 164968 w 329935"/>
                <a:gd name="connsiteY26" fmla="*/ 159274 h 455051"/>
                <a:gd name="connsiteX27" fmla="*/ 182033 w 329935"/>
                <a:gd name="connsiteY27" fmla="*/ 142209 h 455051"/>
                <a:gd name="connsiteX28" fmla="*/ 182033 w 329935"/>
                <a:gd name="connsiteY28" fmla="*/ 108077 h 455051"/>
                <a:gd name="connsiteX29" fmla="*/ 164968 w 329935"/>
                <a:gd name="connsiteY29" fmla="*/ 91011 h 455051"/>
                <a:gd name="connsiteX30" fmla="*/ 147902 w 329935"/>
                <a:gd name="connsiteY30" fmla="*/ 108077 h 455051"/>
                <a:gd name="connsiteX31" fmla="*/ 262362 w 329935"/>
                <a:gd name="connsiteY31" fmla="*/ 141419 h 455051"/>
                <a:gd name="connsiteX32" fmla="*/ 238229 w 329935"/>
                <a:gd name="connsiteY32" fmla="*/ 141419 h 455051"/>
                <a:gd name="connsiteX33" fmla="*/ 214094 w 329935"/>
                <a:gd name="connsiteY33" fmla="*/ 165554 h 455051"/>
                <a:gd name="connsiteX34" fmla="*/ 214094 w 329935"/>
                <a:gd name="connsiteY34" fmla="*/ 189688 h 455051"/>
                <a:gd name="connsiteX35" fmla="*/ 238229 w 329935"/>
                <a:gd name="connsiteY35" fmla="*/ 189688 h 455051"/>
                <a:gd name="connsiteX36" fmla="*/ 262362 w 329935"/>
                <a:gd name="connsiteY36" fmla="*/ 165554 h 455051"/>
                <a:gd name="connsiteX37" fmla="*/ 262362 w 329935"/>
                <a:gd name="connsiteY37" fmla="*/ 141419 h 455051"/>
                <a:gd name="connsiteX38" fmla="*/ 91707 w 329935"/>
                <a:gd name="connsiteY38" fmla="*/ 141419 h 455051"/>
                <a:gd name="connsiteX39" fmla="*/ 67572 w 329935"/>
                <a:gd name="connsiteY39" fmla="*/ 141419 h 455051"/>
                <a:gd name="connsiteX40" fmla="*/ 67572 w 329935"/>
                <a:gd name="connsiteY40" fmla="*/ 165554 h 455051"/>
                <a:gd name="connsiteX41" fmla="*/ 91707 w 329935"/>
                <a:gd name="connsiteY41" fmla="*/ 189688 h 455051"/>
                <a:gd name="connsiteX42" fmla="*/ 115841 w 329935"/>
                <a:gd name="connsiteY42" fmla="*/ 189688 h 455051"/>
                <a:gd name="connsiteX43" fmla="*/ 115841 w 329935"/>
                <a:gd name="connsiteY43" fmla="*/ 165554 h 455051"/>
                <a:gd name="connsiteX44" fmla="*/ 91707 w 329935"/>
                <a:gd name="connsiteY44" fmla="*/ 141419 h 45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9935" h="455051">
                  <a:moveTo>
                    <a:pt x="245472" y="386776"/>
                  </a:moveTo>
                  <a:lnTo>
                    <a:pt x="238857" y="415412"/>
                  </a:lnTo>
                  <a:cubicBezTo>
                    <a:pt x="233779" y="437331"/>
                    <a:pt x="215056" y="453204"/>
                    <a:pt x="192921" y="454902"/>
                  </a:cubicBezTo>
                  <a:lnTo>
                    <a:pt x="188982" y="455052"/>
                  </a:lnTo>
                  <a:lnTo>
                    <a:pt x="140932" y="455052"/>
                  </a:lnTo>
                  <a:cubicBezTo>
                    <a:pt x="118419" y="455052"/>
                    <a:pt x="98719" y="440378"/>
                    <a:pt x="92081" y="419182"/>
                  </a:cubicBezTo>
                  <a:lnTo>
                    <a:pt x="91047" y="415375"/>
                  </a:lnTo>
                  <a:lnTo>
                    <a:pt x="84441" y="386776"/>
                  </a:lnTo>
                  <a:lnTo>
                    <a:pt x="245472" y="386776"/>
                  </a:lnTo>
                  <a:close/>
                  <a:moveTo>
                    <a:pt x="164968" y="0"/>
                  </a:moveTo>
                  <a:cubicBezTo>
                    <a:pt x="256078" y="0"/>
                    <a:pt x="329935" y="73858"/>
                    <a:pt x="329935" y="164968"/>
                  </a:cubicBezTo>
                  <a:cubicBezTo>
                    <a:pt x="329935" y="213582"/>
                    <a:pt x="308647" y="258108"/>
                    <a:pt x="267011" y="297868"/>
                  </a:cubicBezTo>
                  <a:cubicBezTo>
                    <a:pt x="266208" y="298635"/>
                    <a:pt x="265648" y="299621"/>
                    <a:pt x="265398" y="300701"/>
                  </a:cubicBezTo>
                  <a:lnTo>
                    <a:pt x="253390" y="352645"/>
                  </a:lnTo>
                  <a:lnTo>
                    <a:pt x="182033" y="352645"/>
                  </a:lnTo>
                  <a:lnTo>
                    <a:pt x="182033" y="199084"/>
                  </a:lnTo>
                  <a:cubicBezTo>
                    <a:pt x="182033" y="189659"/>
                    <a:pt x="174392" y="182018"/>
                    <a:pt x="164968" y="182018"/>
                  </a:cubicBezTo>
                  <a:cubicBezTo>
                    <a:pt x="155543" y="182018"/>
                    <a:pt x="147902" y="189659"/>
                    <a:pt x="147902" y="199084"/>
                  </a:cubicBezTo>
                  <a:lnTo>
                    <a:pt x="147902" y="352645"/>
                  </a:lnTo>
                  <a:lnTo>
                    <a:pt x="76545" y="352645"/>
                  </a:lnTo>
                  <a:lnTo>
                    <a:pt x="64577" y="300706"/>
                  </a:lnTo>
                  <a:cubicBezTo>
                    <a:pt x="64326" y="299623"/>
                    <a:pt x="63765" y="298638"/>
                    <a:pt x="62961" y="297868"/>
                  </a:cubicBezTo>
                  <a:cubicBezTo>
                    <a:pt x="21302" y="258108"/>
                    <a:pt x="0" y="213582"/>
                    <a:pt x="0" y="164968"/>
                  </a:cubicBezTo>
                  <a:cubicBezTo>
                    <a:pt x="0" y="73858"/>
                    <a:pt x="73858" y="0"/>
                    <a:pt x="164968" y="0"/>
                  </a:cubicBezTo>
                  <a:close/>
                  <a:moveTo>
                    <a:pt x="147902" y="108077"/>
                  </a:moveTo>
                  <a:lnTo>
                    <a:pt x="147902" y="142209"/>
                  </a:lnTo>
                  <a:cubicBezTo>
                    <a:pt x="147902" y="151634"/>
                    <a:pt x="155543" y="159274"/>
                    <a:pt x="164968" y="159274"/>
                  </a:cubicBezTo>
                  <a:cubicBezTo>
                    <a:pt x="174392" y="159274"/>
                    <a:pt x="182033" y="151634"/>
                    <a:pt x="182033" y="142209"/>
                  </a:cubicBezTo>
                  <a:lnTo>
                    <a:pt x="182033" y="108077"/>
                  </a:lnTo>
                  <a:cubicBezTo>
                    <a:pt x="182033" y="98652"/>
                    <a:pt x="174392" y="91011"/>
                    <a:pt x="164968" y="91011"/>
                  </a:cubicBezTo>
                  <a:cubicBezTo>
                    <a:pt x="155543" y="91011"/>
                    <a:pt x="147902" y="98652"/>
                    <a:pt x="147902" y="108077"/>
                  </a:cubicBezTo>
                  <a:close/>
                  <a:moveTo>
                    <a:pt x="262362" y="141419"/>
                  </a:moveTo>
                  <a:cubicBezTo>
                    <a:pt x="255698" y="134755"/>
                    <a:pt x="244894" y="134755"/>
                    <a:pt x="238229" y="141419"/>
                  </a:cubicBezTo>
                  <a:lnTo>
                    <a:pt x="214094" y="165554"/>
                  </a:lnTo>
                  <a:cubicBezTo>
                    <a:pt x="207429" y="172219"/>
                    <a:pt x="207429" y="183024"/>
                    <a:pt x="214094" y="189688"/>
                  </a:cubicBezTo>
                  <a:cubicBezTo>
                    <a:pt x="220759" y="196353"/>
                    <a:pt x="231565" y="196353"/>
                    <a:pt x="238229" y="189688"/>
                  </a:cubicBezTo>
                  <a:lnTo>
                    <a:pt x="262362" y="165554"/>
                  </a:lnTo>
                  <a:cubicBezTo>
                    <a:pt x="269027" y="158889"/>
                    <a:pt x="269027" y="148084"/>
                    <a:pt x="262362" y="141419"/>
                  </a:cubicBezTo>
                  <a:close/>
                  <a:moveTo>
                    <a:pt x="91707" y="141419"/>
                  </a:moveTo>
                  <a:cubicBezTo>
                    <a:pt x="85042" y="134755"/>
                    <a:pt x="74237" y="134755"/>
                    <a:pt x="67572" y="141419"/>
                  </a:cubicBezTo>
                  <a:cubicBezTo>
                    <a:pt x="60908" y="148084"/>
                    <a:pt x="60908" y="158889"/>
                    <a:pt x="67572" y="165554"/>
                  </a:cubicBezTo>
                  <a:lnTo>
                    <a:pt x="91707" y="189688"/>
                  </a:lnTo>
                  <a:cubicBezTo>
                    <a:pt x="98372" y="196353"/>
                    <a:pt x="109177" y="196353"/>
                    <a:pt x="115841" y="189688"/>
                  </a:cubicBezTo>
                  <a:cubicBezTo>
                    <a:pt x="122506" y="183024"/>
                    <a:pt x="122506" y="172219"/>
                    <a:pt x="115841" y="165554"/>
                  </a:cubicBezTo>
                  <a:lnTo>
                    <a:pt x="91707" y="141419"/>
                  </a:ln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nvGrpSpPr>
          <p:cNvPr id="48" name="Group 47">
            <a:extLst>
              <a:ext uri="{FF2B5EF4-FFF2-40B4-BE49-F238E27FC236}">
                <a16:creationId xmlns:a16="http://schemas.microsoft.com/office/drawing/2014/main" id="{B11761A6-9C6E-B670-43A2-DD5A0071529F}"/>
              </a:ext>
            </a:extLst>
          </p:cNvPr>
          <p:cNvGrpSpPr/>
          <p:nvPr/>
        </p:nvGrpSpPr>
        <p:grpSpPr>
          <a:xfrm>
            <a:off x="819277" y="2956277"/>
            <a:ext cx="3532738" cy="925238"/>
            <a:chOff x="898228" y="4135040"/>
            <a:chExt cx="3532738" cy="925238"/>
          </a:xfrm>
        </p:grpSpPr>
        <p:sp>
          <p:nvSpPr>
            <p:cNvPr id="51" name="TextBox 50">
              <a:extLst>
                <a:ext uri="{FF2B5EF4-FFF2-40B4-BE49-F238E27FC236}">
                  <a16:creationId xmlns:a16="http://schemas.microsoft.com/office/drawing/2014/main" id="{177B0B02-A6B0-AAAE-CDCF-66F593C06794}"/>
                </a:ext>
                <a:ext uri="{C183D7F6-B498-43B3-948B-1728B52AA6E4}">
                  <adec:decorative xmlns:adec="http://schemas.microsoft.com/office/drawing/2017/decorative" val="1"/>
                </a:ext>
              </a:extLst>
            </p:cNvPr>
            <p:cNvSpPr txBox="1">
              <a:spLocks/>
            </p:cNvSpPr>
            <p:nvPr/>
          </p:nvSpPr>
          <p:spPr>
            <a:xfrm>
              <a:off x="898228" y="4135040"/>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Model Agnostic</a:t>
              </a:r>
            </a:p>
          </p:txBody>
        </p:sp>
        <p:sp>
          <p:nvSpPr>
            <p:cNvPr id="26" name="Graphic 13">
              <a:extLst>
                <a:ext uri="{FF2B5EF4-FFF2-40B4-BE49-F238E27FC236}">
                  <a16:creationId xmlns:a16="http://schemas.microsoft.com/office/drawing/2014/main" id="{0632446A-A0FE-0FE4-48B2-9BD9BC209522}"/>
                </a:ext>
                <a:ext uri="{C183D7F6-B498-43B3-948B-1728B52AA6E4}">
                  <adec:decorative xmlns:adec="http://schemas.microsoft.com/office/drawing/2017/decorative" val="1"/>
                </a:ext>
              </a:extLst>
            </p:cNvPr>
            <p:cNvSpPr/>
            <p:nvPr/>
          </p:nvSpPr>
          <p:spPr>
            <a:xfrm>
              <a:off x="1133729" y="4321518"/>
              <a:ext cx="513348" cy="513098"/>
            </a:xfrm>
            <a:custGeom>
              <a:avLst/>
              <a:gdLst>
                <a:gd name="connsiteX0" fmla="*/ 186770 w 458921"/>
                <a:gd name="connsiteY0" fmla="*/ 0 h 458697"/>
                <a:gd name="connsiteX1" fmla="*/ 212251 w 458921"/>
                <a:gd name="connsiteY1" fmla="*/ 32389 h 458697"/>
                <a:gd name="connsiteX2" fmla="*/ 212251 w 458921"/>
                <a:gd name="connsiteY2" fmla="*/ 131805 h 458697"/>
                <a:gd name="connsiteX3" fmla="*/ 191705 w 458921"/>
                <a:gd name="connsiteY3" fmla="*/ 131805 h 458697"/>
                <a:gd name="connsiteX4" fmla="*/ 149150 w 458921"/>
                <a:gd name="connsiteY4" fmla="*/ 103123 h 458697"/>
                <a:gd name="connsiteX5" fmla="*/ 103257 w 458921"/>
                <a:gd name="connsiteY5" fmla="*/ 149015 h 458697"/>
                <a:gd name="connsiteX6" fmla="*/ 149150 w 458921"/>
                <a:gd name="connsiteY6" fmla="*/ 194907 h 458697"/>
                <a:gd name="connsiteX7" fmla="*/ 191705 w 458921"/>
                <a:gd name="connsiteY7" fmla="*/ 166224 h 458697"/>
                <a:gd name="connsiteX8" fmla="*/ 212251 w 458921"/>
                <a:gd name="connsiteY8" fmla="*/ 166224 h 458697"/>
                <a:gd name="connsiteX9" fmla="*/ 212251 w 458921"/>
                <a:gd name="connsiteY9" fmla="*/ 416289 h 458697"/>
                <a:gd name="connsiteX10" fmla="*/ 194291 w 458921"/>
                <a:gd name="connsiteY10" fmla="*/ 449806 h 458697"/>
                <a:gd name="connsiteX11" fmla="*/ 158510 w 458921"/>
                <a:gd name="connsiteY11" fmla="*/ 458698 h 458697"/>
                <a:gd name="connsiteX12" fmla="*/ 81482 w 458921"/>
                <a:gd name="connsiteY12" fmla="*/ 420412 h 458697"/>
                <a:gd name="connsiteX13" fmla="*/ 58097 w 458921"/>
                <a:gd name="connsiteY13" fmla="*/ 371374 h 458697"/>
                <a:gd name="connsiteX14" fmla="*/ 28965 w 458921"/>
                <a:gd name="connsiteY14" fmla="*/ 355550 h 458697"/>
                <a:gd name="connsiteX15" fmla="*/ 0 w 458921"/>
                <a:gd name="connsiteY15" fmla="*/ 285918 h 458697"/>
                <a:gd name="connsiteX16" fmla="*/ 4345 w 458921"/>
                <a:gd name="connsiteY16" fmla="*/ 240799 h 458697"/>
                <a:gd name="connsiteX17" fmla="*/ 100958 w 458921"/>
                <a:gd name="connsiteY17" fmla="*/ 240799 h 458697"/>
                <a:gd name="connsiteX18" fmla="*/ 131603 w 458921"/>
                <a:gd name="connsiteY18" fmla="*/ 267220 h 458697"/>
                <a:gd name="connsiteX19" fmla="*/ 103257 w 458921"/>
                <a:gd name="connsiteY19" fmla="*/ 309638 h 458697"/>
                <a:gd name="connsiteX20" fmla="*/ 149150 w 458921"/>
                <a:gd name="connsiteY20" fmla="*/ 355530 h 458697"/>
                <a:gd name="connsiteX21" fmla="*/ 195042 w 458921"/>
                <a:gd name="connsiteY21" fmla="*/ 309638 h 458697"/>
                <a:gd name="connsiteX22" fmla="*/ 166184 w 458921"/>
                <a:gd name="connsiteY22" fmla="*/ 267011 h 458697"/>
                <a:gd name="connsiteX23" fmla="*/ 100958 w 458921"/>
                <a:gd name="connsiteY23" fmla="*/ 206380 h 458697"/>
                <a:gd name="connsiteX24" fmla="*/ 23851 w 458921"/>
                <a:gd name="connsiteY24" fmla="*/ 206380 h 458697"/>
                <a:gd name="connsiteX25" fmla="*/ 33712 w 458921"/>
                <a:gd name="connsiteY25" fmla="*/ 200127 h 458697"/>
                <a:gd name="connsiteX26" fmla="*/ 35220 w 458921"/>
                <a:gd name="connsiteY26" fmla="*/ 199448 h 458697"/>
                <a:gd name="connsiteX27" fmla="*/ 31148 w 458921"/>
                <a:gd name="connsiteY27" fmla="*/ 173596 h 458697"/>
                <a:gd name="connsiteX28" fmla="*/ 37915 w 458921"/>
                <a:gd name="connsiteY28" fmla="*/ 123546 h 458697"/>
                <a:gd name="connsiteX29" fmla="*/ 61733 w 458921"/>
                <a:gd name="connsiteY29" fmla="*/ 82846 h 458697"/>
                <a:gd name="connsiteX30" fmla="*/ 86869 w 458921"/>
                <a:gd name="connsiteY30" fmla="*/ 69837 h 458697"/>
                <a:gd name="connsiteX31" fmla="*/ 117913 w 458921"/>
                <a:gd name="connsiteY31" fmla="*/ 23076 h 458697"/>
                <a:gd name="connsiteX32" fmla="*/ 186770 w 458921"/>
                <a:gd name="connsiteY32" fmla="*/ 0 h 458697"/>
                <a:gd name="connsiteX33" fmla="*/ 246670 w 458921"/>
                <a:gd name="connsiteY33" fmla="*/ 344057 h 458697"/>
                <a:gd name="connsiteX34" fmla="*/ 284531 w 458921"/>
                <a:gd name="connsiteY34" fmla="*/ 344057 h 458697"/>
                <a:gd name="connsiteX35" fmla="*/ 349928 w 458921"/>
                <a:gd name="connsiteY35" fmla="*/ 278660 h 458697"/>
                <a:gd name="connsiteX36" fmla="*/ 349928 w 458921"/>
                <a:gd name="connsiteY36" fmla="*/ 237463 h 458697"/>
                <a:gd name="connsiteX37" fmla="*/ 378610 w 458921"/>
                <a:gd name="connsiteY37" fmla="*/ 194907 h 458697"/>
                <a:gd name="connsiteX38" fmla="*/ 332718 w 458921"/>
                <a:gd name="connsiteY38" fmla="*/ 149015 h 458697"/>
                <a:gd name="connsiteX39" fmla="*/ 286826 w 458921"/>
                <a:gd name="connsiteY39" fmla="*/ 194907 h 458697"/>
                <a:gd name="connsiteX40" fmla="*/ 315509 w 458921"/>
                <a:gd name="connsiteY40" fmla="*/ 237463 h 458697"/>
                <a:gd name="connsiteX41" fmla="*/ 315509 w 458921"/>
                <a:gd name="connsiteY41" fmla="*/ 278660 h 458697"/>
                <a:gd name="connsiteX42" fmla="*/ 284531 w 458921"/>
                <a:gd name="connsiteY42" fmla="*/ 309638 h 458697"/>
                <a:gd name="connsiteX43" fmla="*/ 246670 w 458921"/>
                <a:gd name="connsiteY43" fmla="*/ 309638 h 458697"/>
                <a:gd name="connsiteX44" fmla="*/ 246670 w 458921"/>
                <a:gd name="connsiteY44" fmla="*/ 149177 h 458697"/>
                <a:gd name="connsiteX45" fmla="*/ 246670 w 458921"/>
                <a:gd name="connsiteY45" fmla="*/ 149015 h 458697"/>
                <a:gd name="connsiteX46" fmla="*/ 246670 w 458921"/>
                <a:gd name="connsiteY46" fmla="*/ 148853 h 458697"/>
                <a:gd name="connsiteX47" fmla="*/ 246670 w 458921"/>
                <a:gd name="connsiteY47" fmla="*/ 32389 h 458697"/>
                <a:gd name="connsiteX48" fmla="*/ 272152 w 458921"/>
                <a:gd name="connsiteY48" fmla="*/ 0 h 458697"/>
                <a:gd name="connsiteX49" fmla="*/ 341009 w 458921"/>
                <a:gd name="connsiteY49" fmla="*/ 23076 h 458697"/>
                <a:gd name="connsiteX50" fmla="*/ 372052 w 458921"/>
                <a:gd name="connsiteY50" fmla="*/ 69837 h 458697"/>
                <a:gd name="connsiteX51" fmla="*/ 397190 w 458921"/>
                <a:gd name="connsiteY51" fmla="*/ 82846 h 458697"/>
                <a:gd name="connsiteX52" fmla="*/ 421008 w 458921"/>
                <a:gd name="connsiteY52" fmla="*/ 123546 h 458697"/>
                <a:gd name="connsiteX53" fmla="*/ 427775 w 458921"/>
                <a:gd name="connsiteY53" fmla="*/ 173596 h 458697"/>
                <a:gd name="connsiteX54" fmla="*/ 423702 w 458921"/>
                <a:gd name="connsiteY54" fmla="*/ 199448 h 458697"/>
                <a:gd name="connsiteX55" fmla="*/ 425209 w 458921"/>
                <a:gd name="connsiteY55" fmla="*/ 200127 h 458697"/>
                <a:gd name="connsiteX56" fmla="*/ 445735 w 458921"/>
                <a:gd name="connsiteY56" fmla="*/ 218728 h 458697"/>
                <a:gd name="connsiteX57" fmla="*/ 458922 w 458921"/>
                <a:gd name="connsiteY57" fmla="*/ 285918 h 458697"/>
                <a:gd name="connsiteX58" fmla="*/ 429957 w 458921"/>
                <a:gd name="connsiteY58" fmla="*/ 355550 h 458697"/>
                <a:gd name="connsiteX59" fmla="*/ 400824 w 458921"/>
                <a:gd name="connsiteY59" fmla="*/ 371374 h 458697"/>
                <a:gd name="connsiteX60" fmla="*/ 377440 w 458921"/>
                <a:gd name="connsiteY60" fmla="*/ 420412 h 458697"/>
                <a:gd name="connsiteX61" fmla="*/ 300410 w 458921"/>
                <a:gd name="connsiteY61" fmla="*/ 458698 h 458697"/>
                <a:gd name="connsiteX62" fmla="*/ 264630 w 458921"/>
                <a:gd name="connsiteY62" fmla="*/ 449806 h 458697"/>
                <a:gd name="connsiteX63" fmla="*/ 246670 w 458921"/>
                <a:gd name="connsiteY63" fmla="*/ 416289 h 458697"/>
                <a:gd name="connsiteX64" fmla="*/ 246670 w 458921"/>
                <a:gd name="connsiteY64" fmla="*/ 344057 h 458697"/>
                <a:gd name="connsiteX65" fmla="*/ 137677 w 458921"/>
                <a:gd name="connsiteY65" fmla="*/ 149015 h 458697"/>
                <a:gd name="connsiteX66" fmla="*/ 149150 w 458921"/>
                <a:gd name="connsiteY66" fmla="*/ 137542 h 458697"/>
                <a:gd name="connsiteX67" fmla="*/ 160623 w 458921"/>
                <a:gd name="connsiteY67" fmla="*/ 149015 h 458697"/>
                <a:gd name="connsiteX68" fmla="*/ 149150 w 458921"/>
                <a:gd name="connsiteY68" fmla="*/ 160488 h 458697"/>
                <a:gd name="connsiteX69" fmla="*/ 137677 w 458921"/>
                <a:gd name="connsiteY69" fmla="*/ 149015 h 458697"/>
                <a:gd name="connsiteX70" fmla="*/ 149150 w 458921"/>
                <a:gd name="connsiteY70" fmla="*/ 298165 h 458697"/>
                <a:gd name="connsiteX71" fmla="*/ 137677 w 458921"/>
                <a:gd name="connsiteY71" fmla="*/ 309638 h 458697"/>
                <a:gd name="connsiteX72" fmla="*/ 149150 w 458921"/>
                <a:gd name="connsiteY72" fmla="*/ 321111 h 458697"/>
                <a:gd name="connsiteX73" fmla="*/ 160623 w 458921"/>
                <a:gd name="connsiteY73" fmla="*/ 309638 h 458697"/>
                <a:gd name="connsiteX74" fmla="*/ 149150 w 458921"/>
                <a:gd name="connsiteY74" fmla="*/ 298165 h 458697"/>
                <a:gd name="connsiteX75" fmla="*/ 321245 w 458921"/>
                <a:gd name="connsiteY75" fmla="*/ 194907 h 458697"/>
                <a:gd name="connsiteX76" fmla="*/ 332718 w 458921"/>
                <a:gd name="connsiteY76" fmla="*/ 206380 h 458697"/>
                <a:gd name="connsiteX77" fmla="*/ 344191 w 458921"/>
                <a:gd name="connsiteY77" fmla="*/ 194907 h 458697"/>
                <a:gd name="connsiteX78" fmla="*/ 332718 w 458921"/>
                <a:gd name="connsiteY78" fmla="*/ 183434 h 458697"/>
                <a:gd name="connsiteX79" fmla="*/ 321245 w 458921"/>
                <a:gd name="connsiteY79" fmla="*/ 194907 h 45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8921" h="458697">
                  <a:moveTo>
                    <a:pt x="186770" y="0"/>
                  </a:moveTo>
                  <a:cubicBezTo>
                    <a:pt x="203009" y="0"/>
                    <a:pt x="212251" y="16151"/>
                    <a:pt x="212251" y="32389"/>
                  </a:cubicBezTo>
                  <a:lnTo>
                    <a:pt x="212251" y="131805"/>
                  </a:lnTo>
                  <a:lnTo>
                    <a:pt x="191705" y="131805"/>
                  </a:lnTo>
                  <a:cubicBezTo>
                    <a:pt x="184897" y="114987"/>
                    <a:pt x="168409" y="103123"/>
                    <a:pt x="149150" y="103123"/>
                  </a:cubicBezTo>
                  <a:cubicBezTo>
                    <a:pt x="123804" y="103123"/>
                    <a:pt x="103257" y="123670"/>
                    <a:pt x="103257" y="149015"/>
                  </a:cubicBezTo>
                  <a:cubicBezTo>
                    <a:pt x="103257" y="174361"/>
                    <a:pt x="123804" y="194907"/>
                    <a:pt x="149150" y="194907"/>
                  </a:cubicBezTo>
                  <a:cubicBezTo>
                    <a:pt x="168409" y="194907"/>
                    <a:pt x="184897" y="183043"/>
                    <a:pt x="191705" y="166224"/>
                  </a:cubicBezTo>
                  <a:lnTo>
                    <a:pt x="212251" y="166224"/>
                  </a:lnTo>
                  <a:lnTo>
                    <a:pt x="212251" y="416289"/>
                  </a:lnTo>
                  <a:cubicBezTo>
                    <a:pt x="212251" y="429967"/>
                    <a:pt x="206469" y="443572"/>
                    <a:pt x="194291" y="449806"/>
                  </a:cubicBezTo>
                  <a:cubicBezTo>
                    <a:pt x="183876" y="455139"/>
                    <a:pt x="171878" y="458698"/>
                    <a:pt x="158510" y="458698"/>
                  </a:cubicBezTo>
                  <a:cubicBezTo>
                    <a:pt x="123846" y="458698"/>
                    <a:pt x="98067" y="441162"/>
                    <a:pt x="81482" y="420412"/>
                  </a:cubicBezTo>
                  <a:cubicBezTo>
                    <a:pt x="69303" y="405176"/>
                    <a:pt x="61298" y="387267"/>
                    <a:pt x="58097" y="371374"/>
                  </a:cubicBezTo>
                  <a:cubicBezTo>
                    <a:pt x="48857" y="368689"/>
                    <a:pt x="38421" y="363662"/>
                    <a:pt x="28965" y="355550"/>
                  </a:cubicBezTo>
                  <a:cubicBezTo>
                    <a:pt x="12669" y="341572"/>
                    <a:pt x="0" y="319064"/>
                    <a:pt x="0" y="285918"/>
                  </a:cubicBezTo>
                  <a:cubicBezTo>
                    <a:pt x="0" y="268587"/>
                    <a:pt x="1239" y="253493"/>
                    <a:pt x="4345" y="240799"/>
                  </a:cubicBezTo>
                  <a:lnTo>
                    <a:pt x="100958" y="240799"/>
                  </a:lnTo>
                  <a:cubicBezTo>
                    <a:pt x="116518" y="240799"/>
                    <a:pt x="129399" y="252272"/>
                    <a:pt x="131603" y="267220"/>
                  </a:cubicBezTo>
                  <a:cubicBezTo>
                    <a:pt x="114963" y="274110"/>
                    <a:pt x="103257" y="290508"/>
                    <a:pt x="103257" y="309638"/>
                  </a:cubicBezTo>
                  <a:cubicBezTo>
                    <a:pt x="103257" y="334984"/>
                    <a:pt x="123804" y="355530"/>
                    <a:pt x="149150" y="355530"/>
                  </a:cubicBezTo>
                  <a:cubicBezTo>
                    <a:pt x="174495" y="355530"/>
                    <a:pt x="195042" y="334984"/>
                    <a:pt x="195042" y="309638"/>
                  </a:cubicBezTo>
                  <a:cubicBezTo>
                    <a:pt x="195042" y="290310"/>
                    <a:pt x="183095" y="273775"/>
                    <a:pt x="166184" y="267011"/>
                  </a:cubicBezTo>
                  <a:cubicBezTo>
                    <a:pt x="163743" y="233119"/>
                    <a:pt x="135473" y="206380"/>
                    <a:pt x="100958" y="206380"/>
                  </a:cubicBezTo>
                  <a:lnTo>
                    <a:pt x="23851" y="206380"/>
                  </a:lnTo>
                  <a:cubicBezTo>
                    <a:pt x="26846" y="203904"/>
                    <a:pt x="30135" y="201816"/>
                    <a:pt x="33712" y="200127"/>
                  </a:cubicBezTo>
                  <a:cubicBezTo>
                    <a:pt x="34213" y="199893"/>
                    <a:pt x="34715" y="199666"/>
                    <a:pt x="35220" y="199448"/>
                  </a:cubicBezTo>
                  <a:cubicBezTo>
                    <a:pt x="32799" y="191025"/>
                    <a:pt x="31536" y="182228"/>
                    <a:pt x="31148" y="173596"/>
                  </a:cubicBezTo>
                  <a:cubicBezTo>
                    <a:pt x="30390" y="156736"/>
                    <a:pt x="32900" y="139171"/>
                    <a:pt x="37915" y="123546"/>
                  </a:cubicBezTo>
                  <a:cubicBezTo>
                    <a:pt x="42856" y="108153"/>
                    <a:pt x="50701" y="93198"/>
                    <a:pt x="61733" y="82846"/>
                  </a:cubicBezTo>
                  <a:cubicBezTo>
                    <a:pt x="68660" y="76345"/>
                    <a:pt x="77228" y="71431"/>
                    <a:pt x="86869" y="69837"/>
                  </a:cubicBezTo>
                  <a:cubicBezTo>
                    <a:pt x="91429" y="50565"/>
                    <a:pt x="103066" y="34633"/>
                    <a:pt x="117913" y="23076"/>
                  </a:cubicBezTo>
                  <a:cubicBezTo>
                    <a:pt x="136995" y="8220"/>
                    <a:pt x="161960" y="0"/>
                    <a:pt x="186770" y="0"/>
                  </a:cubicBezTo>
                  <a:close/>
                  <a:moveTo>
                    <a:pt x="246670" y="344057"/>
                  </a:moveTo>
                  <a:lnTo>
                    <a:pt x="284531" y="344057"/>
                  </a:lnTo>
                  <a:cubicBezTo>
                    <a:pt x="320649" y="344057"/>
                    <a:pt x="349928" y="314778"/>
                    <a:pt x="349928" y="278660"/>
                  </a:cubicBezTo>
                  <a:lnTo>
                    <a:pt x="349928" y="237463"/>
                  </a:lnTo>
                  <a:cubicBezTo>
                    <a:pt x="366747" y="230655"/>
                    <a:pt x="378610" y="214166"/>
                    <a:pt x="378610" y="194907"/>
                  </a:cubicBezTo>
                  <a:cubicBezTo>
                    <a:pt x="378610" y="169562"/>
                    <a:pt x="358064" y="149015"/>
                    <a:pt x="332718" y="149015"/>
                  </a:cubicBezTo>
                  <a:cubicBezTo>
                    <a:pt x="307372" y="149015"/>
                    <a:pt x="286826" y="169562"/>
                    <a:pt x="286826" y="194907"/>
                  </a:cubicBezTo>
                  <a:cubicBezTo>
                    <a:pt x="286826" y="214166"/>
                    <a:pt x="298689" y="230655"/>
                    <a:pt x="315509" y="237463"/>
                  </a:cubicBezTo>
                  <a:lnTo>
                    <a:pt x="315509" y="278660"/>
                  </a:lnTo>
                  <a:cubicBezTo>
                    <a:pt x="315509" y="295769"/>
                    <a:pt x="301640" y="309638"/>
                    <a:pt x="284531" y="309638"/>
                  </a:cubicBezTo>
                  <a:lnTo>
                    <a:pt x="246670" y="309638"/>
                  </a:lnTo>
                  <a:lnTo>
                    <a:pt x="246670" y="149177"/>
                  </a:lnTo>
                  <a:cubicBezTo>
                    <a:pt x="246670" y="149123"/>
                    <a:pt x="246670" y="149069"/>
                    <a:pt x="246670" y="149015"/>
                  </a:cubicBezTo>
                  <a:cubicBezTo>
                    <a:pt x="246670" y="148961"/>
                    <a:pt x="246670" y="148907"/>
                    <a:pt x="246670" y="148853"/>
                  </a:cubicBezTo>
                  <a:lnTo>
                    <a:pt x="246670" y="32389"/>
                  </a:lnTo>
                  <a:cubicBezTo>
                    <a:pt x="246670" y="16151"/>
                    <a:pt x="255913" y="0"/>
                    <a:pt x="272152" y="0"/>
                  </a:cubicBezTo>
                  <a:cubicBezTo>
                    <a:pt x="296961" y="0"/>
                    <a:pt x="321927" y="8220"/>
                    <a:pt x="341009" y="23076"/>
                  </a:cubicBezTo>
                  <a:cubicBezTo>
                    <a:pt x="355855" y="34633"/>
                    <a:pt x="367493" y="50565"/>
                    <a:pt x="372052" y="69837"/>
                  </a:cubicBezTo>
                  <a:cubicBezTo>
                    <a:pt x="381694" y="71431"/>
                    <a:pt x="390262" y="76345"/>
                    <a:pt x="397190" y="82846"/>
                  </a:cubicBezTo>
                  <a:cubicBezTo>
                    <a:pt x="408220" y="93198"/>
                    <a:pt x="416065" y="108153"/>
                    <a:pt x="421008" y="123546"/>
                  </a:cubicBezTo>
                  <a:cubicBezTo>
                    <a:pt x="426022" y="139171"/>
                    <a:pt x="428532" y="156736"/>
                    <a:pt x="427775" y="173596"/>
                  </a:cubicBezTo>
                  <a:cubicBezTo>
                    <a:pt x="427387" y="182228"/>
                    <a:pt x="426123" y="191025"/>
                    <a:pt x="423702" y="199448"/>
                  </a:cubicBezTo>
                  <a:cubicBezTo>
                    <a:pt x="424207" y="199666"/>
                    <a:pt x="424709" y="199893"/>
                    <a:pt x="425209" y="200127"/>
                  </a:cubicBezTo>
                  <a:cubicBezTo>
                    <a:pt x="433704" y="204134"/>
                    <a:pt x="440569" y="210405"/>
                    <a:pt x="445735" y="218728"/>
                  </a:cubicBezTo>
                  <a:cubicBezTo>
                    <a:pt x="455489" y="234439"/>
                    <a:pt x="458922" y="257077"/>
                    <a:pt x="458922" y="285918"/>
                  </a:cubicBezTo>
                  <a:cubicBezTo>
                    <a:pt x="458922" y="319064"/>
                    <a:pt x="446253" y="341572"/>
                    <a:pt x="429957" y="355550"/>
                  </a:cubicBezTo>
                  <a:cubicBezTo>
                    <a:pt x="420501" y="363662"/>
                    <a:pt x="410065" y="368689"/>
                    <a:pt x="400824" y="371374"/>
                  </a:cubicBezTo>
                  <a:cubicBezTo>
                    <a:pt x="397624" y="387267"/>
                    <a:pt x="389618" y="405176"/>
                    <a:pt x="377440" y="420412"/>
                  </a:cubicBezTo>
                  <a:cubicBezTo>
                    <a:pt x="360855" y="441162"/>
                    <a:pt x="335075" y="458698"/>
                    <a:pt x="300410" y="458698"/>
                  </a:cubicBezTo>
                  <a:cubicBezTo>
                    <a:pt x="287044" y="458698"/>
                    <a:pt x="275046" y="455139"/>
                    <a:pt x="264630" y="449806"/>
                  </a:cubicBezTo>
                  <a:cubicBezTo>
                    <a:pt x="252453" y="443572"/>
                    <a:pt x="246670" y="429967"/>
                    <a:pt x="246670" y="416289"/>
                  </a:cubicBezTo>
                  <a:lnTo>
                    <a:pt x="246670" y="344057"/>
                  </a:lnTo>
                  <a:close/>
                  <a:moveTo>
                    <a:pt x="137677" y="149015"/>
                  </a:moveTo>
                  <a:cubicBezTo>
                    <a:pt x="137677" y="142679"/>
                    <a:pt x="142813" y="137542"/>
                    <a:pt x="149150" y="137542"/>
                  </a:cubicBezTo>
                  <a:cubicBezTo>
                    <a:pt x="155486" y="137542"/>
                    <a:pt x="160623" y="142679"/>
                    <a:pt x="160623" y="149015"/>
                  </a:cubicBezTo>
                  <a:cubicBezTo>
                    <a:pt x="160623" y="155351"/>
                    <a:pt x="155486" y="160488"/>
                    <a:pt x="149150" y="160488"/>
                  </a:cubicBezTo>
                  <a:cubicBezTo>
                    <a:pt x="142813" y="160488"/>
                    <a:pt x="137677" y="155351"/>
                    <a:pt x="137677" y="149015"/>
                  </a:cubicBezTo>
                  <a:close/>
                  <a:moveTo>
                    <a:pt x="149150" y="298165"/>
                  </a:moveTo>
                  <a:cubicBezTo>
                    <a:pt x="142813" y="298165"/>
                    <a:pt x="137677" y="303302"/>
                    <a:pt x="137677" y="309638"/>
                  </a:cubicBezTo>
                  <a:cubicBezTo>
                    <a:pt x="137677" y="315973"/>
                    <a:pt x="142813" y="321111"/>
                    <a:pt x="149150" y="321111"/>
                  </a:cubicBezTo>
                  <a:cubicBezTo>
                    <a:pt x="155486" y="321111"/>
                    <a:pt x="160623" y="315973"/>
                    <a:pt x="160623" y="309638"/>
                  </a:cubicBezTo>
                  <a:cubicBezTo>
                    <a:pt x="160623" y="303302"/>
                    <a:pt x="155486" y="298165"/>
                    <a:pt x="149150" y="298165"/>
                  </a:cubicBezTo>
                  <a:close/>
                  <a:moveTo>
                    <a:pt x="321245" y="194907"/>
                  </a:moveTo>
                  <a:cubicBezTo>
                    <a:pt x="321245" y="201243"/>
                    <a:pt x="326383" y="206380"/>
                    <a:pt x="332718" y="206380"/>
                  </a:cubicBezTo>
                  <a:cubicBezTo>
                    <a:pt x="339054" y="206380"/>
                    <a:pt x="344191" y="201243"/>
                    <a:pt x="344191" y="194907"/>
                  </a:cubicBezTo>
                  <a:cubicBezTo>
                    <a:pt x="344191" y="188572"/>
                    <a:pt x="339054" y="183434"/>
                    <a:pt x="332718" y="183434"/>
                  </a:cubicBezTo>
                  <a:cubicBezTo>
                    <a:pt x="326383" y="183434"/>
                    <a:pt x="321245" y="188572"/>
                    <a:pt x="321245" y="194907"/>
                  </a:cubicBezTo>
                  <a:close/>
                </a:path>
              </a:pathLst>
            </a:custGeom>
            <a:gradFill>
              <a:gsLst>
                <a:gs pos="11000">
                  <a:srgbClr val="F65567"/>
                </a:gs>
                <a:gs pos="41000">
                  <a:srgbClr val="AC35AF"/>
                </a:gs>
                <a:gs pos="62000">
                  <a:srgbClr val="0A6BBA"/>
                </a:gs>
                <a:gs pos="82000">
                  <a:srgbClr val="318581"/>
                </a:gs>
              </a:gsLst>
              <a:path path="circle">
                <a:fillToRect l="100000" t="100000"/>
              </a:path>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9" name="Rectangle: Rounded Corners 4">
            <a:extLst>
              <a:ext uri="{FF2B5EF4-FFF2-40B4-BE49-F238E27FC236}">
                <a16:creationId xmlns:a16="http://schemas.microsoft.com/office/drawing/2014/main" id="{1FBD2367-A629-21C1-4D8D-86E81A2093B6}"/>
              </a:ext>
              <a:ext uri="{C183D7F6-B498-43B3-948B-1728B52AA6E4}">
                <adec:decorative xmlns:adec="http://schemas.microsoft.com/office/drawing/2017/decorative" val="1"/>
              </a:ext>
            </a:extLst>
          </p:cNvPr>
          <p:cNvSpPr/>
          <p:nvPr/>
        </p:nvSpPr>
        <p:spPr bwMode="auto">
          <a:xfrm>
            <a:off x="590499" y="1582615"/>
            <a:ext cx="3990294" cy="4780085"/>
          </a:xfrm>
          <a:prstGeom prst="roundRect">
            <a:avLst>
              <a:gd name="adj" fmla="val 349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p>
        </p:txBody>
      </p:sp>
      <p:sp useBgFill="1">
        <p:nvSpPr>
          <p:cNvPr id="4" name="Rectangle: Rounded Corners 3">
            <a:extLst>
              <a:ext uri="{FF2B5EF4-FFF2-40B4-BE49-F238E27FC236}">
                <a16:creationId xmlns:a16="http://schemas.microsoft.com/office/drawing/2014/main" id="{8D1212A8-3EAD-876A-9F45-81453A286C1C}"/>
              </a:ext>
            </a:extLst>
          </p:cNvPr>
          <p:cNvSpPr/>
          <p:nvPr/>
        </p:nvSpPr>
        <p:spPr>
          <a:xfrm>
            <a:off x="1053384" y="1378303"/>
            <a:ext cx="1655882"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Properties</a:t>
            </a:r>
          </a:p>
        </p:txBody>
      </p:sp>
      <p:sp>
        <p:nvSpPr>
          <p:cNvPr id="43" name="TextBox 42">
            <a:extLst>
              <a:ext uri="{FF2B5EF4-FFF2-40B4-BE49-F238E27FC236}">
                <a16:creationId xmlns:a16="http://schemas.microsoft.com/office/drawing/2014/main" id="{39E1B2D1-1C67-8FE6-0DE5-9DF4A8EF6441}"/>
              </a:ext>
            </a:extLst>
          </p:cNvPr>
          <p:cNvSpPr txBox="1"/>
          <p:nvPr/>
        </p:nvSpPr>
        <p:spPr>
          <a:xfrm>
            <a:off x="5354514" y="1989338"/>
            <a:ext cx="5939258" cy="4024179"/>
          </a:xfrm>
          <a:prstGeom prst="rect">
            <a:avLst/>
          </a:prstGeom>
          <a:noFill/>
        </p:spPr>
        <p:txBody>
          <a:bodyPr wrap="square" lIns="0" tIns="0" rIns="0" bIns="0" rtlCol="0">
            <a:spAutoFit/>
          </a:bodyPr>
          <a:lstStyle/>
          <a:p>
            <a:pPr lvl="0">
              <a:spcBef>
                <a:spcPts val="482"/>
              </a:spcBef>
              <a:buSzPts val="1000"/>
              <a:tabLst>
                <a:tab pos="183703" algn="l"/>
              </a:tabLst>
              <a:defRPr/>
            </a:pPr>
            <a:r>
              <a:rPr lang="en-US" sz="1600" b="1" dirty="0">
                <a:latin typeface="Consolas" panose="020B0609020204030204" pitchFamily="49" charset="0"/>
              </a:rPr>
              <a:t>var builder = AgentBuilder.Create(</a:t>
            </a:r>
            <a:r>
              <a:rPr lang="en-US" sz="1600" b="1" dirty="0">
                <a:solidFill>
                  <a:srgbClr val="FF0000"/>
                </a:solidFill>
                <a:latin typeface="Consolas" panose="020B0609020204030204" pitchFamily="49" charset="0"/>
              </a:rPr>
              <a:t>"myAgent"</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a:t>
            </a:r>
            <a:r>
              <a:rPr lang="en-US" sz="1600" b="1" dirty="0">
                <a:highlight>
                  <a:srgbClr val="FFFF00"/>
                </a:highlight>
                <a:latin typeface="Consolas" panose="020B0609020204030204" pitchFamily="49" charset="0"/>
              </a:rPr>
              <a:t>.UseModel</a:t>
            </a:r>
            <a:r>
              <a:rPr lang="en-US" sz="1600" b="1" dirty="0">
                <a:latin typeface="Consolas" panose="020B0609020204030204" pitchFamily="49" charset="0"/>
              </a:rPr>
              <a:t>(model =&gt; model</a:t>
            </a:r>
          </a:p>
          <a:p>
            <a:pPr lvl="0">
              <a:spcBef>
                <a:spcPts val="482"/>
              </a:spcBef>
              <a:buSzPts val="1000"/>
              <a:tabLst>
                <a:tab pos="183703" algn="l"/>
              </a:tabLst>
              <a:defRPr/>
            </a:pPr>
            <a:r>
              <a:rPr lang="en-US" sz="1600" b="1" dirty="0">
                <a:latin typeface="Consolas" panose="020B0609020204030204" pitchFamily="49" charset="0"/>
              </a:rPr>
              <a:t>        .Service(“azureOpenAI”)</a:t>
            </a:r>
          </a:p>
          <a:p>
            <a:pPr lvl="0">
              <a:spcBef>
                <a:spcPts val="482"/>
              </a:spcBef>
              <a:buSzPts val="1000"/>
              <a:tabLst>
                <a:tab pos="183703" algn="l"/>
              </a:tabLst>
              <a:defRPr/>
            </a:pPr>
            <a:r>
              <a:rPr lang="en-US" sz="1600" b="1" dirty="0">
                <a:latin typeface="Consolas" panose="020B0609020204030204" pitchFamily="49" charset="0"/>
              </a:rPr>
              <a:t>        .Model(</a:t>
            </a:r>
            <a:r>
              <a:rPr lang="en-US" sz="1600" b="1" dirty="0">
                <a:solidFill>
                  <a:srgbClr val="FF0000"/>
                </a:solidFill>
                <a:latin typeface="Consolas" panose="020B0609020204030204" pitchFamily="49" charset="0"/>
              </a:rPr>
              <a:t>"gpt-4o"</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.WithPromptTemplate(</a:t>
            </a:r>
            <a:r>
              <a:rPr lang="en-US" sz="1600" b="1" dirty="0">
                <a:solidFill>
                  <a:srgbClr val="FF0000"/>
                </a:solidFill>
                <a:latin typeface="Consolas" panose="020B0609020204030204" pitchFamily="49" charset="0"/>
              </a:rPr>
              <a:t>"Summarize this report: {input}"</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a:t>
            </a:r>
            <a:r>
              <a:rPr lang="en-US" sz="1600" b="1" dirty="0">
                <a:highlight>
                  <a:srgbClr val="FFFF00"/>
                </a:highlight>
                <a:latin typeface="Consolas" panose="020B0609020204030204" pitchFamily="49" charset="0"/>
              </a:rPr>
              <a:t>.AddTool</a:t>
            </a:r>
            <a:r>
              <a:rPr lang="en-US" sz="1600" b="1" dirty="0">
                <a:latin typeface="Consolas" panose="020B0609020204030204" pitchFamily="49" charset="0"/>
              </a:rPr>
              <a:t>("</a:t>
            </a:r>
            <a:r>
              <a:rPr lang="en-US" sz="1600" b="1" dirty="0">
                <a:solidFill>
                  <a:srgbClr val="FF0000"/>
                </a:solidFill>
                <a:latin typeface="Consolas" panose="020B0609020204030204" pitchFamily="49" charset="0"/>
              </a:rPr>
              <a:t>bingSearch</a:t>
            </a:r>
            <a:r>
              <a:rPr lang="en-US" sz="1600" b="1" dirty="0">
                <a:latin typeface="Consolas" panose="020B0609020204030204" pitchFamily="49" charset="0"/>
              </a:rPr>
              <a:t>", </a:t>
            </a:r>
            <a:r>
              <a:rPr lang="en-US" sz="1600" b="1" dirty="0">
                <a:solidFill>
                  <a:schemeClr val="accent1"/>
                </a:solidFill>
                <a:latin typeface="Consolas" panose="020B0609020204030204" pitchFamily="49" charset="0"/>
              </a:rPr>
              <a:t>new</a:t>
            </a:r>
            <a:r>
              <a:rPr lang="en-US" sz="1600" b="1" dirty="0">
                <a:latin typeface="Consolas" panose="020B0609020204030204" pitchFamily="49" charset="0"/>
              </a:rPr>
              <a:t> BingSearchTool(apiKey))</a:t>
            </a:r>
          </a:p>
          <a:p>
            <a:pPr lvl="0">
              <a:spcBef>
                <a:spcPts val="482"/>
              </a:spcBef>
              <a:buSzPts val="1000"/>
              <a:tabLst>
                <a:tab pos="183703" algn="l"/>
              </a:tabLst>
              <a:defRPr/>
            </a:pPr>
            <a:r>
              <a:rPr lang="en-US" sz="1600" b="1" dirty="0">
                <a:latin typeface="Consolas" panose="020B0609020204030204" pitchFamily="49" charset="0"/>
              </a:rPr>
              <a:t>    .Build();</a:t>
            </a:r>
          </a:p>
          <a:p>
            <a:pPr lvl="0">
              <a:spcBef>
                <a:spcPts val="482"/>
              </a:spcBef>
              <a:buSzPts val="1000"/>
              <a:tabLst>
                <a:tab pos="183703" algn="l"/>
              </a:tabLst>
              <a:defRPr/>
            </a:pPr>
            <a:endParaRPr lang="en-US" sz="1600" b="1" dirty="0">
              <a:latin typeface="Consolas" panose="020B0609020204030204" pitchFamily="49" charset="0"/>
            </a:endParaRPr>
          </a:p>
          <a:p>
            <a:pPr lvl="0">
              <a:spcBef>
                <a:spcPts val="482"/>
              </a:spcBef>
              <a:buSzPts val="1000"/>
              <a:tabLst>
                <a:tab pos="183703" algn="l"/>
              </a:tabLst>
              <a:defRPr/>
            </a:pPr>
            <a:r>
              <a:rPr lang="en-US" sz="1600" b="1" dirty="0">
                <a:latin typeface="Consolas" panose="020B0609020204030204" pitchFamily="49" charset="0"/>
              </a:rPr>
              <a:t>var result = await builder.RunAsync(</a:t>
            </a:r>
            <a:r>
              <a:rPr lang="en-US" sz="1600" b="1" dirty="0">
                <a:solidFill>
                  <a:schemeClr val="accent1"/>
                </a:solidFill>
                <a:latin typeface="Consolas" panose="020B0609020204030204" pitchFamily="49" charset="0"/>
              </a:rPr>
              <a:t>new</a:t>
            </a:r>
            <a:r>
              <a:rPr lang="en-US" sz="1600" b="1" dirty="0">
                <a:latin typeface="Consolas" panose="020B0609020204030204" pitchFamily="49" charset="0"/>
              </a:rPr>
              <a:t> { input = reportText });</a:t>
            </a:r>
          </a:p>
          <a:p>
            <a:pPr lvl="0">
              <a:spcBef>
                <a:spcPts val="482"/>
              </a:spcBef>
              <a:buSzPts val="1000"/>
              <a:tabLst>
                <a:tab pos="183703" algn="l"/>
              </a:tabLst>
              <a:defRPr/>
            </a:pPr>
            <a:r>
              <a:rPr lang="en-US" sz="1600" b="1" dirty="0">
                <a:latin typeface="Consolas" panose="020B0609020204030204" pitchFamily="49" charset="0"/>
              </a:rPr>
              <a:t>Console.WriteLine(result.Output);</a:t>
            </a:r>
          </a:p>
          <a:p>
            <a:pPr algn="l"/>
            <a:endParaRPr lang="en-US" sz="1600" b="1" dirty="0">
              <a:latin typeface="Consolas" panose="020B0609020204030204" pitchFamily="49" charset="0"/>
            </a:endParaRPr>
          </a:p>
        </p:txBody>
      </p:sp>
    </p:spTree>
    <p:extLst>
      <p:ext uri="{BB962C8B-B14F-4D97-AF65-F5344CB8AC3E}">
        <p14:creationId xmlns:p14="http://schemas.microsoft.com/office/powerpoint/2010/main" val="1119816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42" presetClass="path" presetSubtype="0" decel="100000" fill="hold" grpId="1" nodeType="withEffect">
                                  <p:stCondLst>
                                    <p:cond delay="400"/>
                                  </p:stCondLst>
                                  <p:childTnLst>
                                    <p:animMotion origin="layout" path="M -2.08333E-7 -3.7037E-7 L -2.08333E-7 0.03542 " pathEditMode="relative" rAng="0" ptsTypes="AA">
                                      <p:cBhvr>
                                        <p:cTn id="20" dur="700" spd="-100000" fill="hold"/>
                                        <p:tgtEl>
                                          <p:spTgt spid="52"/>
                                        </p:tgtEl>
                                        <p:attrNameLst>
                                          <p:attrName>ppt_x</p:attrName>
                                          <p:attrName>ppt_y</p:attrName>
                                        </p:attrNameLst>
                                      </p:cBhvr>
                                      <p:rCtr x="0" y="1759"/>
                                    </p:animMotion>
                                  </p:childTnLst>
                                </p:cTn>
                              </p:par>
                              <p:par>
                                <p:cTn id="21" presetID="10" presetClass="entr" presetSubtype="0" fill="hold" nodeType="withEffect">
                                  <p:stCondLst>
                                    <p:cond delay="40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42" presetClass="path" presetSubtype="0" decel="100000" fill="hold" nodeType="withEffect">
                                  <p:stCondLst>
                                    <p:cond delay="400"/>
                                  </p:stCondLst>
                                  <p:childTnLst>
                                    <p:animMotion origin="layout" path="M -2.5E-6 -1.85185E-6 L -2.5E-6 0.03542 " pathEditMode="relative" rAng="0" ptsTypes="AA">
                                      <p:cBhvr>
                                        <p:cTn id="25" dur="700" spd="-100000" fill="hold"/>
                                        <p:tgtEl>
                                          <p:spTgt spid="44"/>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1000"/>
                                        <p:tgtEl>
                                          <p:spTgt spid="73"/>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42" presetClass="path" presetSubtype="0" decel="100000" fill="hold" grpId="1" nodeType="withEffect">
                                  <p:stCondLst>
                                    <p:cond delay="100"/>
                                  </p:stCondLst>
                                  <p:childTnLst>
                                    <p:animMotion origin="layout" path="M -3.33333E-6 -1.11111E-6 L -3.33333E-6 0.03542 " pathEditMode="relative" rAng="0" ptsTypes="AA">
                                      <p:cBhvr>
                                        <p:cTn id="36" dur="700" spd="-100000" fill="hold"/>
                                        <p:tgtEl>
                                          <p:spTgt spid="6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73" grpId="0" animBg="1"/>
      <p:bldP spid="52" grpId="0" animBg="1"/>
      <p:bldP spid="52" grpId="1" animBg="1"/>
      <p:bldP spid="21" grpId="0" animBg="1"/>
      <p:bldP spid="14" grpId="0"/>
      <p:bldP spid="14" grpId="1"/>
      <p:bldP spid="69"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3BE049-1A90-E396-9551-B852693BD5D4}"/>
            </a:ext>
          </a:extLst>
        </p:cNvPr>
        <p:cNvGrpSpPr/>
        <p:nvPr/>
      </p:nvGrpSpPr>
      <p:grpSpPr>
        <a:xfrm>
          <a:off x="0" y="0"/>
          <a:ext cx="0" cy="0"/>
          <a:chOff x="0" y="0"/>
          <a:chExt cx="0" cy="0"/>
        </a:xfrm>
      </p:grpSpPr>
      <p:sp>
        <p:nvSpPr>
          <p:cNvPr id="64" name="TextBox 63">
            <a:extLst>
              <a:ext uri="{FF2B5EF4-FFF2-40B4-BE49-F238E27FC236}">
                <a16:creationId xmlns:a16="http://schemas.microsoft.com/office/drawing/2014/main" id="{3C9AE774-CADA-2B36-89BF-B001C2B0A4BB}"/>
              </a:ext>
              <a:ext uri="{C183D7F6-B498-43B3-948B-1728B52AA6E4}">
                <adec:decorative xmlns:adec="http://schemas.microsoft.com/office/drawing/2017/decorative" val="1"/>
              </a:ext>
            </a:extLst>
          </p:cNvPr>
          <p:cNvSpPr txBox="1">
            <a:spLocks/>
          </p:cNvSpPr>
          <p:nvPr/>
        </p:nvSpPr>
        <p:spPr>
          <a:xfrm>
            <a:off x="5095529" y="1796048"/>
            <a:ext cx="6730125" cy="4251241"/>
          </a:xfrm>
          <a:prstGeom prst="roundRect">
            <a:avLst>
              <a:gd name="adj" fmla="val 11718"/>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lvl="0" algn="l">
              <a:spcBef>
                <a:spcPts val="482"/>
              </a:spcBef>
              <a:buSzPts val="1000"/>
              <a:tabLst>
                <a:tab pos="183703" algn="l"/>
              </a:tabLst>
              <a:defRPr/>
            </a:pPr>
            <a:endParaRPr lang="en-US" sz="1400" dirty="0">
              <a:latin typeface="Segoe UI Variable Display Semib" pitchFamily="2" charset="0"/>
            </a:endParaRPr>
          </a:p>
        </p:txBody>
      </p:sp>
      <p:sp>
        <p:nvSpPr>
          <p:cNvPr id="73" name="Rectangle: Rounded Corners 4">
            <a:extLst>
              <a:ext uri="{FF2B5EF4-FFF2-40B4-BE49-F238E27FC236}">
                <a16:creationId xmlns:a16="http://schemas.microsoft.com/office/drawing/2014/main" id="{DBBD5C45-4D31-FC34-9DA5-CC4BD3D1EF0E}"/>
              </a:ext>
              <a:ext uri="{C183D7F6-B498-43B3-948B-1728B52AA6E4}">
                <adec:decorative xmlns:adec="http://schemas.microsoft.com/office/drawing/2017/decorative" val="1"/>
              </a:ext>
            </a:extLst>
          </p:cNvPr>
          <p:cNvSpPr/>
          <p:nvPr/>
        </p:nvSpPr>
        <p:spPr bwMode="auto">
          <a:xfrm>
            <a:off x="4888523" y="1582615"/>
            <a:ext cx="7033846" cy="4780085"/>
          </a:xfrm>
          <a:prstGeom prst="roundRect">
            <a:avLst>
              <a:gd name="adj" fmla="val 3104"/>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useBgFill="1">
        <p:nvSpPr>
          <p:cNvPr id="21" name="Rectangle: Rounded Corners 20">
            <a:extLst>
              <a:ext uri="{FF2B5EF4-FFF2-40B4-BE49-F238E27FC236}">
                <a16:creationId xmlns:a16="http://schemas.microsoft.com/office/drawing/2014/main" id="{BF36BCC1-85DF-01CB-64E5-C5843B55EF90}"/>
              </a:ext>
            </a:extLst>
          </p:cNvPr>
          <p:cNvSpPr/>
          <p:nvPr/>
        </p:nvSpPr>
        <p:spPr>
          <a:xfrm>
            <a:off x="5139629" y="1367282"/>
            <a:ext cx="1753363"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Example</a:t>
            </a:r>
          </a:p>
        </p:txBody>
      </p:sp>
      <p:sp>
        <p:nvSpPr>
          <p:cNvPr id="14" name="Title 13">
            <a:extLst>
              <a:ext uri="{FF2B5EF4-FFF2-40B4-BE49-F238E27FC236}">
                <a16:creationId xmlns:a16="http://schemas.microsoft.com/office/drawing/2014/main" id="{52814302-F101-1CBB-84C5-DD2B339C1299}"/>
              </a:ext>
            </a:extLst>
          </p:cNvPr>
          <p:cNvSpPr>
            <a:spLocks noGrp="1"/>
          </p:cNvSpPr>
          <p:nvPr>
            <p:ph type="title"/>
          </p:nvPr>
        </p:nvSpPr>
        <p:spPr>
          <a:xfrm>
            <a:off x="588963" y="442531"/>
            <a:ext cx="11017250" cy="738664"/>
          </a:xfrm>
        </p:spPr>
        <p:txBody>
          <a:bodyPr anchor="ctr"/>
          <a:lstStyle/>
          <a:p>
            <a:r>
              <a:rPr lang="en-US" sz="4800" dirty="0"/>
              <a:t>Tool Registration</a:t>
            </a:r>
          </a:p>
        </p:txBody>
      </p:sp>
      <p:sp>
        <p:nvSpPr>
          <p:cNvPr id="50" name="TextBox 49">
            <a:extLst>
              <a:ext uri="{FF2B5EF4-FFF2-40B4-BE49-F238E27FC236}">
                <a16:creationId xmlns:a16="http://schemas.microsoft.com/office/drawing/2014/main" id="{562A4805-B3D5-F988-09B0-D12B22C8E4EF}"/>
              </a:ext>
              <a:ext uri="{C183D7F6-B498-43B3-948B-1728B52AA6E4}">
                <adec:decorative xmlns:adec="http://schemas.microsoft.com/office/drawing/2017/decorative" val="1"/>
              </a:ext>
            </a:extLst>
          </p:cNvPr>
          <p:cNvSpPr txBox="1">
            <a:spLocks/>
          </p:cNvSpPr>
          <p:nvPr/>
        </p:nvSpPr>
        <p:spPr>
          <a:xfrm>
            <a:off x="819277" y="1991238"/>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69" name="Rectangle: Rounded Corners 4">
            <a:extLst>
              <a:ext uri="{FF2B5EF4-FFF2-40B4-BE49-F238E27FC236}">
                <a16:creationId xmlns:a16="http://schemas.microsoft.com/office/drawing/2014/main" id="{09374483-3A7C-53EB-A80A-ACBFDCC20699}"/>
              </a:ext>
              <a:ext uri="{C183D7F6-B498-43B3-948B-1728B52AA6E4}">
                <adec:decorative xmlns:adec="http://schemas.microsoft.com/office/drawing/2017/decorative" val="1"/>
              </a:ext>
            </a:extLst>
          </p:cNvPr>
          <p:cNvSpPr/>
          <p:nvPr/>
        </p:nvSpPr>
        <p:spPr bwMode="auto">
          <a:xfrm>
            <a:off x="590499" y="1582615"/>
            <a:ext cx="3990294" cy="4780085"/>
          </a:xfrm>
          <a:prstGeom prst="roundRect">
            <a:avLst>
              <a:gd name="adj" fmla="val 349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p>
        </p:txBody>
      </p:sp>
      <p:sp useBgFill="1">
        <p:nvSpPr>
          <p:cNvPr id="4" name="Rectangle: Rounded Corners 3">
            <a:extLst>
              <a:ext uri="{FF2B5EF4-FFF2-40B4-BE49-F238E27FC236}">
                <a16:creationId xmlns:a16="http://schemas.microsoft.com/office/drawing/2014/main" id="{4ABF3B49-AB62-6DF0-F6DA-17FD0C1C75B9}"/>
              </a:ext>
            </a:extLst>
          </p:cNvPr>
          <p:cNvSpPr/>
          <p:nvPr/>
        </p:nvSpPr>
        <p:spPr>
          <a:xfrm>
            <a:off x="1413136" y="1378303"/>
            <a:ext cx="936381"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Tools</a:t>
            </a:r>
          </a:p>
        </p:txBody>
      </p:sp>
      <p:sp>
        <p:nvSpPr>
          <p:cNvPr id="43" name="TextBox 42">
            <a:extLst>
              <a:ext uri="{FF2B5EF4-FFF2-40B4-BE49-F238E27FC236}">
                <a16:creationId xmlns:a16="http://schemas.microsoft.com/office/drawing/2014/main" id="{1209D24C-5E78-56E4-FCAC-5C6268FE2A88}"/>
              </a:ext>
            </a:extLst>
          </p:cNvPr>
          <p:cNvSpPr txBox="1"/>
          <p:nvPr/>
        </p:nvSpPr>
        <p:spPr>
          <a:xfrm>
            <a:off x="5354512" y="1818793"/>
            <a:ext cx="6471141" cy="4231928"/>
          </a:xfrm>
          <a:prstGeom prst="rect">
            <a:avLst/>
          </a:prstGeom>
          <a:noFill/>
        </p:spPr>
        <p:txBody>
          <a:bodyPr wrap="square" lIns="0" tIns="0" rIns="0" bIns="0" rtlCol="0">
            <a:spAutoFit/>
          </a:bodyPr>
          <a:lstStyle/>
          <a:p>
            <a:pPr lvl="0">
              <a:spcBef>
                <a:spcPts val="482"/>
              </a:spcBef>
              <a:buSzPts val="1000"/>
              <a:tabLst>
                <a:tab pos="183703" algn="l"/>
              </a:tabLst>
              <a:defRPr/>
            </a:pPr>
            <a:r>
              <a:rPr lang="en-US" sz="1500" b="1" dirty="0">
                <a:latin typeface="Consolas" panose="020B0609020204030204" pitchFamily="49" charset="0"/>
              </a:rPr>
              <a:t>var builder = AgentBuilder.Create("myAgent")</a:t>
            </a: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built-in connector</a:t>
            </a:r>
          </a:p>
          <a:p>
            <a:pPr lvl="0">
              <a:spcBef>
                <a:spcPts val="482"/>
              </a:spcBef>
              <a:buSzPts val="1000"/>
              <a:tabLst>
                <a:tab pos="183703" algn="l"/>
              </a:tabLst>
              <a:defRPr/>
            </a:pPr>
            <a:r>
              <a:rPr lang="en-US" sz="1500" b="1" dirty="0">
                <a:latin typeface="Consolas" panose="020B0609020204030204" pitchFamily="49" charset="0"/>
              </a:rPr>
              <a:t>    .AddTool("bingSearch", new BingSearchTool(bingKey))</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file retrieval tool</a:t>
            </a:r>
          </a:p>
          <a:p>
            <a:pPr lvl="0">
              <a:spcBef>
                <a:spcPts val="482"/>
              </a:spcBef>
              <a:buSzPts val="1000"/>
              <a:tabLst>
                <a:tab pos="183703" algn="l"/>
              </a:tabLst>
              <a:defRPr/>
            </a:pPr>
            <a:r>
              <a:rPr lang="en-US" sz="1500" b="1" dirty="0">
                <a:latin typeface="Consolas" panose="020B0609020204030204" pitchFamily="49" charset="0"/>
              </a:rPr>
              <a:t>    .AddTool("fileStore", new FileStoreTool(blobConnection))</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Azure Function tool</a:t>
            </a:r>
          </a:p>
          <a:p>
            <a:pPr lvl="0">
              <a:spcBef>
                <a:spcPts val="482"/>
              </a:spcBef>
              <a:buSzPts val="1000"/>
              <a:tabLst>
                <a:tab pos="183703" algn="l"/>
              </a:tabLst>
              <a:defRPr/>
            </a:pPr>
            <a:r>
              <a:rPr lang="en-US" sz="1500" b="1" dirty="0">
                <a:latin typeface="Consolas" panose="020B0609020204030204" pitchFamily="49" charset="0"/>
              </a:rPr>
              <a:t>    .AddTool("notify", new HttpTool("https://myfunc.azurewebsites.net/</a:t>
            </a:r>
            <a:r>
              <a:rPr lang="en-US" sz="1500" b="1" dirty="0" err="1">
                <a:latin typeface="Consolas" panose="020B0609020204030204" pitchFamily="49" charset="0"/>
              </a:rPr>
              <a:t>api</a:t>
            </a:r>
            <a:r>
              <a:rPr lang="en-US" sz="1500" b="1" dirty="0">
                <a:latin typeface="Consolas" panose="020B0609020204030204" pitchFamily="49" charset="0"/>
              </a:rPr>
              <a:t>/notify"))</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custom queue-based tool</a:t>
            </a:r>
          </a:p>
          <a:p>
            <a:pPr lvl="0">
              <a:spcBef>
                <a:spcPts val="482"/>
              </a:spcBef>
              <a:buSzPts val="1000"/>
              <a:tabLst>
                <a:tab pos="183703" algn="l"/>
              </a:tabLst>
              <a:defRPr/>
            </a:pPr>
            <a:r>
              <a:rPr lang="en-US" sz="1500" b="1" dirty="0">
                <a:latin typeface="Consolas" panose="020B0609020204030204" pitchFamily="49" charset="0"/>
              </a:rPr>
              <a:t>    .AddTool("orderQueue", new QueueTool(serviceBusConnection, "orders"))</a:t>
            </a:r>
          </a:p>
          <a:p>
            <a:pPr lvl="0">
              <a:spcBef>
                <a:spcPts val="482"/>
              </a:spcBef>
              <a:buSzPts val="1000"/>
              <a:tabLst>
                <a:tab pos="183703" algn="l"/>
              </a:tabLst>
              <a:defRPr/>
            </a:pPr>
            <a:r>
              <a:rPr lang="en-US" sz="1500" b="1" dirty="0">
                <a:latin typeface="Consolas" panose="020B0609020204030204" pitchFamily="49" charset="0"/>
              </a:rPr>
              <a:t>    .Build();</a:t>
            </a:r>
          </a:p>
        </p:txBody>
      </p:sp>
      <p:sp>
        <p:nvSpPr>
          <p:cNvPr id="2" name="TextBox 1">
            <a:extLst>
              <a:ext uri="{FF2B5EF4-FFF2-40B4-BE49-F238E27FC236}">
                <a16:creationId xmlns:a16="http://schemas.microsoft.com/office/drawing/2014/main" id="{87851C05-D99F-F1E5-8204-692EC2E03F09}"/>
              </a:ext>
            </a:extLst>
          </p:cNvPr>
          <p:cNvSpPr txBox="1"/>
          <p:nvPr/>
        </p:nvSpPr>
        <p:spPr>
          <a:xfrm>
            <a:off x="898228" y="2084525"/>
            <a:ext cx="3260534" cy="738664"/>
          </a:xfrm>
          <a:prstGeom prst="rect">
            <a:avLst/>
          </a:prstGeom>
          <a:noFill/>
        </p:spPr>
        <p:txBody>
          <a:bodyPr wrap="square" lIns="0" tIns="0" rIns="0" bIns="0" rtlCol="0">
            <a:spAutoFit/>
          </a:bodyPr>
          <a:lstStyle/>
          <a:p>
            <a:r>
              <a:rPr lang="en-US" sz="2000" b="1" dirty="0"/>
              <a:t>Built-in Connectors</a:t>
            </a:r>
            <a:r>
              <a:rPr lang="en-US" sz="2000" dirty="0"/>
              <a:t> – </a:t>
            </a:r>
            <a:r>
              <a:rPr lang="en-US" sz="1400" dirty="0"/>
              <a:t>out-of-the-box tools for Bing Search, Azure AI Search, File Store, and Azure Functions</a:t>
            </a:r>
          </a:p>
        </p:txBody>
      </p:sp>
      <p:sp>
        <p:nvSpPr>
          <p:cNvPr id="3" name="TextBox 2">
            <a:extLst>
              <a:ext uri="{FF2B5EF4-FFF2-40B4-BE49-F238E27FC236}">
                <a16:creationId xmlns:a16="http://schemas.microsoft.com/office/drawing/2014/main" id="{E87840AF-8F3D-5821-9BE6-1739E15D66BA}"/>
              </a:ext>
              <a:ext uri="{C183D7F6-B498-43B3-948B-1728B52AA6E4}">
                <adec:decorative xmlns:adec="http://schemas.microsoft.com/office/drawing/2017/decorative" val="1"/>
              </a:ext>
            </a:extLst>
          </p:cNvPr>
          <p:cNvSpPr txBox="1">
            <a:spLocks/>
          </p:cNvSpPr>
          <p:nvPr/>
        </p:nvSpPr>
        <p:spPr>
          <a:xfrm>
            <a:off x="819277" y="3009763"/>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5" name="TextBox 4">
            <a:extLst>
              <a:ext uri="{FF2B5EF4-FFF2-40B4-BE49-F238E27FC236}">
                <a16:creationId xmlns:a16="http://schemas.microsoft.com/office/drawing/2014/main" id="{F3D6A12F-AF5D-4B3E-0C88-7FD83509BB65}"/>
              </a:ext>
            </a:extLst>
          </p:cNvPr>
          <p:cNvSpPr txBox="1"/>
          <p:nvPr/>
        </p:nvSpPr>
        <p:spPr>
          <a:xfrm>
            <a:off x="898228" y="3103050"/>
            <a:ext cx="3260534" cy="738664"/>
          </a:xfrm>
          <a:prstGeom prst="rect">
            <a:avLst/>
          </a:prstGeom>
          <a:noFill/>
        </p:spPr>
        <p:txBody>
          <a:bodyPr wrap="square" lIns="0" tIns="0" rIns="0" bIns="0" rtlCol="0">
            <a:spAutoFit/>
          </a:bodyPr>
          <a:lstStyle/>
          <a:p>
            <a:r>
              <a:rPr lang="en-US" sz="2000" b="1" dirty="0"/>
              <a:t>Custom Tools</a:t>
            </a:r>
            <a:r>
              <a:rPr lang="en-US" sz="2000" dirty="0"/>
              <a:t> – </a:t>
            </a:r>
            <a:r>
              <a:rPr lang="en-US" sz="1400" dirty="0"/>
              <a:t>plug in any HTTP endpoint or message-queue handler as a tool in your agent</a:t>
            </a:r>
          </a:p>
        </p:txBody>
      </p:sp>
      <p:sp>
        <p:nvSpPr>
          <p:cNvPr id="6" name="TextBox 5">
            <a:extLst>
              <a:ext uri="{FF2B5EF4-FFF2-40B4-BE49-F238E27FC236}">
                <a16:creationId xmlns:a16="http://schemas.microsoft.com/office/drawing/2014/main" id="{DC51B001-7900-F968-943A-9BB635280AE1}"/>
              </a:ext>
              <a:ext uri="{C183D7F6-B498-43B3-948B-1728B52AA6E4}">
                <adec:decorative xmlns:adec="http://schemas.microsoft.com/office/drawing/2017/decorative" val="1"/>
              </a:ext>
            </a:extLst>
          </p:cNvPr>
          <p:cNvSpPr txBox="1">
            <a:spLocks/>
          </p:cNvSpPr>
          <p:nvPr/>
        </p:nvSpPr>
        <p:spPr>
          <a:xfrm>
            <a:off x="819277" y="404602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7" name="TextBox 6">
            <a:extLst>
              <a:ext uri="{FF2B5EF4-FFF2-40B4-BE49-F238E27FC236}">
                <a16:creationId xmlns:a16="http://schemas.microsoft.com/office/drawing/2014/main" id="{FDD4AC5C-9800-1541-5738-849C25086D0B}"/>
              </a:ext>
            </a:extLst>
          </p:cNvPr>
          <p:cNvSpPr txBox="1"/>
          <p:nvPr/>
        </p:nvSpPr>
        <p:spPr>
          <a:xfrm>
            <a:off x="898228" y="4139313"/>
            <a:ext cx="3260534" cy="738664"/>
          </a:xfrm>
          <a:prstGeom prst="rect">
            <a:avLst/>
          </a:prstGeom>
          <a:noFill/>
        </p:spPr>
        <p:txBody>
          <a:bodyPr wrap="square" lIns="0" tIns="0" rIns="0" bIns="0" rtlCol="0">
            <a:spAutoFit/>
          </a:bodyPr>
          <a:lstStyle/>
          <a:p>
            <a:r>
              <a:rPr lang="en-US" sz="2000" b="1" dirty="0"/>
              <a:t>Tool Settings</a:t>
            </a:r>
            <a:r>
              <a:rPr lang="en-US" sz="2000" dirty="0"/>
              <a:t> – </a:t>
            </a:r>
            <a:r>
              <a:rPr lang="en-US" sz="1400" dirty="0"/>
              <a:t>configure timeouts, retry policies, parallelism, and caching per tool</a:t>
            </a:r>
          </a:p>
        </p:txBody>
      </p:sp>
      <p:sp>
        <p:nvSpPr>
          <p:cNvPr id="8" name="TextBox 7">
            <a:extLst>
              <a:ext uri="{FF2B5EF4-FFF2-40B4-BE49-F238E27FC236}">
                <a16:creationId xmlns:a16="http://schemas.microsoft.com/office/drawing/2014/main" id="{575D06BC-7725-B689-F39C-AF892CA03A25}"/>
              </a:ext>
              <a:ext uri="{C183D7F6-B498-43B3-948B-1728B52AA6E4}">
                <adec:decorative xmlns:adec="http://schemas.microsoft.com/office/drawing/2017/decorative" val="1"/>
              </a:ext>
            </a:extLst>
          </p:cNvPr>
          <p:cNvSpPr txBox="1">
            <a:spLocks/>
          </p:cNvSpPr>
          <p:nvPr/>
        </p:nvSpPr>
        <p:spPr>
          <a:xfrm>
            <a:off x="819277" y="503907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9" name="TextBox 8">
            <a:extLst>
              <a:ext uri="{FF2B5EF4-FFF2-40B4-BE49-F238E27FC236}">
                <a16:creationId xmlns:a16="http://schemas.microsoft.com/office/drawing/2014/main" id="{A191E8EA-198C-B3F3-2BD6-F4E8672E1853}"/>
              </a:ext>
            </a:extLst>
          </p:cNvPr>
          <p:cNvSpPr txBox="1"/>
          <p:nvPr/>
        </p:nvSpPr>
        <p:spPr>
          <a:xfrm>
            <a:off x="898228" y="5132363"/>
            <a:ext cx="3260534" cy="738664"/>
          </a:xfrm>
          <a:prstGeom prst="rect">
            <a:avLst/>
          </a:prstGeom>
          <a:noFill/>
        </p:spPr>
        <p:txBody>
          <a:bodyPr wrap="square" lIns="0" tIns="0" rIns="0" bIns="0" rtlCol="0">
            <a:spAutoFit/>
          </a:bodyPr>
          <a:lstStyle/>
          <a:p>
            <a:r>
              <a:rPr lang="en-US" sz="2000" b="1" dirty="0"/>
              <a:t>Extensible Ecosystem</a:t>
            </a:r>
            <a:r>
              <a:rPr lang="en-US" sz="2000" dirty="0"/>
              <a:t> – </a:t>
            </a:r>
            <a:r>
              <a:rPr lang="en-US" sz="1400" dirty="0"/>
              <a:t>combine Microsoft-provided tools with your own business-logic functions</a:t>
            </a:r>
          </a:p>
        </p:txBody>
      </p:sp>
    </p:spTree>
    <p:extLst>
      <p:ext uri="{BB962C8B-B14F-4D97-AF65-F5344CB8AC3E}">
        <p14:creationId xmlns:p14="http://schemas.microsoft.com/office/powerpoint/2010/main" val="2856907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1000"/>
                                        <p:tgtEl>
                                          <p:spTgt spid="73"/>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42" presetClass="path" presetSubtype="0" decel="100000" fill="hold" grpId="1" nodeType="withEffect">
                                  <p:stCondLst>
                                    <p:cond delay="100"/>
                                  </p:stCondLst>
                                  <p:childTnLst>
                                    <p:animMotion origin="layout" path="M -3.33333E-6 -1.11111E-6 L -3.33333E-6 0.03542 " pathEditMode="relative" rAng="0" ptsTypes="AA">
                                      <p:cBhvr>
                                        <p:cTn id="26" dur="700" spd="-100000" fill="hold"/>
                                        <p:tgtEl>
                                          <p:spTgt spid="6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73" grpId="0" animBg="1"/>
      <p:bldP spid="21" grpId="0" animBg="1"/>
      <p:bldP spid="14" grpId="0"/>
      <p:bldP spid="14" grpId="1"/>
      <p:bldP spid="69"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BD22154-84B9-70E4-2ACB-8884AEE5C1F6}"/>
            </a:ext>
          </a:extLst>
        </p:cNvPr>
        <p:cNvGrpSpPr/>
        <p:nvPr/>
      </p:nvGrpSpPr>
      <p:grpSpPr>
        <a:xfrm>
          <a:off x="0" y="0"/>
          <a:ext cx="0" cy="0"/>
          <a:chOff x="0" y="0"/>
          <a:chExt cx="0" cy="0"/>
        </a:xfrm>
      </p:grpSpPr>
      <p:sp>
        <p:nvSpPr>
          <p:cNvPr id="4" name="Title 18">
            <a:extLst>
              <a:ext uri="{FF2B5EF4-FFF2-40B4-BE49-F238E27FC236}">
                <a16:creationId xmlns:a16="http://schemas.microsoft.com/office/drawing/2014/main" id="{430962C8-B2F7-FD40-A219-947753215B91}"/>
              </a:ext>
            </a:extLst>
          </p:cNvPr>
          <p:cNvSpPr txBox="1">
            <a:spLocks noGrp="1"/>
          </p:cNvSpPr>
          <p:nvPr>
            <p:ph type="title" idx="4294967295"/>
          </p:nvPr>
        </p:nvSpPr>
        <p:spPr>
          <a:xfrm>
            <a:off x="587375" y="974518"/>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lvl="0" algn="ctr">
              <a:defRPr/>
            </a:pPr>
            <a:r>
              <a:rPr lang="en-US" sz="4000" dirty="0"/>
              <a:t>Stateful Execution &amp; Threading</a:t>
            </a:r>
            <a:endParaRPr kumimoji="0" lang="en-US" sz="4000" b="1" i="0" u="none" strike="noStrike" kern="1200" cap="none" spc="-50" normalizeH="0" baseline="0" noProof="0" dirty="0">
              <a:ln w="3175">
                <a:noFill/>
              </a:ln>
              <a:effectLst/>
              <a:uLnTx/>
              <a:uFillTx/>
              <a:latin typeface="Segoe UI Semibold"/>
              <a:ea typeface="+mn-ea"/>
              <a:cs typeface="Segoe UI" pitchFamily="34" charset="0"/>
            </a:endParaRPr>
          </a:p>
        </p:txBody>
      </p:sp>
      <p:sp>
        <p:nvSpPr>
          <p:cNvPr id="20" name="Rectangle: Rounded Corners 19">
            <a:extLst>
              <a:ext uri="{FF2B5EF4-FFF2-40B4-BE49-F238E27FC236}">
                <a16:creationId xmlns:a16="http://schemas.microsoft.com/office/drawing/2014/main" id="{EC72E4FA-7F3A-1471-E0F2-30EBE9DFD9FB}"/>
              </a:ext>
              <a:ext uri="{C183D7F6-B498-43B3-948B-1728B52AA6E4}">
                <adec:decorative xmlns:adec="http://schemas.microsoft.com/office/drawing/2017/decorative" val="1"/>
              </a:ext>
            </a:extLst>
          </p:cNvPr>
          <p:cNvSpPr/>
          <p:nvPr/>
        </p:nvSpPr>
        <p:spPr bwMode="auto">
          <a:xfrm>
            <a:off x="4340914" y="1962669"/>
            <a:ext cx="3484414" cy="382594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cxnSp>
        <p:nvCxnSpPr>
          <p:cNvPr id="21" name="Straight Connector 20">
            <a:extLst>
              <a:ext uri="{FF2B5EF4-FFF2-40B4-BE49-F238E27FC236}">
                <a16:creationId xmlns:a16="http://schemas.microsoft.com/office/drawing/2014/main" id="{2CE899D4-E560-59FF-B507-248A88D4C3AC}"/>
              </a:ext>
              <a:ext uri="{C183D7F6-B498-43B3-948B-1728B52AA6E4}">
                <adec:decorative xmlns:adec="http://schemas.microsoft.com/office/drawing/2017/decorative" val="1"/>
              </a:ext>
            </a:extLst>
          </p:cNvPr>
          <p:cNvCxnSpPr>
            <a:cxnSpLocks/>
          </p:cNvCxnSpPr>
          <p:nvPr/>
        </p:nvCxnSpPr>
        <p:spPr>
          <a:xfrm>
            <a:off x="4625796"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22" name="Title 1">
            <a:extLst>
              <a:ext uri="{FF2B5EF4-FFF2-40B4-BE49-F238E27FC236}">
                <a16:creationId xmlns:a16="http://schemas.microsoft.com/office/drawing/2014/main" id="{56E52383-5B63-66E5-949C-8BFA83BCC0E9}"/>
              </a:ext>
            </a:extLst>
          </p:cNvPr>
          <p:cNvSpPr txBox="1">
            <a:spLocks/>
          </p:cNvSpPr>
          <p:nvPr/>
        </p:nvSpPr>
        <p:spPr>
          <a:xfrm>
            <a:off x="4622184" y="2137943"/>
            <a:ext cx="2918696" cy="81408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Parallel Tool</a:t>
            </a:r>
            <a:b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Invocation</a:t>
            </a:r>
          </a:p>
        </p:txBody>
      </p:sp>
      <p:sp>
        <p:nvSpPr>
          <p:cNvPr id="131" name="Rectangle: Rounded Corners 130">
            <a:extLst>
              <a:ext uri="{FF2B5EF4-FFF2-40B4-BE49-F238E27FC236}">
                <a16:creationId xmlns:a16="http://schemas.microsoft.com/office/drawing/2014/main" id="{B7AA407D-4C0C-7626-1876-19F97F0C05B8}"/>
              </a:ext>
              <a:ext uri="{C183D7F6-B498-43B3-948B-1728B52AA6E4}">
                <adec:decorative xmlns:adec="http://schemas.microsoft.com/office/drawing/2017/decorative" val="1"/>
              </a:ext>
            </a:extLst>
          </p:cNvPr>
          <p:cNvSpPr/>
          <p:nvPr/>
        </p:nvSpPr>
        <p:spPr bwMode="auto">
          <a:xfrm>
            <a:off x="543975" y="1803044"/>
            <a:ext cx="11069968" cy="4131954"/>
          </a:xfrm>
          <a:prstGeom prst="roundRect">
            <a:avLst>
              <a:gd name="adj" fmla="val 1612"/>
            </a:avLst>
          </a:prstGeom>
          <a:noFill/>
          <a:ln w="317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4053D6A-412F-1ACB-4C71-CE3467656844}"/>
              </a:ext>
              <a:ext uri="{C183D7F6-B498-43B3-948B-1728B52AA6E4}">
                <adec:decorative xmlns:adec="http://schemas.microsoft.com/office/drawing/2017/decorative" val="1"/>
              </a:ext>
            </a:extLst>
          </p:cNvPr>
          <p:cNvSpPr/>
          <p:nvPr/>
        </p:nvSpPr>
        <p:spPr bwMode="auto">
          <a:xfrm rot="5400000" flipV="1">
            <a:off x="10066277" y="4918292"/>
            <a:ext cx="1198197" cy="2303954"/>
          </a:xfrm>
          <a:custGeom>
            <a:avLst/>
            <a:gdLst>
              <a:gd name="connsiteX0" fmla="*/ 1198197 w 1198197"/>
              <a:gd name="connsiteY0" fmla="*/ 2148378 h 2303954"/>
              <a:gd name="connsiteX1" fmla="*/ 1198197 w 1198197"/>
              <a:gd name="connsiteY1" fmla="*/ 2261352 h 2303954"/>
              <a:gd name="connsiteX2" fmla="*/ 1155596 w 1198197"/>
              <a:gd name="connsiteY2" fmla="*/ 2303954 h 2303954"/>
              <a:gd name="connsiteX3" fmla="*/ 558386 w 1198197"/>
              <a:gd name="connsiteY3" fmla="*/ 2303954 h 2303954"/>
              <a:gd name="connsiteX4" fmla="*/ 538591 w 1198197"/>
              <a:gd name="connsiteY4" fmla="*/ 2303954 h 2303954"/>
              <a:gd name="connsiteX5" fmla="*/ 174635 w 1198197"/>
              <a:gd name="connsiteY5" fmla="*/ 2303954 h 2303954"/>
              <a:gd name="connsiteX6" fmla="*/ 54 w 1198197"/>
              <a:gd name="connsiteY6" fmla="*/ 2188234 h 2303954"/>
              <a:gd name="connsiteX7" fmla="*/ 0 w 1198197"/>
              <a:gd name="connsiteY7" fmla="*/ 2187967 h 2303954"/>
              <a:gd name="connsiteX8" fmla="*/ 445321 w 1198197"/>
              <a:gd name="connsiteY8" fmla="*/ 2187967 h 2303954"/>
              <a:gd name="connsiteX9" fmla="*/ 558385 w 1198197"/>
              <a:gd name="connsiteY9" fmla="*/ 2074903 h 2303954"/>
              <a:gd name="connsiteX10" fmla="*/ 558385 w 1198197"/>
              <a:gd name="connsiteY10" fmla="*/ 1942752 h 2303954"/>
              <a:gd name="connsiteX11" fmla="*/ 558386 w 1198197"/>
              <a:gd name="connsiteY11" fmla="*/ 1942751 h 2303954"/>
              <a:gd name="connsiteX12" fmla="*/ 558386 w 1198197"/>
              <a:gd name="connsiteY12" fmla="*/ 319905 h 2303954"/>
              <a:gd name="connsiteX13" fmla="*/ 878291 w 1198197"/>
              <a:gd name="connsiteY13" fmla="*/ 0 h 2303954"/>
              <a:gd name="connsiteX14" fmla="*/ 1198196 w 1198197"/>
              <a:gd name="connsiteY14" fmla="*/ 319905 h 2303954"/>
              <a:gd name="connsiteX15" fmla="*/ 1198196 w 1198197"/>
              <a:gd name="connsiteY15" fmla="*/ 2148378 h 230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8197" h="2303954">
                <a:moveTo>
                  <a:pt x="1198197" y="2148378"/>
                </a:moveTo>
                <a:lnTo>
                  <a:pt x="1198197" y="2261352"/>
                </a:lnTo>
                <a:cubicBezTo>
                  <a:pt x="1198197" y="2284880"/>
                  <a:pt x="1179124" y="2303954"/>
                  <a:pt x="1155596" y="2303954"/>
                </a:cubicBezTo>
                <a:lnTo>
                  <a:pt x="558386" y="2303954"/>
                </a:lnTo>
                <a:lnTo>
                  <a:pt x="538591" y="2303954"/>
                </a:lnTo>
                <a:lnTo>
                  <a:pt x="174635" y="2303954"/>
                </a:lnTo>
                <a:cubicBezTo>
                  <a:pt x="96154" y="2303954"/>
                  <a:pt x="28817" y="2256238"/>
                  <a:pt x="54" y="2188234"/>
                </a:cubicBezTo>
                <a:lnTo>
                  <a:pt x="0" y="2187967"/>
                </a:lnTo>
                <a:lnTo>
                  <a:pt x="445321" y="2187967"/>
                </a:lnTo>
                <a:cubicBezTo>
                  <a:pt x="507765" y="2187967"/>
                  <a:pt x="558385" y="2137347"/>
                  <a:pt x="558385" y="2074903"/>
                </a:cubicBezTo>
                <a:lnTo>
                  <a:pt x="558385" y="1942752"/>
                </a:lnTo>
                <a:lnTo>
                  <a:pt x="558386" y="1942751"/>
                </a:lnTo>
                <a:lnTo>
                  <a:pt x="558386" y="319905"/>
                </a:lnTo>
                <a:cubicBezTo>
                  <a:pt x="558386" y="143226"/>
                  <a:pt x="701612" y="0"/>
                  <a:pt x="878291" y="0"/>
                </a:cubicBezTo>
                <a:cubicBezTo>
                  <a:pt x="1054970" y="0"/>
                  <a:pt x="1198196" y="143226"/>
                  <a:pt x="1198196" y="319905"/>
                </a:cubicBezTo>
                <a:lnTo>
                  <a:pt x="1198196" y="2148378"/>
                </a:lnTo>
                <a:close/>
              </a:path>
            </a:pathLst>
          </a:custGeom>
          <a:solidFill>
            <a:srgbClr val="000000">
              <a:alpha val="15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62" name="Oval 61">
            <a:extLst>
              <a:ext uri="{FF2B5EF4-FFF2-40B4-BE49-F238E27FC236}">
                <a16:creationId xmlns:a16="http://schemas.microsoft.com/office/drawing/2014/main" id="{CD1D006A-1EA6-0D72-7A5C-9A475E2D5301}"/>
              </a:ext>
            </a:extLst>
          </p:cNvPr>
          <p:cNvSpPr>
            <a:spLocks noChangeAspect="1"/>
          </p:cNvSpPr>
          <p:nvPr/>
        </p:nvSpPr>
        <p:spPr bwMode="auto">
          <a:xfrm>
            <a:off x="9604241"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63" name="Oval 62">
            <a:extLst>
              <a:ext uri="{FF2B5EF4-FFF2-40B4-BE49-F238E27FC236}">
                <a16:creationId xmlns:a16="http://schemas.microsoft.com/office/drawing/2014/main" id="{CECD3682-917B-6A76-D636-ADEA888DAFD3}"/>
              </a:ext>
              <a:ext uri="{C183D7F6-B498-43B3-948B-1728B52AA6E4}">
                <adec:decorative xmlns:adec="http://schemas.microsoft.com/office/drawing/2017/decorative" val="1"/>
              </a:ext>
            </a:extLst>
          </p:cNvPr>
          <p:cNvSpPr>
            <a:spLocks noChangeAspect="1"/>
          </p:cNvSpPr>
          <p:nvPr/>
        </p:nvSpPr>
        <p:spPr bwMode="auto">
          <a:xfrm>
            <a:off x="10155432"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28" name="Oval 127">
            <a:extLst>
              <a:ext uri="{FF2B5EF4-FFF2-40B4-BE49-F238E27FC236}">
                <a16:creationId xmlns:a16="http://schemas.microsoft.com/office/drawing/2014/main" id="{6E1B218B-F2EC-CC08-5220-A57F0F75D944}"/>
              </a:ext>
              <a:ext uri="{C183D7F6-B498-43B3-948B-1728B52AA6E4}">
                <adec:decorative xmlns:adec="http://schemas.microsoft.com/office/drawing/2017/decorative" val="1"/>
              </a:ext>
            </a:extLst>
          </p:cNvPr>
          <p:cNvSpPr>
            <a:spLocks noChangeAspect="1"/>
          </p:cNvSpPr>
          <p:nvPr/>
        </p:nvSpPr>
        <p:spPr bwMode="auto">
          <a:xfrm>
            <a:off x="10711386"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29" name="Oval 128">
            <a:extLst>
              <a:ext uri="{FF2B5EF4-FFF2-40B4-BE49-F238E27FC236}">
                <a16:creationId xmlns:a16="http://schemas.microsoft.com/office/drawing/2014/main" id="{1F8C50E4-2E0D-3E1B-AECF-3FD1B8703164}"/>
              </a:ext>
              <a:ext uri="{C183D7F6-B498-43B3-948B-1728B52AA6E4}">
                <adec:decorative xmlns:adec="http://schemas.microsoft.com/office/drawing/2017/decorative" val="1"/>
              </a:ext>
            </a:extLst>
          </p:cNvPr>
          <p:cNvSpPr>
            <a:spLocks noChangeAspect="1"/>
          </p:cNvSpPr>
          <p:nvPr/>
        </p:nvSpPr>
        <p:spPr bwMode="auto">
          <a:xfrm>
            <a:off x="11272104"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30" name="Graphic 121">
            <a:extLst>
              <a:ext uri="{FF2B5EF4-FFF2-40B4-BE49-F238E27FC236}">
                <a16:creationId xmlns:a16="http://schemas.microsoft.com/office/drawing/2014/main" id="{5FAACE78-F49C-756D-043D-5A6A32665806}"/>
              </a:ext>
              <a:ext uri="{C183D7F6-B498-43B3-948B-1728B52AA6E4}">
                <adec:decorative xmlns:adec="http://schemas.microsoft.com/office/drawing/2017/decorative" val="1"/>
              </a:ext>
            </a:extLst>
          </p:cNvPr>
          <p:cNvSpPr/>
          <p:nvPr/>
        </p:nvSpPr>
        <p:spPr>
          <a:xfrm>
            <a:off x="9704603" y="6197258"/>
            <a:ext cx="302221" cy="302220"/>
          </a:xfrm>
          <a:custGeom>
            <a:avLst/>
            <a:gdLst>
              <a:gd name="connsiteX0" fmla="*/ 127229 w 266649"/>
              <a:gd name="connsiteY0" fmla="*/ 152349 h 266649"/>
              <a:gd name="connsiteX1" fmla="*/ 114249 w 266649"/>
              <a:gd name="connsiteY1" fmla="*/ 196799 h 266649"/>
              <a:gd name="connsiteX2" fmla="*/ 134468 w 266649"/>
              <a:gd name="connsiteY2" fmla="*/ 250914 h 266649"/>
              <a:gd name="connsiteX3" fmla="*/ 101549 w 266649"/>
              <a:gd name="connsiteY3" fmla="*/ 253962 h 266649"/>
              <a:gd name="connsiteX4" fmla="*/ 6477 w 266649"/>
              <a:gd name="connsiteY4" fmla="*/ 212852 h 266649"/>
              <a:gd name="connsiteX5" fmla="*/ 0 w 266649"/>
              <a:gd name="connsiteY5" fmla="*/ 192596 h 266649"/>
              <a:gd name="connsiteX6" fmla="*/ 0 w 266649"/>
              <a:gd name="connsiteY6" fmla="*/ 180912 h 266649"/>
              <a:gd name="connsiteX7" fmla="*/ 28550 w 266649"/>
              <a:gd name="connsiteY7" fmla="*/ 152337 h 266649"/>
              <a:gd name="connsiteX8" fmla="*/ 28562 w 266649"/>
              <a:gd name="connsiteY8" fmla="*/ 152337 h 266649"/>
              <a:gd name="connsiteX9" fmla="*/ 127241 w 266649"/>
              <a:gd name="connsiteY9" fmla="*/ 152337 h 266649"/>
              <a:gd name="connsiteX10" fmla="*/ 196799 w 266649"/>
              <a:gd name="connsiteY10" fmla="*/ 126949 h 266649"/>
              <a:gd name="connsiteX11" fmla="*/ 266649 w 266649"/>
              <a:gd name="connsiteY11" fmla="*/ 196799 h 266649"/>
              <a:gd name="connsiteX12" fmla="*/ 196799 w 266649"/>
              <a:gd name="connsiteY12" fmla="*/ 266649 h 266649"/>
              <a:gd name="connsiteX13" fmla="*/ 126949 w 266649"/>
              <a:gd name="connsiteY13" fmla="*/ 196799 h 266649"/>
              <a:gd name="connsiteX14" fmla="*/ 196799 w 266649"/>
              <a:gd name="connsiteY14" fmla="*/ 126949 h 266649"/>
              <a:gd name="connsiteX15" fmla="*/ 196799 w 266649"/>
              <a:gd name="connsiteY15" fmla="*/ 225374 h 266649"/>
              <a:gd name="connsiteX16" fmla="*/ 188862 w 266649"/>
              <a:gd name="connsiteY16" fmla="*/ 233312 h 266649"/>
              <a:gd name="connsiteX17" fmla="*/ 196799 w 266649"/>
              <a:gd name="connsiteY17" fmla="*/ 241249 h 266649"/>
              <a:gd name="connsiteX18" fmla="*/ 204737 w 266649"/>
              <a:gd name="connsiteY18" fmla="*/ 233312 h 266649"/>
              <a:gd name="connsiteX19" fmla="*/ 196799 w 266649"/>
              <a:gd name="connsiteY19" fmla="*/ 225374 h 266649"/>
              <a:gd name="connsiteX20" fmla="*/ 196799 w 266649"/>
              <a:gd name="connsiteY20" fmla="*/ 150749 h 266649"/>
              <a:gd name="connsiteX21" fmla="*/ 173266 w 266649"/>
              <a:gd name="connsiteY21" fmla="*/ 175565 h 266649"/>
              <a:gd name="connsiteX22" fmla="*/ 179680 w 266649"/>
              <a:gd name="connsiteY22" fmla="*/ 181851 h 266649"/>
              <a:gd name="connsiteX23" fmla="*/ 185966 w 266649"/>
              <a:gd name="connsiteY23" fmla="*/ 175438 h 266649"/>
              <a:gd name="connsiteX24" fmla="*/ 196799 w 266649"/>
              <a:gd name="connsiteY24" fmla="*/ 163449 h 266649"/>
              <a:gd name="connsiteX25" fmla="*/ 207645 w 266649"/>
              <a:gd name="connsiteY25" fmla="*/ 175514 h 266649"/>
              <a:gd name="connsiteX26" fmla="*/ 204800 w 266649"/>
              <a:gd name="connsiteY26" fmla="*/ 182626 h 266649"/>
              <a:gd name="connsiteX27" fmla="*/ 203606 w 266649"/>
              <a:gd name="connsiteY27" fmla="*/ 184112 h 266649"/>
              <a:gd name="connsiteX28" fmla="*/ 202336 w 266649"/>
              <a:gd name="connsiteY28" fmla="*/ 185547 h 266649"/>
              <a:gd name="connsiteX29" fmla="*/ 198971 w 266649"/>
              <a:gd name="connsiteY29" fmla="*/ 189230 h 266649"/>
              <a:gd name="connsiteX30" fmla="*/ 197244 w 266649"/>
              <a:gd name="connsiteY30" fmla="*/ 191224 h 266649"/>
              <a:gd name="connsiteX31" fmla="*/ 190449 w 266649"/>
              <a:gd name="connsiteY31" fmla="*/ 207861 h 266649"/>
              <a:gd name="connsiteX32" fmla="*/ 196799 w 266649"/>
              <a:gd name="connsiteY32" fmla="*/ 214211 h 266649"/>
              <a:gd name="connsiteX33" fmla="*/ 203149 w 266649"/>
              <a:gd name="connsiteY33" fmla="*/ 207861 h 266649"/>
              <a:gd name="connsiteX34" fmla="*/ 206185 w 266649"/>
              <a:gd name="connsiteY34" fmla="*/ 200368 h 266649"/>
              <a:gd name="connsiteX35" fmla="*/ 207264 w 266649"/>
              <a:gd name="connsiteY35" fmla="*/ 199047 h 266649"/>
              <a:gd name="connsiteX36" fmla="*/ 208534 w 266649"/>
              <a:gd name="connsiteY36" fmla="*/ 197574 h 266649"/>
              <a:gd name="connsiteX37" fmla="*/ 211925 w 266649"/>
              <a:gd name="connsiteY37" fmla="*/ 193891 h 266649"/>
              <a:gd name="connsiteX38" fmla="*/ 213627 w 266649"/>
              <a:gd name="connsiteY38" fmla="*/ 191922 h 266649"/>
              <a:gd name="connsiteX39" fmla="*/ 220345 w 266649"/>
              <a:gd name="connsiteY39" fmla="*/ 175501 h 266649"/>
              <a:gd name="connsiteX40" fmla="*/ 196799 w 266649"/>
              <a:gd name="connsiteY40" fmla="*/ 150736 h 266649"/>
              <a:gd name="connsiteX41" fmla="*/ 101549 w 266649"/>
              <a:gd name="connsiteY41" fmla="*/ 0 h 266649"/>
              <a:gd name="connsiteX42" fmla="*/ 165049 w 266649"/>
              <a:gd name="connsiteY42" fmla="*/ 63500 h 266649"/>
              <a:gd name="connsiteX43" fmla="*/ 101549 w 266649"/>
              <a:gd name="connsiteY43" fmla="*/ 127000 h 266649"/>
              <a:gd name="connsiteX44" fmla="*/ 38049 w 266649"/>
              <a:gd name="connsiteY44" fmla="*/ 63500 h 266649"/>
              <a:gd name="connsiteX45" fmla="*/ 101549 w 266649"/>
              <a:gd name="connsiteY45" fmla="*/ 0 h 26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6649" h="266649">
                <a:moveTo>
                  <a:pt x="127229" y="152349"/>
                </a:moveTo>
                <a:cubicBezTo>
                  <a:pt x="118730" y="165616"/>
                  <a:pt x="114225" y="181045"/>
                  <a:pt x="114249" y="196799"/>
                </a:cubicBezTo>
                <a:cubicBezTo>
                  <a:pt x="114249" y="217500"/>
                  <a:pt x="121869" y="236423"/>
                  <a:pt x="134468" y="250914"/>
                </a:cubicBezTo>
                <a:cubicBezTo>
                  <a:pt x="124358" y="252946"/>
                  <a:pt x="113386" y="253962"/>
                  <a:pt x="101549" y="253962"/>
                </a:cubicBezTo>
                <a:cubicBezTo>
                  <a:pt x="58115" y="253962"/>
                  <a:pt x="26060" y="240348"/>
                  <a:pt x="6477" y="212852"/>
                </a:cubicBezTo>
                <a:cubicBezTo>
                  <a:pt x="2265" y="206938"/>
                  <a:pt x="1" y="199857"/>
                  <a:pt x="0" y="192596"/>
                </a:cubicBezTo>
                <a:lnTo>
                  <a:pt x="0" y="180912"/>
                </a:lnTo>
                <a:cubicBezTo>
                  <a:pt x="-7" y="165137"/>
                  <a:pt x="12775" y="152344"/>
                  <a:pt x="28550" y="152337"/>
                </a:cubicBezTo>
                <a:cubicBezTo>
                  <a:pt x="28554" y="152337"/>
                  <a:pt x="28558" y="152337"/>
                  <a:pt x="28562" y="152337"/>
                </a:cubicBezTo>
                <a:lnTo>
                  <a:pt x="127241" y="152337"/>
                </a:lnTo>
                <a:close/>
                <a:moveTo>
                  <a:pt x="196799" y="126949"/>
                </a:moveTo>
                <a:cubicBezTo>
                  <a:pt x="235377" y="126949"/>
                  <a:pt x="266649" y="158222"/>
                  <a:pt x="266649" y="196799"/>
                </a:cubicBezTo>
                <a:cubicBezTo>
                  <a:pt x="266649" y="235377"/>
                  <a:pt x="235377" y="266649"/>
                  <a:pt x="196799" y="266649"/>
                </a:cubicBezTo>
                <a:cubicBezTo>
                  <a:pt x="158222" y="266649"/>
                  <a:pt x="126949" y="235377"/>
                  <a:pt x="126949" y="196799"/>
                </a:cubicBezTo>
                <a:cubicBezTo>
                  <a:pt x="126949" y="158222"/>
                  <a:pt x="158222" y="126949"/>
                  <a:pt x="196799" y="126949"/>
                </a:cubicBezTo>
                <a:close/>
                <a:moveTo>
                  <a:pt x="196799" y="225374"/>
                </a:moveTo>
                <a:cubicBezTo>
                  <a:pt x="192415" y="225374"/>
                  <a:pt x="188862" y="228928"/>
                  <a:pt x="188862" y="233312"/>
                </a:cubicBezTo>
                <a:cubicBezTo>
                  <a:pt x="188862" y="237696"/>
                  <a:pt x="192415" y="241249"/>
                  <a:pt x="196799" y="241249"/>
                </a:cubicBezTo>
                <a:cubicBezTo>
                  <a:pt x="201183" y="241249"/>
                  <a:pt x="204737" y="237696"/>
                  <a:pt x="204737" y="233312"/>
                </a:cubicBezTo>
                <a:cubicBezTo>
                  <a:pt x="204737" y="228928"/>
                  <a:pt x="201183" y="225374"/>
                  <a:pt x="196799" y="225374"/>
                </a:cubicBezTo>
                <a:close/>
                <a:moveTo>
                  <a:pt x="196799" y="150749"/>
                </a:moveTo>
                <a:cubicBezTo>
                  <a:pt x="183490" y="150749"/>
                  <a:pt x="173126" y="161125"/>
                  <a:pt x="173266" y="175565"/>
                </a:cubicBezTo>
                <a:cubicBezTo>
                  <a:pt x="173302" y="179071"/>
                  <a:pt x="176173" y="181887"/>
                  <a:pt x="179680" y="181851"/>
                </a:cubicBezTo>
                <a:cubicBezTo>
                  <a:pt x="183186" y="181816"/>
                  <a:pt x="186002" y="178944"/>
                  <a:pt x="185966" y="175438"/>
                </a:cubicBezTo>
                <a:cubicBezTo>
                  <a:pt x="185890" y="168085"/>
                  <a:pt x="190538" y="163449"/>
                  <a:pt x="196799" y="163449"/>
                </a:cubicBezTo>
                <a:cubicBezTo>
                  <a:pt x="202806" y="163449"/>
                  <a:pt x="207645" y="168427"/>
                  <a:pt x="207645" y="175514"/>
                </a:cubicBezTo>
                <a:cubicBezTo>
                  <a:pt x="207645" y="177952"/>
                  <a:pt x="206934" y="179857"/>
                  <a:pt x="204800" y="182626"/>
                </a:cubicBezTo>
                <a:lnTo>
                  <a:pt x="203606" y="184112"/>
                </a:lnTo>
                <a:lnTo>
                  <a:pt x="202336" y="185547"/>
                </a:lnTo>
                <a:lnTo>
                  <a:pt x="198971" y="189230"/>
                </a:lnTo>
                <a:lnTo>
                  <a:pt x="197244" y="191224"/>
                </a:lnTo>
                <a:cubicBezTo>
                  <a:pt x="192367" y="197028"/>
                  <a:pt x="190449" y="201295"/>
                  <a:pt x="190449" y="207861"/>
                </a:cubicBezTo>
                <a:cubicBezTo>
                  <a:pt x="190449" y="211367"/>
                  <a:pt x="193293" y="214211"/>
                  <a:pt x="196799" y="214211"/>
                </a:cubicBezTo>
                <a:cubicBezTo>
                  <a:pt x="200306" y="214211"/>
                  <a:pt x="203149" y="211367"/>
                  <a:pt x="203149" y="207861"/>
                </a:cubicBezTo>
                <a:cubicBezTo>
                  <a:pt x="203149" y="205283"/>
                  <a:pt x="203899" y="203302"/>
                  <a:pt x="206185" y="200368"/>
                </a:cubicBezTo>
                <a:lnTo>
                  <a:pt x="207264" y="199047"/>
                </a:lnTo>
                <a:lnTo>
                  <a:pt x="208534" y="197574"/>
                </a:lnTo>
                <a:lnTo>
                  <a:pt x="211925" y="193891"/>
                </a:lnTo>
                <a:lnTo>
                  <a:pt x="213627" y="191922"/>
                </a:lnTo>
                <a:cubicBezTo>
                  <a:pt x="218427" y="186207"/>
                  <a:pt x="220345" y="181978"/>
                  <a:pt x="220345" y="175501"/>
                </a:cubicBezTo>
                <a:cubicBezTo>
                  <a:pt x="220345" y="161493"/>
                  <a:pt x="209893" y="150736"/>
                  <a:pt x="196799" y="150736"/>
                </a:cubicBezTo>
                <a:close/>
                <a:moveTo>
                  <a:pt x="101549" y="0"/>
                </a:moveTo>
                <a:cubicBezTo>
                  <a:pt x="136619" y="0"/>
                  <a:pt x="165049" y="28430"/>
                  <a:pt x="165049" y="63500"/>
                </a:cubicBezTo>
                <a:cubicBezTo>
                  <a:pt x="165049" y="98570"/>
                  <a:pt x="136619" y="127000"/>
                  <a:pt x="101549" y="127000"/>
                </a:cubicBezTo>
                <a:cubicBezTo>
                  <a:pt x="66479" y="127000"/>
                  <a:pt x="38049" y="98570"/>
                  <a:pt x="38049" y="63500"/>
                </a:cubicBezTo>
                <a:cubicBezTo>
                  <a:pt x="38049" y="28430"/>
                  <a:pt x="66479" y="0"/>
                  <a:pt x="10154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2" name="Graphic 127">
            <a:extLst>
              <a:ext uri="{FF2B5EF4-FFF2-40B4-BE49-F238E27FC236}">
                <a16:creationId xmlns:a16="http://schemas.microsoft.com/office/drawing/2014/main" id="{22172084-F82A-E1D6-4AB6-F71E6BFE7643}"/>
              </a:ext>
              <a:ext uri="{C183D7F6-B498-43B3-948B-1728B52AA6E4}">
                <adec:decorative xmlns:adec="http://schemas.microsoft.com/office/drawing/2017/decorative" val="1"/>
              </a:ext>
            </a:extLst>
          </p:cNvPr>
          <p:cNvSpPr>
            <a:spLocks/>
          </p:cNvSpPr>
          <p:nvPr/>
        </p:nvSpPr>
        <p:spPr>
          <a:xfrm>
            <a:off x="11399734" y="6202761"/>
            <a:ext cx="214209" cy="295439"/>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3" name="Graphic 9">
            <a:extLst>
              <a:ext uri="{FF2B5EF4-FFF2-40B4-BE49-F238E27FC236}">
                <a16:creationId xmlns:a16="http://schemas.microsoft.com/office/drawing/2014/main" id="{379CCFFC-A929-3305-C731-FB91706D1AD1}"/>
              </a:ext>
              <a:ext uri="{C183D7F6-B498-43B3-948B-1728B52AA6E4}">
                <adec:decorative xmlns:adec="http://schemas.microsoft.com/office/drawing/2017/decorative" val="1"/>
              </a:ext>
            </a:extLst>
          </p:cNvPr>
          <p:cNvSpPr>
            <a:spLocks/>
          </p:cNvSpPr>
          <p:nvPr/>
        </p:nvSpPr>
        <p:spPr>
          <a:xfrm>
            <a:off x="10810296" y="6205677"/>
            <a:ext cx="291798" cy="291847"/>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4" name="Freeform: Shape 133">
            <a:extLst>
              <a:ext uri="{FF2B5EF4-FFF2-40B4-BE49-F238E27FC236}">
                <a16:creationId xmlns:a16="http://schemas.microsoft.com/office/drawing/2014/main" id="{62F3CCB9-23E3-8094-8E12-C2690907C1D8}"/>
              </a:ext>
              <a:ext uri="{C183D7F6-B498-43B3-948B-1728B52AA6E4}">
                <adec:decorative xmlns:adec="http://schemas.microsoft.com/office/drawing/2017/decorative" val="1"/>
              </a:ext>
            </a:extLst>
          </p:cNvPr>
          <p:cNvSpPr>
            <a:spLocks noChangeAspect="1"/>
          </p:cNvSpPr>
          <p:nvPr/>
        </p:nvSpPr>
        <p:spPr>
          <a:xfrm>
            <a:off x="10274410" y="6187779"/>
            <a:ext cx="236368" cy="313900"/>
          </a:xfrm>
          <a:custGeom>
            <a:avLst/>
            <a:gdLst>
              <a:gd name="connsiteX0" fmla="*/ 47894 w 378701"/>
              <a:gd name="connsiteY0" fmla="*/ 425012 h 502920"/>
              <a:gd name="connsiteX1" fmla="*/ 17997 w 378701"/>
              <a:gd name="connsiteY1" fmla="*/ 454968 h 502920"/>
              <a:gd name="connsiteX2" fmla="*/ 47894 w 378701"/>
              <a:gd name="connsiteY2" fmla="*/ 484924 h 502920"/>
              <a:gd name="connsiteX3" fmla="*/ 77851 w 378701"/>
              <a:gd name="connsiteY3" fmla="*/ 454968 h 502920"/>
              <a:gd name="connsiteX4" fmla="*/ 47894 w 378701"/>
              <a:gd name="connsiteY4" fmla="*/ 425012 h 502920"/>
              <a:gd name="connsiteX5" fmla="*/ 47894 w 378701"/>
              <a:gd name="connsiteY5" fmla="*/ 407132 h 502920"/>
              <a:gd name="connsiteX6" fmla="*/ 95789 w 378701"/>
              <a:gd name="connsiteY6" fmla="*/ 455026 h 502920"/>
              <a:gd name="connsiteX7" fmla="*/ 47894 w 378701"/>
              <a:gd name="connsiteY7" fmla="*/ 502920 h 502920"/>
              <a:gd name="connsiteX8" fmla="*/ 0 w 378701"/>
              <a:gd name="connsiteY8" fmla="*/ 455026 h 502920"/>
              <a:gd name="connsiteX9" fmla="*/ 47894 w 378701"/>
              <a:gd name="connsiteY9" fmla="*/ 407132 h 502920"/>
              <a:gd name="connsiteX10" fmla="*/ 161446 w 378701"/>
              <a:gd name="connsiteY10" fmla="*/ 351616 h 502920"/>
              <a:gd name="connsiteX11" fmla="*/ 162442 w 378701"/>
              <a:gd name="connsiteY11" fmla="*/ 352437 h 502920"/>
              <a:gd name="connsiteX12" fmla="*/ 188178 w 378701"/>
              <a:gd name="connsiteY12" fmla="*/ 378172 h 502920"/>
              <a:gd name="connsiteX13" fmla="*/ 213913 w 378701"/>
              <a:gd name="connsiteY13" fmla="*/ 352437 h 502920"/>
              <a:gd name="connsiteX14" fmla="*/ 225227 w 378701"/>
              <a:gd name="connsiteY14" fmla="*/ 351616 h 502920"/>
              <a:gd name="connsiteX15" fmla="*/ 226223 w 378701"/>
              <a:gd name="connsiteY15" fmla="*/ 352437 h 502920"/>
              <a:gd name="connsiteX16" fmla="*/ 227044 w 378701"/>
              <a:gd name="connsiteY16" fmla="*/ 363751 h 502920"/>
              <a:gd name="connsiteX17" fmla="*/ 226223 w 378701"/>
              <a:gd name="connsiteY17" fmla="*/ 364748 h 502920"/>
              <a:gd name="connsiteX18" fmla="*/ 200489 w 378701"/>
              <a:gd name="connsiteY18" fmla="*/ 390483 h 502920"/>
              <a:gd name="connsiteX19" fmla="*/ 226223 w 378701"/>
              <a:gd name="connsiteY19" fmla="*/ 416218 h 502920"/>
              <a:gd name="connsiteX20" fmla="*/ 227044 w 378701"/>
              <a:gd name="connsiteY20" fmla="*/ 427532 h 502920"/>
              <a:gd name="connsiteX21" fmla="*/ 226223 w 378701"/>
              <a:gd name="connsiteY21" fmla="*/ 428528 h 502920"/>
              <a:gd name="connsiteX22" fmla="*/ 214909 w 378701"/>
              <a:gd name="connsiteY22" fmla="*/ 429349 h 502920"/>
              <a:gd name="connsiteX23" fmla="*/ 213913 w 378701"/>
              <a:gd name="connsiteY23" fmla="*/ 428528 h 502920"/>
              <a:gd name="connsiteX24" fmla="*/ 188178 w 378701"/>
              <a:gd name="connsiteY24" fmla="*/ 402794 h 502920"/>
              <a:gd name="connsiteX25" fmla="*/ 162442 w 378701"/>
              <a:gd name="connsiteY25" fmla="*/ 428528 h 502920"/>
              <a:gd name="connsiteX26" fmla="*/ 151128 w 378701"/>
              <a:gd name="connsiteY26" fmla="*/ 429349 h 502920"/>
              <a:gd name="connsiteX27" fmla="*/ 150132 w 378701"/>
              <a:gd name="connsiteY27" fmla="*/ 428528 h 502920"/>
              <a:gd name="connsiteX28" fmla="*/ 149311 w 378701"/>
              <a:gd name="connsiteY28" fmla="*/ 417214 h 502920"/>
              <a:gd name="connsiteX29" fmla="*/ 150132 w 378701"/>
              <a:gd name="connsiteY29" fmla="*/ 416218 h 502920"/>
              <a:gd name="connsiteX30" fmla="*/ 175867 w 378701"/>
              <a:gd name="connsiteY30" fmla="*/ 390483 h 502920"/>
              <a:gd name="connsiteX31" fmla="*/ 150132 w 378701"/>
              <a:gd name="connsiteY31" fmla="*/ 364748 h 502920"/>
              <a:gd name="connsiteX32" fmla="*/ 149311 w 378701"/>
              <a:gd name="connsiteY32" fmla="*/ 353433 h 502920"/>
              <a:gd name="connsiteX33" fmla="*/ 150132 w 378701"/>
              <a:gd name="connsiteY33" fmla="*/ 352437 h 502920"/>
              <a:gd name="connsiteX34" fmla="*/ 161446 w 378701"/>
              <a:gd name="connsiteY34" fmla="*/ 351616 h 502920"/>
              <a:gd name="connsiteX35" fmla="*/ 306126 w 378701"/>
              <a:gd name="connsiteY35" fmla="*/ 314802 h 502920"/>
              <a:gd name="connsiteX36" fmla="*/ 307122 w 378701"/>
              <a:gd name="connsiteY36" fmla="*/ 315623 h 502920"/>
              <a:gd name="connsiteX37" fmla="*/ 332858 w 378701"/>
              <a:gd name="connsiteY37" fmla="*/ 341358 h 502920"/>
              <a:gd name="connsiteX38" fmla="*/ 358593 w 378701"/>
              <a:gd name="connsiteY38" fmla="*/ 315623 h 502920"/>
              <a:gd name="connsiteX39" fmla="*/ 369907 w 378701"/>
              <a:gd name="connsiteY39" fmla="*/ 314802 h 502920"/>
              <a:gd name="connsiteX40" fmla="*/ 370903 w 378701"/>
              <a:gd name="connsiteY40" fmla="*/ 315623 h 502920"/>
              <a:gd name="connsiteX41" fmla="*/ 371724 w 378701"/>
              <a:gd name="connsiteY41" fmla="*/ 326937 h 502920"/>
              <a:gd name="connsiteX42" fmla="*/ 370903 w 378701"/>
              <a:gd name="connsiteY42" fmla="*/ 327934 h 502920"/>
              <a:gd name="connsiteX43" fmla="*/ 345169 w 378701"/>
              <a:gd name="connsiteY43" fmla="*/ 353669 h 502920"/>
              <a:gd name="connsiteX44" fmla="*/ 370903 w 378701"/>
              <a:gd name="connsiteY44" fmla="*/ 379404 h 502920"/>
              <a:gd name="connsiteX45" fmla="*/ 371724 w 378701"/>
              <a:gd name="connsiteY45" fmla="*/ 390718 h 502920"/>
              <a:gd name="connsiteX46" fmla="*/ 370903 w 378701"/>
              <a:gd name="connsiteY46" fmla="*/ 391714 h 502920"/>
              <a:gd name="connsiteX47" fmla="*/ 359589 w 378701"/>
              <a:gd name="connsiteY47" fmla="*/ 392535 h 502920"/>
              <a:gd name="connsiteX48" fmla="*/ 358593 w 378701"/>
              <a:gd name="connsiteY48" fmla="*/ 391714 h 502920"/>
              <a:gd name="connsiteX49" fmla="*/ 332858 w 378701"/>
              <a:gd name="connsiteY49" fmla="*/ 365980 h 502920"/>
              <a:gd name="connsiteX50" fmla="*/ 307122 w 378701"/>
              <a:gd name="connsiteY50" fmla="*/ 391714 h 502920"/>
              <a:gd name="connsiteX51" fmla="*/ 295808 w 378701"/>
              <a:gd name="connsiteY51" fmla="*/ 392535 h 502920"/>
              <a:gd name="connsiteX52" fmla="*/ 294812 w 378701"/>
              <a:gd name="connsiteY52" fmla="*/ 391714 h 502920"/>
              <a:gd name="connsiteX53" fmla="*/ 293991 w 378701"/>
              <a:gd name="connsiteY53" fmla="*/ 380400 h 502920"/>
              <a:gd name="connsiteX54" fmla="*/ 294812 w 378701"/>
              <a:gd name="connsiteY54" fmla="*/ 379404 h 502920"/>
              <a:gd name="connsiteX55" fmla="*/ 320547 w 378701"/>
              <a:gd name="connsiteY55" fmla="*/ 353669 h 502920"/>
              <a:gd name="connsiteX56" fmla="*/ 294812 w 378701"/>
              <a:gd name="connsiteY56" fmla="*/ 327934 h 502920"/>
              <a:gd name="connsiteX57" fmla="*/ 293991 w 378701"/>
              <a:gd name="connsiteY57" fmla="*/ 316619 h 502920"/>
              <a:gd name="connsiteX58" fmla="*/ 294812 w 378701"/>
              <a:gd name="connsiteY58" fmla="*/ 315623 h 502920"/>
              <a:gd name="connsiteX59" fmla="*/ 306126 w 378701"/>
              <a:gd name="connsiteY59" fmla="*/ 314802 h 502920"/>
              <a:gd name="connsiteX60" fmla="*/ 123635 w 378701"/>
              <a:gd name="connsiteY60" fmla="*/ 153884 h 502920"/>
              <a:gd name="connsiteX61" fmla="*/ 124631 w 378701"/>
              <a:gd name="connsiteY61" fmla="*/ 154705 h 502920"/>
              <a:gd name="connsiteX62" fmla="*/ 150367 w 378701"/>
              <a:gd name="connsiteY62" fmla="*/ 180440 h 502920"/>
              <a:gd name="connsiteX63" fmla="*/ 176102 w 378701"/>
              <a:gd name="connsiteY63" fmla="*/ 154705 h 502920"/>
              <a:gd name="connsiteX64" fmla="*/ 187416 w 378701"/>
              <a:gd name="connsiteY64" fmla="*/ 153884 h 502920"/>
              <a:gd name="connsiteX65" fmla="*/ 188412 w 378701"/>
              <a:gd name="connsiteY65" fmla="*/ 154705 h 502920"/>
              <a:gd name="connsiteX66" fmla="*/ 189233 w 378701"/>
              <a:gd name="connsiteY66" fmla="*/ 166019 h 502920"/>
              <a:gd name="connsiteX67" fmla="*/ 188412 w 378701"/>
              <a:gd name="connsiteY67" fmla="*/ 167015 h 502920"/>
              <a:gd name="connsiteX68" fmla="*/ 162678 w 378701"/>
              <a:gd name="connsiteY68" fmla="*/ 192750 h 502920"/>
              <a:gd name="connsiteX69" fmla="*/ 188412 w 378701"/>
              <a:gd name="connsiteY69" fmla="*/ 218486 h 502920"/>
              <a:gd name="connsiteX70" fmla="*/ 189233 w 378701"/>
              <a:gd name="connsiteY70" fmla="*/ 229800 h 502920"/>
              <a:gd name="connsiteX71" fmla="*/ 188412 w 378701"/>
              <a:gd name="connsiteY71" fmla="*/ 230796 h 502920"/>
              <a:gd name="connsiteX72" fmla="*/ 177098 w 378701"/>
              <a:gd name="connsiteY72" fmla="*/ 231617 h 502920"/>
              <a:gd name="connsiteX73" fmla="*/ 176102 w 378701"/>
              <a:gd name="connsiteY73" fmla="*/ 230796 h 502920"/>
              <a:gd name="connsiteX74" fmla="*/ 150367 w 378701"/>
              <a:gd name="connsiteY74" fmla="*/ 205061 h 502920"/>
              <a:gd name="connsiteX75" fmla="*/ 124631 w 378701"/>
              <a:gd name="connsiteY75" fmla="*/ 230796 h 502920"/>
              <a:gd name="connsiteX76" fmla="*/ 113317 w 378701"/>
              <a:gd name="connsiteY76" fmla="*/ 231617 h 502920"/>
              <a:gd name="connsiteX77" fmla="*/ 112321 w 378701"/>
              <a:gd name="connsiteY77" fmla="*/ 230796 h 502920"/>
              <a:gd name="connsiteX78" fmla="*/ 111500 w 378701"/>
              <a:gd name="connsiteY78" fmla="*/ 219482 h 502920"/>
              <a:gd name="connsiteX79" fmla="*/ 112321 w 378701"/>
              <a:gd name="connsiteY79" fmla="*/ 218486 h 502920"/>
              <a:gd name="connsiteX80" fmla="*/ 138056 w 378701"/>
              <a:gd name="connsiteY80" fmla="*/ 192750 h 502920"/>
              <a:gd name="connsiteX81" fmla="*/ 112321 w 378701"/>
              <a:gd name="connsiteY81" fmla="*/ 167015 h 502920"/>
              <a:gd name="connsiteX82" fmla="*/ 111500 w 378701"/>
              <a:gd name="connsiteY82" fmla="*/ 155701 h 502920"/>
              <a:gd name="connsiteX83" fmla="*/ 112321 w 378701"/>
              <a:gd name="connsiteY83" fmla="*/ 154705 h 502920"/>
              <a:gd name="connsiteX84" fmla="*/ 123635 w 378701"/>
              <a:gd name="connsiteY84" fmla="*/ 153884 h 502920"/>
              <a:gd name="connsiteX85" fmla="*/ 322775 w 378701"/>
              <a:gd name="connsiteY85" fmla="*/ 126741 h 502920"/>
              <a:gd name="connsiteX86" fmla="*/ 339072 w 378701"/>
              <a:gd name="connsiteY86" fmla="*/ 126741 h 502920"/>
              <a:gd name="connsiteX87" fmla="*/ 370376 w 378701"/>
              <a:gd name="connsiteY87" fmla="*/ 158046 h 502920"/>
              <a:gd name="connsiteX88" fmla="*/ 369790 w 378701"/>
              <a:gd name="connsiteY88" fmla="*/ 174342 h 502920"/>
              <a:gd name="connsiteX89" fmla="*/ 369731 w 378701"/>
              <a:gd name="connsiteY89" fmla="*/ 174402 h 502920"/>
              <a:gd name="connsiteX90" fmla="*/ 353434 w 378701"/>
              <a:gd name="connsiteY90" fmla="*/ 173815 h 502920"/>
              <a:gd name="connsiteX91" fmla="*/ 342472 w 378701"/>
              <a:gd name="connsiteY91" fmla="*/ 162853 h 502920"/>
              <a:gd name="connsiteX92" fmla="*/ 342472 w 378701"/>
              <a:gd name="connsiteY92" fmla="*/ 192750 h 502920"/>
              <a:gd name="connsiteX93" fmla="*/ 342413 w 378701"/>
              <a:gd name="connsiteY93" fmla="*/ 194480 h 502920"/>
              <a:gd name="connsiteX94" fmla="*/ 342413 w 378701"/>
              <a:gd name="connsiteY94" fmla="*/ 196209 h 502920"/>
              <a:gd name="connsiteX95" fmla="*/ 342355 w 378701"/>
              <a:gd name="connsiteY95" fmla="*/ 196209 h 502920"/>
              <a:gd name="connsiteX96" fmla="*/ 342355 w 378701"/>
              <a:gd name="connsiteY96" fmla="*/ 196209 h 502920"/>
              <a:gd name="connsiteX97" fmla="*/ 244338 w 378701"/>
              <a:gd name="connsiteY97" fmla="*/ 290942 h 502920"/>
              <a:gd name="connsiteX98" fmla="*/ 134597 w 378701"/>
              <a:gd name="connsiteY98" fmla="*/ 290942 h 502920"/>
              <a:gd name="connsiteX99" fmla="*/ 59502 w 378701"/>
              <a:gd name="connsiteY99" fmla="*/ 366038 h 502920"/>
              <a:gd name="connsiteX100" fmla="*/ 59502 w 378701"/>
              <a:gd name="connsiteY100" fmla="*/ 379638 h 502920"/>
              <a:gd name="connsiteX101" fmla="*/ 47953 w 378701"/>
              <a:gd name="connsiteY101" fmla="*/ 391187 h 502920"/>
              <a:gd name="connsiteX102" fmla="*/ 36405 w 378701"/>
              <a:gd name="connsiteY102" fmla="*/ 379638 h 502920"/>
              <a:gd name="connsiteX103" fmla="*/ 36405 w 378701"/>
              <a:gd name="connsiteY103" fmla="*/ 366038 h 502920"/>
              <a:gd name="connsiteX104" fmla="*/ 134597 w 378701"/>
              <a:gd name="connsiteY104" fmla="*/ 267845 h 502920"/>
              <a:gd name="connsiteX105" fmla="*/ 244338 w 378701"/>
              <a:gd name="connsiteY105" fmla="*/ 267845 h 502920"/>
              <a:gd name="connsiteX106" fmla="*/ 319433 w 378701"/>
              <a:gd name="connsiteY106" fmla="*/ 192750 h 502920"/>
              <a:gd name="connsiteX107" fmla="*/ 319433 w 378701"/>
              <a:gd name="connsiteY107" fmla="*/ 162853 h 502920"/>
              <a:gd name="connsiteX108" fmla="*/ 308295 w 378701"/>
              <a:gd name="connsiteY108" fmla="*/ 173815 h 502920"/>
              <a:gd name="connsiteX109" fmla="*/ 307709 w 378701"/>
              <a:gd name="connsiteY109" fmla="*/ 174402 h 502920"/>
              <a:gd name="connsiteX110" fmla="*/ 291412 w 378701"/>
              <a:gd name="connsiteY110" fmla="*/ 173815 h 502920"/>
              <a:gd name="connsiteX111" fmla="*/ 291998 w 378701"/>
              <a:gd name="connsiteY111" fmla="*/ 157518 h 502920"/>
              <a:gd name="connsiteX112" fmla="*/ 330806 w 378701"/>
              <a:gd name="connsiteY112" fmla="*/ 17879 h 502920"/>
              <a:gd name="connsiteX113" fmla="*/ 300908 w 378701"/>
              <a:gd name="connsiteY113" fmla="*/ 47835 h 502920"/>
              <a:gd name="connsiteX114" fmla="*/ 330806 w 378701"/>
              <a:gd name="connsiteY114" fmla="*/ 77791 h 502920"/>
              <a:gd name="connsiteX115" fmla="*/ 360762 w 378701"/>
              <a:gd name="connsiteY115" fmla="*/ 47835 h 502920"/>
              <a:gd name="connsiteX116" fmla="*/ 330806 w 378701"/>
              <a:gd name="connsiteY116" fmla="*/ 17879 h 502920"/>
              <a:gd name="connsiteX117" fmla="*/ 330806 w 378701"/>
              <a:gd name="connsiteY117" fmla="*/ 0 h 502920"/>
              <a:gd name="connsiteX118" fmla="*/ 378701 w 378701"/>
              <a:gd name="connsiteY118" fmla="*/ 47894 h 502920"/>
              <a:gd name="connsiteX119" fmla="*/ 330806 w 378701"/>
              <a:gd name="connsiteY119" fmla="*/ 95788 h 502920"/>
              <a:gd name="connsiteX120" fmla="*/ 282911 w 378701"/>
              <a:gd name="connsiteY120" fmla="*/ 47894 h 502920"/>
              <a:gd name="connsiteX121" fmla="*/ 330806 w 378701"/>
              <a:gd name="connsiteY121"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78701" h="502920">
                <a:moveTo>
                  <a:pt x="47894" y="425012"/>
                </a:moveTo>
                <a:cubicBezTo>
                  <a:pt x="31422" y="425012"/>
                  <a:pt x="17997" y="438436"/>
                  <a:pt x="17997" y="454968"/>
                </a:cubicBezTo>
                <a:cubicBezTo>
                  <a:pt x="17997" y="471499"/>
                  <a:pt x="31422" y="484924"/>
                  <a:pt x="47894" y="484924"/>
                </a:cubicBezTo>
                <a:cubicBezTo>
                  <a:pt x="64426" y="484924"/>
                  <a:pt x="77851" y="471499"/>
                  <a:pt x="77851" y="454968"/>
                </a:cubicBezTo>
                <a:cubicBezTo>
                  <a:pt x="77851" y="438436"/>
                  <a:pt x="64367" y="425012"/>
                  <a:pt x="47894" y="425012"/>
                </a:cubicBezTo>
                <a:close/>
                <a:moveTo>
                  <a:pt x="47894" y="407132"/>
                </a:moveTo>
                <a:cubicBezTo>
                  <a:pt x="74333" y="407132"/>
                  <a:pt x="95789" y="428588"/>
                  <a:pt x="95789" y="455026"/>
                </a:cubicBezTo>
                <a:cubicBezTo>
                  <a:pt x="95789" y="481465"/>
                  <a:pt x="74333" y="502920"/>
                  <a:pt x="47894" y="502920"/>
                </a:cubicBezTo>
                <a:cubicBezTo>
                  <a:pt x="21456" y="502920"/>
                  <a:pt x="0" y="481465"/>
                  <a:pt x="0" y="455026"/>
                </a:cubicBezTo>
                <a:cubicBezTo>
                  <a:pt x="0" y="428588"/>
                  <a:pt x="21456" y="407132"/>
                  <a:pt x="47894" y="407132"/>
                </a:cubicBezTo>
                <a:close/>
                <a:moveTo>
                  <a:pt x="161446" y="351616"/>
                </a:moveTo>
                <a:lnTo>
                  <a:pt x="162442" y="352437"/>
                </a:lnTo>
                <a:lnTo>
                  <a:pt x="188178" y="378172"/>
                </a:lnTo>
                <a:lnTo>
                  <a:pt x="213913" y="352437"/>
                </a:lnTo>
                <a:cubicBezTo>
                  <a:pt x="216961" y="349388"/>
                  <a:pt x="221768" y="349036"/>
                  <a:pt x="225227" y="351616"/>
                </a:cubicBezTo>
                <a:lnTo>
                  <a:pt x="226223" y="352437"/>
                </a:lnTo>
                <a:cubicBezTo>
                  <a:pt x="229272" y="355485"/>
                  <a:pt x="229624" y="360293"/>
                  <a:pt x="227044" y="363751"/>
                </a:cubicBezTo>
                <a:lnTo>
                  <a:pt x="226223" y="364748"/>
                </a:lnTo>
                <a:lnTo>
                  <a:pt x="200489" y="390483"/>
                </a:lnTo>
                <a:lnTo>
                  <a:pt x="226223" y="416218"/>
                </a:lnTo>
                <a:cubicBezTo>
                  <a:pt x="229272" y="419266"/>
                  <a:pt x="229624" y="424074"/>
                  <a:pt x="227044" y="427532"/>
                </a:cubicBezTo>
                <a:lnTo>
                  <a:pt x="226223" y="428528"/>
                </a:lnTo>
                <a:cubicBezTo>
                  <a:pt x="223175" y="431577"/>
                  <a:pt x="218368" y="431929"/>
                  <a:pt x="214909" y="429349"/>
                </a:cubicBezTo>
                <a:lnTo>
                  <a:pt x="213913" y="428528"/>
                </a:lnTo>
                <a:lnTo>
                  <a:pt x="188178" y="402794"/>
                </a:lnTo>
                <a:lnTo>
                  <a:pt x="162442" y="428528"/>
                </a:lnTo>
                <a:cubicBezTo>
                  <a:pt x="159394" y="431577"/>
                  <a:pt x="154587" y="431929"/>
                  <a:pt x="151128" y="429349"/>
                </a:cubicBezTo>
                <a:lnTo>
                  <a:pt x="150132" y="428528"/>
                </a:lnTo>
                <a:cubicBezTo>
                  <a:pt x="147083" y="425480"/>
                  <a:pt x="146731" y="420673"/>
                  <a:pt x="149311" y="417214"/>
                </a:cubicBezTo>
                <a:lnTo>
                  <a:pt x="150132" y="416218"/>
                </a:lnTo>
                <a:lnTo>
                  <a:pt x="175867" y="390483"/>
                </a:lnTo>
                <a:lnTo>
                  <a:pt x="150132" y="364748"/>
                </a:lnTo>
                <a:cubicBezTo>
                  <a:pt x="147083" y="361699"/>
                  <a:pt x="146731" y="356892"/>
                  <a:pt x="149311" y="353433"/>
                </a:cubicBezTo>
                <a:lnTo>
                  <a:pt x="150132" y="352437"/>
                </a:lnTo>
                <a:cubicBezTo>
                  <a:pt x="153180" y="349388"/>
                  <a:pt x="157987" y="349036"/>
                  <a:pt x="161446" y="351616"/>
                </a:cubicBezTo>
                <a:close/>
                <a:moveTo>
                  <a:pt x="306126" y="314802"/>
                </a:moveTo>
                <a:lnTo>
                  <a:pt x="307122" y="315623"/>
                </a:lnTo>
                <a:lnTo>
                  <a:pt x="332858" y="341358"/>
                </a:lnTo>
                <a:lnTo>
                  <a:pt x="358593" y="315623"/>
                </a:lnTo>
                <a:cubicBezTo>
                  <a:pt x="361641" y="312574"/>
                  <a:pt x="366448" y="312222"/>
                  <a:pt x="369907" y="314802"/>
                </a:cubicBezTo>
                <a:lnTo>
                  <a:pt x="370903" y="315623"/>
                </a:lnTo>
                <a:cubicBezTo>
                  <a:pt x="373952" y="318671"/>
                  <a:pt x="374304" y="323478"/>
                  <a:pt x="371724" y="326937"/>
                </a:cubicBezTo>
                <a:lnTo>
                  <a:pt x="370903" y="327934"/>
                </a:lnTo>
                <a:lnTo>
                  <a:pt x="345169" y="353669"/>
                </a:lnTo>
                <a:lnTo>
                  <a:pt x="370903" y="379404"/>
                </a:lnTo>
                <a:cubicBezTo>
                  <a:pt x="373952" y="382452"/>
                  <a:pt x="374304" y="387260"/>
                  <a:pt x="371724" y="390718"/>
                </a:cubicBezTo>
                <a:lnTo>
                  <a:pt x="370903" y="391714"/>
                </a:lnTo>
                <a:cubicBezTo>
                  <a:pt x="367855" y="394763"/>
                  <a:pt x="363048" y="395115"/>
                  <a:pt x="359589" y="392535"/>
                </a:cubicBezTo>
                <a:lnTo>
                  <a:pt x="358593" y="391714"/>
                </a:lnTo>
                <a:lnTo>
                  <a:pt x="332858" y="365980"/>
                </a:lnTo>
                <a:lnTo>
                  <a:pt x="307122" y="391714"/>
                </a:lnTo>
                <a:cubicBezTo>
                  <a:pt x="304074" y="394763"/>
                  <a:pt x="299267" y="395115"/>
                  <a:pt x="295808" y="392535"/>
                </a:cubicBezTo>
                <a:lnTo>
                  <a:pt x="294812" y="391714"/>
                </a:lnTo>
                <a:cubicBezTo>
                  <a:pt x="291763" y="388666"/>
                  <a:pt x="291411" y="383859"/>
                  <a:pt x="293991" y="380400"/>
                </a:cubicBezTo>
                <a:lnTo>
                  <a:pt x="294812" y="379404"/>
                </a:lnTo>
                <a:lnTo>
                  <a:pt x="320547" y="353669"/>
                </a:lnTo>
                <a:lnTo>
                  <a:pt x="294812" y="327934"/>
                </a:lnTo>
                <a:cubicBezTo>
                  <a:pt x="291763" y="324885"/>
                  <a:pt x="291411" y="320078"/>
                  <a:pt x="293991" y="316619"/>
                </a:cubicBezTo>
                <a:lnTo>
                  <a:pt x="294812" y="315623"/>
                </a:lnTo>
                <a:cubicBezTo>
                  <a:pt x="297860" y="312574"/>
                  <a:pt x="302667" y="312222"/>
                  <a:pt x="306126" y="314802"/>
                </a:cubicBezTo>
                <a:close/>
                <a:moveTo>
                  <a:pt x="123635" y="153884"/>
                </a:moveTo>
                <a:lnTo>
                  <a:pt x="124631" y="154705"/>
                </a:lnTo>
                <a:lnTo>
                  <a:pt x="150367" y="180440"/>
                </a:lnTo>
                <a:lnTo>
                  <a:pt x="176102" y="154705"/>
                </a:lnTo>
                <a:cubicBezTo>
                  <a:pt x="179150" y="151656"/>
                  <a:pt x="183957" y="151304"/>
                  <a:pt x="187416" y="153884"/>
                </a:cubicBezTo>
                <a:lnTo>
                  <a:pt x="188412" y="154705"/>
                </a:lnTo>
                <a:cubicBezTo>
                  <a:pt x="191461" y="157753"/>
                  <a:pt x="191813" y="162560"/>
                  <a:pt x="189233" y="166019"/>
                </a:cubicBezTo>
                <a:lnTo>
                  <a:pt x="188412" y="167015"/>
                </a:lnTo>
                <a:lnTo>
                  <a:pt x="162678" y="192750"/>
                </a:lnTo>
                <a:lnTo>
                  <a:pt x="188412" y="218486"/>
                </a:lnTo>
                <a:cubicBezTo>
                  <a:pt x="191461" y="221534"/>
                  <a:pt x="191813" y="226341"/>
                  <a:pt x="189233" y="229800"/>
                </a:cubicBezTo>
                <a:lnTo>
                  <a:pt x="188412" y="230796"/>
                </a:lnTo>
                <a:cubicBezTo>
                  <a:pt x="185364" y="233845"/>
                  <a:pt x="180557" y="234197"/>
                  <a:pt x="177098" y="231617"/>
                </a:cubicBezTo>
                <a:lnTo>
                  <a:pt x="176102" y="230796"/>
                </a:lnTo>
                <a:lnTo>
                  <a:pt x="150367" y="205061"/>
                </a:lnTo>
                <a:lnTo>
                  <a:pt x="124631" y="230796"/>
                </a:lnTo>
                <a:cubicBezTo>
                  <a:pt x="121583" y="233845"/>
                  <a:pt x="116776" y="234197"/>
                  <a:pt x="113317" y="231617"/>
                </a:cubicBezTo>
                <a:lnTo>
                  <a:pt x="112321" y="230796"/>
                </a:lnTo>
                <a:cubicBezTo>
                  <a:pt x="109272" y="227748"/>
                  <a:pt x="108920" y="222941"/>
                  <a:pt x="111500" y="219482"/>
                </a:cubicBezTo>
                <a:lnTo>
                  <a:pt x="112321" y="218486"/>
                </a:lnTo>
                <a:lnTo>
                  <a:pt x="138056" y="192750"/>
                </a:lnTo>
                <a:lnTo>
                  <a:pt x="112321" y="167015"/>
                </a:lnTo>
                <a:cubicBezTo>
                  <a:pt x="109272" y="163967"/>
                  <a:pt x="108920" y="159160"/>
                  <a:pt x="111500" y="155701"/>
                </a:cubicBezTo>
                <a:lnTo>
                  <a:pt x="112321" y="154705"/>
                </a:lnTo>
                <a:cubicBezTo>
                  <a:pt x="115369" y="151656"/>
                  <a:pt x="120176" y="151304"/>
                  <a:pt x="123635" y="153884"/>
                </a:cubicBezTo>
                <a:close/>
                <a:moveTo>
                  <a:pt x="322775" y="126741"/>
                </a:moveTo>
                <a:cubicBezTo>
                  <a:pt x="327230" y="122286"/>
                  <a:pt x="334617" y="122286"/>
                  <a:pt x="339072" y="126741"/>
                </a:cubicBezTo>
                <a:lnTo>
                  <a:pt x="370376" y="158046"/>
                </a:lnTo>
                <a:cubicBezTo>
                  <a:pt x="374714" y="162794"/>
                  <a:pt x="374538" y="170005"/>
                  <a:pt x="369790" y="174342"/>
                </a:cubicBezTo>
                <a:lnTo>
                  <a:pt x="369731" y="174402"/>
                </a:lnTo>
                <a:cubicBezTo>
                  <a:pt x="365100" y="178739"/>
                  <a:pt x="357772" y="178563"/>
                  <a:pt x="353434" y="173815"/>
                </a:cubicBezTo>
                <a:lnTo>
                  <a:pt x="342472" y="162853"/>
                </a:lnTo>
                <a:lnTo>
                  <a:pt x="342472" y="192750"/>
                </a:lnTo>
                <a:lnTo>
                  <a:pt x="342413" y="194480"/>
                </a:lnTo>
                <a:lnTo>
                  <a:pt x="342413" y="196209"/>
                </a:lnTo>
                <a:lnTo>
                  <a:pt x="342355" y="196209"/>
                </a:lnTo>
                <a:lnTo>
                  <a:pt x="342355" y="196209"/>
                </a:lnTo>
                <a:cubicBezTo>
                  <a:pt x="340596" y="248793"/>
                  <a:pt x="297333" y="290942"/>
                  <a:pt x="244338" y="290942"/>
                </a:cubicBezTo>
                <a:lnTo>
                  <a:pt x="134597" y="290942"/>
                </a:lnTo>
                <a:cubicBezTo>
                  <a:pt x="93327" y="290942"/>
                  <a:pt x="59502" y="324592"/>
                  <a:pt x="59502" y="366038"/>
                </a:cubicBezTo>
                <a:lnTo>
                  <a:pt x="59502" y="379638"/>
                </a:lnTo>
                <a:cubicBezTo>
                  <a:pt x="59502" y="385970"/>
                  <a:pt x="54284" y="391187"/>
                  <a:pt x="47953" y="391187"/>
                </a:cubicBezTo>
                <a:cubicBezTo>
                  <a:pt x="41622" y="391187"/>
                  <a:pt x="36405" y="385970"/>
                  <a:pt x="36405" y="379638"/>
                </a:cubicBezTo>
                <a:lnTo>
                  <a:pt x="36405" y="366038"/>
                </a:lnTo>
                <a:cubicBezTo>
                  <a:pt x="36405" y="311871"/>
                  <a:pt x="80430" y="267845"/>
                  <a:pt x="134597" y="267845"/>
                </a:cubicBezTo>
                <a:lnTo>
                  <a:pt x="244338" y="267845"/>
                </a:lnTo>
                <a:cubicBezTo>
                  <a:pt x="285608" y="267845"/>
                  <a:pt x="319433" y="234196"/>
                  <a:pt x="319433" y="192750"/>
                </a:cubicBezTo>
                <a:lnTo>
                  <a:pt x="319433" y="162853"/>
                </a:lnTo>
                <a:lnTo>
                  <a:pt x="308295" y="173815"/>
                </a:lnTo>
                <a:cubicBezTo>
                  <a:pt x="308295" y="173815"/>
                  <a:pt x="307885" y="174226"/>
                  <a:pt x="307709" y="174402"/>
                </a:cubicBezTo>
                <a:cubicBezTo>
                  <a:pt x="303077" y="178739"/>
                  <a:pt x="295750" y="178563"/>
                  <a:pt x="291412" y="173815"/>
                </a:cubicBezTo>
                <a:cubicBezTo>
                  <a:pt x="287074" y="169184"/>
                  <a:pt x="287367" y="161856"/>
                  <a:pt x="291998" y="157518"/>
                </a:cubicBezTo>
                <a:close/>
                <a:moveTo>
                  <a:pt x="330806" y="17879"/>
                </a:moveTo>
                <a:cubicBezTo>
                  <a:pt x="314333" y="17879"/>
                  <a:pt x="300908" y="31304"/>
                  <a:pt x="300908" y="47835"/>
                </a:cubicBezTo>
                <a:cubicBezTo>
                  <a:pt x="300908" y="64366"/>
                  <a:pt x="314333" y="77791"/>
                  <a:pt x="330806" y="77791"/>
                </a:cubicBezTo>
                <a:cubicBezTo>
                  <a:pt x="347338" y="77791"/>
                  <a:pt x="360762" y="64366"/>
                  <a:pt x="360762" y="47835"/>
                </a:cubicBezTo>
                <a:cubicBezTo>
                  <a:pt x="360762" y="31304"/>
                  <a:pt x="347278" y="17879"/>
                  <a:pt x="330806" y="17879"/>
                </a:cubicBezTo>
                <a:close/>
                <a:moveTo>
                  <a:pt x="330806" y="0"/>
                </a:moveTo>
                <a:cubicBezTo>
                  <a:pt x="357245" y="0"/>
                  <a:pt x="378701" y="21456"/>
                  <a:pt x="378701" y="47894"/>
                </a:cubicBezTo>
                <a:cubicBezTo>
                  <a:pt x="378701" y="74333"/>
                  <a:pt x="357245" y="95788"/>
                  <a:pt x="330806" y="95788"/>
                </a:cubicBezTo>
                <a:cubicBezTo>
                  <a:pt x="304367" y="95788"/>
                  <a:pt x="282911" y="74333"/>
                  <a:pt x="282911" y="47894"/>
                </a:cubicBezTo>
                <a:cubicBezTo>
                  <a:pt x="282911" y="21456"/>
                  <a:pt x="304367" y="0"/>
                  <a:pt x="33080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5" name="Oval 134">
            <a:extLst>
              <a:ext uri="{FF2B5EF4-FFF2-40B4-BE49-F238E27FC236}">
                <a16:creationId xmlns:a16="http://schemas.microsoft.com/office/drawing/2014/main" id="{0E2E982D-C793-1218-1A3F-C601C7AB1B87}"/>
              </a:ext>
              <a:ext uri="{C183D7F6-B498-43B3-948B-1728B52AA6E4}">
                <adec:decorative xmlns:adec="http://schemas.microsoft.com/office/drawing/2017/decorative" val="1"/>
              </a:ext>
            </a:extLst>
          </p:cNvPr>
          <p:cNvSpPr>
            <a:spLocks noChangeAspect="1"/>
          </p:cNvSpPr>
          <p:nvPr/>
        </p:nvSpPr>
        <p:spPr bwMode="auto">
          <a:xfrm>
            <a:off x="10163032" y="6098890"/>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6" name="Oval 135">
            <a:extLst>
              <a:ext uri="{FF2B5EF4-FFF2-40B4-BE49-F238E27FC236}">
                <a16:creationId xmlns:a16="http://schemas.microsoft.com/office/drawing/2014/main" id="{9DA9ED79-5F25-7E37-4D98-9F53E77739E8}"/>
              </a:ext>
              <a:ext uri="{C183D7F6-B498-43B3-948B-1728B52AA6E4}">
                <adec:decorative xmlns:adec="http://schemas.microsoft.com/office/drawing/2017/decorative" val="1"/>
              </a:ext>
            </a:extLst>
          </p:cNvPr>
          <p:cNvSpPr>
            <a:spLocks noChangeAspect="1"/>
          </p:cNvSpPr>
          <p:nvPr/>
        </p:nvSpPr>
        <p:spPr bwMode="auto">
          <a:xfrm>
            <a:off x="10716149" y="6118323"/>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7" name="Oval 136">
            <a:extLst>
              <a:ext uri="{FF2B5EF4-FFF2-40B4-BE49-F238E27FC236}">
                <a16:creationId xmlns:a16="http://schemas.microsoft.com/office/drawing/2014/main" id="{E0A669A6-FC91-A9D6-40B6-6C208E8FF0A7}"/>
              </a:ext>
              <a:ext uri="{C183D7F6-B498-43B3-948B-1728B52AA6E4}">
                <adec:decorative xmlns:adec="http://schemas.microsoft.com/office/drawing/2017/decorative" val="1"/>
              </a:ext>
            </a:extLst>
          </p:cNvPr>
          <p:cNvSpPr>
            <a:spLocks noChangeAspect="1"/>
          </p:cNvSpPr>
          <p:nvPr/>
        </p:nvSpPr>
        <p:spPr bwMode="auto">
          <a:xfrm>
            <a:off x="11272104" y="6107686"/>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8" name="Rectangle: Rounded Corners 27">
            <a:extLst>
              <a:ext uri="{FF2B5EF4-FFF2-40B4-BE49-F238E27FC236}">
                <a16:creationId xmlns:a16="http://schemas.microsoft.com/office/drawing/2014/main" id="{8105C8A9-EA19-8A71-2DBC-702F331C5C73}"/>
              </a:ext>
            </a:extLst>
          </p:cNvPr>
          <p:cNvSpPr/>
          <p:nvPr/>
        </p:nvSpPr>
        <p:spPr bwMode="auto">
          <a:xfrm>
            <a:off x="700238" y="1966557"/>
            <a:ext cx="3484414" cy="380492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9" name="Title 1">
            <a:extLst>
              <a:ext uri="{FF2B5EF4-FFF2-40B4-BE49-F238E27FC236}">
                <a16:creationId xmlns:a16="http://schemas.microsoft.com/office/drawing/2014/main" id="{8C80F2F5-E676-3E14-5327-3A790EF92D4F}"/>
              </a:ext>
            </a:extLst>
          </p:cNvPr>
          <p:cNvSpPr txBox="1">
            <a:spLocks/>
          </p:cNvSpPr>
          <p:nvPr/>
        </p:nvSpPr>
        <p:spPr>
          <a:xfrm>
            <a:off x="744914" y="2141724"/>
            <a:ext cx="3395061" cy="553998"/>
          </a:xfrm>
          <a:prstGeom prst="rect">
            <a:avLst/>
          </a:prstGeom>
        </p:spPr>
        <p:txBody>
          <a:bodyPr wrap="square" lIns="0" tIns="0" rIns="0" bIns="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t>Automatic Context </a:t>
            </a:r>
            <a:b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br>
            <a: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t>Persistence</a:t>
            </a:r>
          </a:p>
        </p:txBody>
      </p:sp>
      <p:cxnSp>
        <p:nvCxnSpPr>
          <p:cNvPr id="30" name="Straight Connector 29">
            <a:extLst>
              <a:ext uri="{FF2B5EF4-FFF2-40B4-BE49-F238E27FC236}">
                <a16:creationId xmlns:a16="http://schemas.microsoft.com/office/drawing/2014/main" id="{AF4B9FBF-3E42-E8BF-CF43-15E23E44C3EB}"/>
              </a:ext>
            </a:extLst>
          </p:cNvPr>
          <p:cNvCxnSpPr>
            <a:cxnSpLocks/>
          </p:cNvCxnSpPr>
          <p:nvPr/>
        </p:nvCxnSpPr>
        <p:spPr>
          <a:xfrm>
            <a:off x="985120"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32" name="TextBox 31">
            <a:extLst>
              <a:ext uri="{FF2B5EF4-FFF2-40B4-BE49-F238E27FC236}">
                <a16:creationId xmlns:a16="http://schemas.microsoft.com/office/drawing/2014/main" id="{039C2FAD-8A3F-6255-CF97-4166628EADDD}"/>
              </a:ext>
            </a:extLst>
          </p:cNvPr>
          <p:cNvSpPr txBox="1">
            <a:spLocks/>
          </p:cNvSpPr>
          <p:nvPr/>
        </p:nvSpPr>
        <p:spPr>
          <a:xfrm flipH="1">
            <a:off x="898994" y="3081374"/>
            <a:ext cx="3086902" cy="2431435"/>
          </a:xfrm>
          <a:prstGeom prst="rect">
            <a:avLst/>
          </a:prstGeom>
          <a:noFill/>
        </p:spPr>
        <p:txBody>
          <a:bodyPr wrap="square" lIns="0" tIns="0" rIns="0" bIns="0" rtlCol="0">
            <a:spAutoFit/>
          </a:bodyPr>
          <a:lstStyle/>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Persists every message and tool output in threads behind the scenes (no state stores)</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Branching and resuming complex flows – support pause &amp; restart</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Configurable storage backends</a:t>
            </a:r>
          </a:p>
        </p:txBody>
      </p:sp>
      <p:sp>
        <p:nvSpPr>
          <p:cNvPr id="33" name="TextBox 32">
            <a:extLst>
              <a:ext uri="{FF2B5EF4-FFF2-40B4-BE49-F238E27FC236}">
                <a16:creationId xmlns:a16="http://schemas.microsoft.com/office/drawing/2014/main" id="{1E1489C5-5E30-31BA-4585-9110D7FB70F9}"/>
              </a:ext>
            </a:extLst>
          </p:cNvPr>
          <p:cNvSpPr txBox="1">
            <a:spLocks/>
          </p:cNvSpPr>
          <p:nvPr/>
        </p:nvSpPr>
        <p:spPr>
          <a:xfrm flipH="1">
            <a:off x="4552549" y="3081374"/>
            <a:ext cx="3086902" cy="2185214"/>
          </a:xfrm>
          <a:prstGeom prst="rect">
            <a:avLst/>
          </a:prstGeom>
          <a:noFill/>
        </p:spPr>
        <p:txBody>
          <a:bodyPr wrap="square" lIns="0" tIns="0" rIns="0" bIns="0" rtlCol="0">
            <a:spAutoFit/>
          </a:bodyPr>
          <a:lstStyle/>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rPr>
              <a:t>Launch independent tool calls concurrently (search, HTTP, Functions)</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rPr>
              <a:t>Aggregate and sequence results – preserve logical ordering</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1600" dirty="0">
                <a:solidFill>
                  <a:schemeClr val="bg1"/>
                </a:solidFill>
                <a:latin typeface="Segoe Sans Display Semibold" pitchFamily="2" charset="0"/>
                <a:cs typeface="Segoe Sans Display Semibold" pitchFamily="2" charset="0"/>
              </a:rPr>
              <a:t>Fan-out/fan-in patterns</a:t>
            </a:r>
            <a:endPar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endParaRPr>
          </a:p>
        </p:txBody>
      </p:sp>
      <p:sp>
        <p:nvSpPr>
          <p:cNvPr id="39" name="Rectangle: Rounded Corners 38">
            <a:extLst>
              <a:ext uri="{FF2B5EF4-FFF2-40B4-BE49-F238E27FC236}">
                <a16:creationId xmlns:a16="http://schemas.microsoft.com/office/drawing/2014/main" id="{AFA92CE5-2213-7D83-4575-062D9082EE0E}"/>
              </a:ext>
            </a:extLst>
          </p:cNvPr>
          <p:cNvSpPr/>
          <p:nvPr/>
        </p:nvSpPr>
        <p:spPr bwMode="auto">
          <a:xfrm>
            <a:off x="7977428" y="1966557"/>
            <a:ext cx="3484414" cy="380492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Sans Display"/>
              <a:cs typeface="Segoe UI" pitchFamily="34" charset="0"/>
            </a:endParaRPr>
          </a:p>
        </p:txBody>
      </p:sp>
      <p:sp>
        <p:nvSpPr>
          <p:cNvPr id="40" name="Title 1">
            <a:extLst>
              <a:ext uri="{FF2B5EF4-FFF2-40B4-BE49-F238E27FC236}">
                <a16:creationId xmlns:a16="http://schemas.microsoft.com/office/drawing/2014/main" id="{A57EA9FA-79F7-6764-139B-C06A64F76ADE}"/>
              </a:ext>
            </a:extLst>
          </p:cNvPr>
          <p:cNvSpPr txBox="1">
            <a:spLocks/>
          </p:cNvSpPr>
          <p:nvPr/>
        </p:nvSpPr>
        <p:spPr>
          <a:xfrm>
            <a:off x="8176184" y="2154368"/>
            <a:ext cx="3086902" cy="553998"/>
          </a:xfrm>
          <a:prstGeom prst="rect">
            <a:avLst/>
          </a:prstGeom>
        </p:spPr>
        <p:txBody>
          <a:bodyPr wrap="square" lIns="0" tIns="0" rIns="0" bIns="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t>Built-In Retries </a:t>
            </a:r>
            <a:b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br>
            <a: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t>and Isolation</a:t>
            </a:r>
          </a:p>
        </p:txBody>
      </p:sp>
      <p:cxnSp>
        <p:nvCxnSpPr>
          <p:cNvPr id="41" name="Straight Connector 40">
            <a:extLst>
              <a:ext uri="{FF2B5EF4-FFF2-40B4-BE49-F238E27FC236}">
                <a16:creationId xmlns:a16="http://schemas.microsoft.com/office/drawing/2014/main" id="{06646299-B597-A23E-C449-079EE5A85915}"/>
              </a:ext>
            </a:extLst>
          </p:cNvPr>
          <p:cNvCxnSpPr>
            <a:cxnSpLocks/>
          </p:cNvCxnSpPr>
          <p:nvPr/>
        </p:nvCxnSpPr>
        <p:spPr>
          <a:xfrm>
            <a:off x="8262310"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43" name="TextBox 42">
            <a:extLst>
              <a:ext uri="{FF2B5EF4-FFF2-40B4-BE49-F238E27FC236}">
                <a16:creationId xmlns:a16="http://schemas.microsoft.com/office/drawing/2014/main" id="{39A86E99-E99B-BD12-16B7-7C581ECBD053}"/>
              </a:ext>
            </a:extLst>
          </p:cNvPr>
          <p:cNvSpPr txBox="1">
            <a:spLocks/>
          </p:cNvSpPr>
          <p:nvPr/>
        </p:nvSpPr>
        <p:spPr>
          <a:xfrm flipH="1">
            <a:off x="8122486" y="3081374"/>
            <a:ext cx="3149618" cy="2185214"/>
          </a:xfrm>
          <a:prstGeom prst="rect">
            <a:avLst/>
          </a:prstGeom>
          <a:noFill/>
        </p:spPr>
        <p:txBody>
          <a:bodyPr wrap="square" lIns="0" tIns="0" rIns="0" bIns="0" rtlCol="0">
            <a:spAutoFit/>
          </a:bodyPr>
          <a:lstStyle/>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Retry policies applied per tool (backoff, transient failures, </a:t>
            </a:r>
            <a:r>
              <a:rPr lang="en-US" sz="1600" dirty="0" err="1">
                <a:solidFill>
                  <a:schemeClr val="bg1"/>
                </a:solidFill>
                <a:latin typeface="Segoe Sans Display Semibold" pitchFamily="2" charset="0"/>
                <a:cs typeface="Segoe Sans Display Semibold" pitchFamily="2" charset="0"/>
              </a:rPr>
              <a:t>etc</a:t>
            </a:r>
            <a:r>
              <a:rPr lang="en-US" sz="1600" dirty="0">
                <a:solidFill>
                  <a:schemeClr val="bg1"/>
                </a:solidFill>
                <a:latin typeface="Segoe Sans Display Semibold" pitchFamily="2" charset="0"/>
                <a:cs typeface="Segoe Sans Display Semibold" pitchFamily="2" charset="0"/>
              </a:rPr>
              <a:t>)</a:t>
            </a:r>
          </a:p>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Fault isolation keeps scoped to single step</a:t>
            </a:r>
          </a:p>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Detailed diagnostics and metrics for each invocation for troubleshooting</a:t>
            </a:r>
          </a:p>
        </p:txBody>
      </p:sp>
    </p:spTree>
    <p:extLst>
      <p:ext uri="{BB962C8B-B14F-4D97-AF65-F5344CB8AC3E}">
        <p14:creationId xmlns:p14="http://schemas.microsoft.com/office/powerpoint/2010/main" val="1008831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B3A3AE-7558-2337-389C-2530DC1B3CCA}"/>
            </a:ext>
          </a:extLst>
        </p:cNvPr>
        <p:cNvGrpSpPr/>
        <p:nvPr/>
      </p:nvGrpSpPr>
      <p:grpSpPr>
        <a:xfrm>
          <a:off x="0" y="0"/>
          <a:ext cx="0" cy="0"/>
          <a:chOff x="0" y="0"/>
          <a:chExt cx="0" cy="0"/>
        </a:xfrm>
      </p:grpSpPr>
      <p:sp>
        <p:nvSpPr>
          <p:cNvPr id="4" name="Circle: Hollow 3">
            <a:extLst>
              <a:ext uri="{FF2B5EF4-FFF2-40B4-BE49-F238E27FC236}">
                <a16:creationId xmlns:a16="http://schemas.microsoft.com/office/drawing/2014/main" id="{57C22728-6908-B982-845F-0E19E8AF9083}"/>
              </a:ext>
              <a:ext uri="{C183D7F6-B498-43B3-948B-1728B52AA6E4}">
                <adec:decorative xmlns:adec="http://schemas.microsoft.com/office/drawing/2017/decorative" val="1"/>
              </a:ext>
            </a:extLst>
          </p:cNvPr>
          <p:cNvSpPr/>
          <p:nvPr/>
        </p:nvSpPr>
        <p:spPr>
          <a:xfrm>
            <a:off x="411623" y="824373"/>
            <a:ext cx="5120354" cy="5120354"/>
          </a:xfrm>
          <a:prstGeom prst="donut">
            <a:avLst>
              <a:gd name="adj" fmla="val 1067"/>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804483" rtl="0" eaLnBrk="1" fontAlgn="base" latinLnBrk="0" hangingPunct="1">
              <a:lnSpc>
                <a:spcPct val="100000"/>
              </a:lnSpc>
              <a:spcBef>
                <a:spcPts val="800"/>
              </a:spcBef>
              <a:spcAft>
                <a:spcPct val="0"/>
              </a:spcAft>
              <a:buClrTx/>
              <a:buSzTx/>
              <a:buFontTx/>
              <a:buNone/>
              <a:tabLst>
                <a:tab pos="818453" algn="l"/>
              </a:tabLst>
              <a:defRPr/>
            </a:pPr>
            <a:endParaRPr kumimoji="0" lang="en-US" sz="1600" b="1" i="0" u="none" strike="noStrike" kern="1200" cap="none" spc="0" normalizeH="0" baseline="0" noProof="0">
              <a:ln>
                <a:noFill/>
              </a:ln>
              <a:noFill/>
              <a:effectLst/>
              <a:uLnTx/>
              <a:uFillTx/>
              <a:latin typeface="Segoe Sans Display Semibold"/>
              <a:ea typeface="+mn-ea"/>
              <a:cs typeface="Segoe Sans Display Semibold" pitchFamily="2" charset="0"/>
            </a:endParaRPr>
          </a:p>
        </p:txBody>
      </p:sp>
      <p:sp>
        <p:nvSpPr>
          <p:cNvPr id="6" name="Title 1">
            <a:extLst>
              <a:ext uri="{FF2B5EF4-FFF2-40B4-BE49-F238E27FC236}">
                <a16:creationId xmlns:a16="http://schemas.microsoft.com/office/drawing/2014/main" id="{D461F891-961C-9E7E-24DF-889FA0CC8224}"/>
              </a:ext>
            </a:extLst>
          </p:cNvPr>
          <p:cNvSpPr txBox="1">
            <a:spLocks/>
          </p:cNvSpPr>
          <p:nvPr/>
        </p:nvSpPr>
        <p:spPr>
          <a:xfrm>
            <a:off x="343737" y="2627452"/>
            <a:ext cx="359295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ctr">
              <a:defRPr/>
            </a:pPr>
            <a:r>
              <a:rPr lang="en-IN" dirty="0">
                <a:solidFill>
                  <a:srgbClr val="000000"/>
                </a:solidFill>
                <a:latin typeface="Segoe UI Semibold"/>
              </a:rPr>
              <a:t>Security &amp; Compliance</a:t>
            </a:r>
          </a:p>
        </p:txBody>
      </p:sp>
      <p:sp>
        <p:nvSpPr>
          <p:cNvPr id="14" name="Rectangle 13">
            <a:extLst>
              <a:ext uri="{FF2B5EF4-FFF2-40B4-BE49-F238E27FC236}">
                <a16:creationId xmlns:a16="http://schemas.microsoft.com/office/drawing/2014/main" id="{E13F1CD3-B7B7-C8D0-9539-1CD133E25902}"/>
              </a:ext>
            </a:extLst>
          </p:cNvPr>
          <p:cNvSpPr/>
          <p:nvPr/>
        </p:nvSpPr>
        <p:spPr>
          <a:xfrm>
            <a:off x="343737" y="4108832"/>
            <a:ext cx="3592950" cy="400110"/>
          </a:xfrm>
          <a:prstGeom prst="rect">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wrap="square" lIns="0" tIns="0" rIns="0" bIns="91440" rtlCol="0" anchor="ctr">
            <a:spAutoFit/>
          </a:bodyPr>
          <a:lstStyle/>
          <a:p>
            <a:pPr marL="0" marR="0" lvl="0" indent="0" algn="ctr" defTabSz="804483" rtl="0" eaLnBrk="1" fontAlgn="base" latinLnBrk="0" hangingPunct="1">
              <a:lnSpc>
                <a:spcPct val="100000"/>
              </a:lnSpc>
              <a:spcBef>
                <a:spcPts val="1000"/>
              </a:spcBef>
              <a:spcAft>
                <a:spcPct val="0"/>
              </a:spcAft>
              <a:buClrTx/>
              <a:buSzPct val="90000"/>
              <a:buFontTx/>
              <a:buNone/>
              <a:tabLst>
                <a:tab pos="818010" algn="l"/>
                <a:tab pos="2400060" algn="l"/>
                <a:tab pos="2857214" algn="l"/>
              </a:tabLst>
              <a:defRPr/>
            </a:pPr>
            <a:r>
              <a:rPr kumimoji="0" lang="en-US" sz="2000" b="1" i="0" u="none" strike="noStrike" kern="1200" cap="none" spc="0" normalizeH="0" baseline="0" noProof="0" dirty="0">
                <a:ln w="3175">
                  <a:noFill/>
                </a:ln>
                <a:solidFill>
                  <a:srgbClr val="000000"/>
                </a:solidFill>
                <a:effectLst/>
                <a:uLnTx/>
                <a:uFillTx/>
                <a:latin typeface="Segoe Sans Display Semibold"/>
                <a:ea typeface="+mn-ea"/>
                <a:cs typeface="Segoe Sans Display Semibold" pitchFamily="2" charset="0"/>
              </a:rPr>
              <a:t>Secure by Default</a:t>
            </a:r>
          </a:p>
        </p:txBody>
      </p:sp>
      <p:grpSp>
        <p:nvGrpSpPr>
          <p:cNvPr id="28" name="Group 27">
            <a:extLst>
              <a:ext uri="{FF2B5EF4-FFF2-40B4-BE49-F238E27FC236}">
                <a16:creationId xmlns:a16="http://schemas.microsoft.com/office/drawing/2014/main" id="{E28795B5-F220-9A96-073D-4CF8D9FD156F}"/>
              </a:ext>
            </a:extLst>
          </p:cNvPr>
          <p:cNvGrpSpPr/>
          <p:nvPr/>
        </p:nvGrpSpPr>
        <p:grpSpPr>
          <a:xfrm>
            <a:off x="-1225069" y="211668"/>
            <a:ext cx="6594884" cy="6434664"/>
            <a:chOff x="2799721" y="211668"/>
            <a:chExt cx="6594884" cy="6434664"/>
          </a:xfrm>
        </p:grpSpPr>
        <p:sp>
          <p:nvSpPr>
            <p:cNvPr id="29" name="Arc 28">
              <a:extLst>
                <a:ext uri="{FF2B5EF4-FFF2-40B4-BE49-F238E27FC236}">
                  <a16:creationId xmlns:a16="http://schemas.microsoft.com/office/drawing/2014/main" id="{FD3B6E94-B95F-B96A-0AAA-8F660487E788}"/>
                </a:ext>
              </a:extLst>
            </p:cNvPr>
            <p:cNvSpPr/>
            <p:nvPr/>
          </p:nvSpPr>
          <p:spPr>
            <a:xfrm flipH="1" flipV="1">
              <a:off x="2878667" y="211668"/>
              <a:ext cx="6434666" cy="6434664"/>
            </a:xfrm>
            <a:prstGeom prst="arc">
              <a:avLst>
                <a:gd name="adj1" fmla="val 272078"/>
                <a:gd name="adj2" fmla="val 10431085"/>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379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Display Semibold"/>
                <a:ea typeface="+mn-ea"/>
                <a:cs typeface="Segoe Sans Display Semibold" pitchFamily="2" charset="0"/>
              </a:endParaRPr>
            </a:p>
          </p:txBody>
        </p:sp>
        <p:sp>
          <p:nvSpPr>
            <p:cNvPr id="30" name="Arc 29">
              <a:extLst>
                <a:ext uri="{FF2B5EF4-FFF2-40B4-BE49-F238E27FC236}">
                  <a16:creationId xmlns:a16="http://schemas.microsoft.com/office/drawing/2014/main" id="{08C21262-A84B-B83A-910B-FF017FC5A49B}"/>
                </a:ext>
              </a:extLst>
            </p:cNvPr>
            <p:cNvSpPr/>
            <p:nvPr/>
          </p:nvSpPr>
          <p:spPr>
            <a:xfrm rot="10800000" flipH="1" flipV="1">
              <a:off x="2878667" y="211668"/>
              <a:ext cx="6434666" cy="6434664"/>
            </a:xfrm>
            <a:prstGeom prst="arc">
              <a:avLst>
                <a:gd name="adj1" fmla="val 272078"/>
                <a:gd name="adj2" fmla="val 10431085"/>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379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Display Semibold"/>
                <a:ea typeface="+mn-ea"/>
                <a:cs typeface="Segoe Sans Display Semibold" pitchFamily="2" charset="0"/>
              </a:endParaRPr>
            </a:p>
          </p:txBody>
        </p:sp>
        <p:grpSp>
          <p:nvGrpSpPr>
            <p:cNvPr id="31" name="Group 30">
              <a:extLst>
                <a:ext uri="{FF2B5EF4-FFF2-40B4-BE49-F238E27FC236}">
                  <a16:creationId xmlns:a16="http://schemas.microsoft.com/office/drawing/2014/main" id="{C83B25F7-2D6E-C62A-ED48-4019416AAC82}"/>
                </a:ext>
              </a:extLst>
            </p:cNvPr>
            <p:cNvGrpSpPr>
              <a:grpSpLocks/>
            </p:cNvGrpSpPr>
            <p:nvPr/>
          </p:nvGrpSpPr>
          <p:grpSpPr>
            <a:xfrm rot="10380000" flipH="1" flipV="1">
              <a:off x="9193853" y="3033559"/>
              <a:ext cx="200752" cy="82954"/>
              <a:chOff x="5581650" y="8534400"/>
              <a:chExt cx="457200" cy="228600"/>
            </a:xfrm>
          </p:grpSpPr>
          <p:cxnSp>
            <p:nvCxnSpPr>
              <p:cNvPr id="35" name="Straight Connector 34">
                <a:extLst>
                  <a:ext uri="{FF2B5EF4-FFF2-40B4-BE49-F238E27FC236}">
                    <a16:creationId xmlns:a16="http://schemas.microsoft.com/office/drawing/2014/main" id="{2F50F6FD-FA0F-248E-1CE2-286F8EBF92DE}"/>
                  </a:ext>
                </a:extLst>
              </p:cNvPr>
              <p:cNvCxnSpPr>
                <a:cxnSpLocks/>
              </p:cNvCxnSpPr>
              <p:nvPr/>
            </p:nvCxnSpPr>
            <p:spPr>
              <a:xfrm>
                <a:off x="55816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6632C28-D6D0-B3CD-742D-63DA56EA2513}"/>
                  </a:ext>
                </a:extLst>
              </p:cNvPr>
              <p:cNvCxnSpPr>
                <a:cxnSpLocks/>
              </p:cNvCxnSpPr>
              <p:nvPr/>
            </p:nvCxnSpPr>
            <p:spPr>
              <a:xfrm flipH="1">
                <a:off x="58102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F86FB7DD-9595-760F-E80F-640BFF248691}"/>
                </a:ext>
              </a:extLst>
            </p:cNvPr>
            <p:cNvGrpSpPr>
              <a:grpSpLocks/>
            </p:cNvGrpSpPr>
            <p:nvPr/>
          </p:nvGrpSpPr>
          <p:grpSpPr>
            <a:xfrm rot="21180000" flipH="1" flipV="1">
              <a:off x="2799721" y="3743172"/>
              <a:ext cx="200752" cy="82954"/>
              <a:chOff x="5581650" y="8534400"/>
              <a:chExt cx="457200" cy="228600"/>
            </a:xfrm>
          </p:grpSpPr>
          <p:cxnSp>
            <p:nvCxnSpPr>
              <p:cNvPr id="33" name="Straight Connector 32">
                <a:extLst>
                  <a:ext uri="{FF2B5EF4-FFF2-40B4-BE49-F238E27FC236}">
                    <a16:creationId xmlns:a16="http://schemas.microsoft.com/office/drawing/2014/main" id="{67B8F8D5-8611-6196-C1FF-9BF7596D82E6}"/>
                  </a:ext>
                </a:extLst>
              </p:cNvPr>
              <p:cNvCxnSpPr>
                <a:cxnSpLocks/>
              </p:cNvCxnSpPr>
              <p:nvPr/>
            </p:nvCxnSpPr>
            <p:spPr>
              <a:xfrm>
                <a:off x="55816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EFE71E-E964-20AE-2CA5-87E8900AB018}"/>
                  </a:ext>
                </a:extLst>
              </p:cNvPr>
              <p:cNvCxnSpPr>
                <a:cxnSpLocks/>
              </p:cNvCxnSpPr>
              <p:nvPr/>
            </p:nvCxnSpPr>
            <p:spPr>
              <a:xfrm flipH="1">
                <a:off x="58102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sp>
        <p:nvSpPr>
          <p:cNvPr id="37" name="Safety">
            <a:extLst>
              <a:ext uri="{FF2B5EF4-FFF2-40B4-BE49-F238E27FC236}">
                <a16:creationId xmlns:a16="http://schemas.microsoft.com/office/drawing/2014/main" id="{842AD06C-B428-EF22-6F89-CE28192CF5C3}"/>
              </a:ext>
            </a:extLst>
          </p:cNvPr>
          <p:cNvSpPr txBox="1"/>
          <p:nvPr/>
        </p:nvSpPr>
        <p:spPr>
          <a:xfrm>
            <a:off x="5661070" y="3298602"/>
            <a:ext cx="2210945" cy="387798"/>
          </a:xfrm>
          <a:prstGeom prst="rect">
            <a:avLst/>
          </a:prstGeom>
          <a:noFill/>
        </p:spPr>
        <p:txBody>
          <a:bodyPr spcFirstLastPara="1" wrap="square" lIns="0" tIns="0" rIns="0" bIns="0"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l" defTabSz="670454" rtl="0"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Segoe Sans Display Semibold"/>
                <a:ea typeface="+mn-ea"/>
                <a:cs typeface="Segoe Sans Display Semibold" pitchFamily="2" charset="0"/>
              </a:rPr>
              <a:t>Capabilities</a:t>
            </a:r>
          </a:p>
        </p:txBody>
      </p:sp>
      <p:grpSp>
        <p:nvGrpSpPr>
          <p:cNvPr id="38" name="Group 37">
            <a:extLst>
              <a:ext uri="{FF2B5EF4-FFF2-40B4-BE49-F238E27FC236}">
                <a16:creationId xmlns:a16="http://schemas.microsoft.com/office/drawing/2014/main" id="{A9C2D042-CE68-BD4D-5653-29A86EC46A1E}"/>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4D9216A8-C0C5-1AF2-869D-11C4CC26EFD1}"/>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5B0A25BB-A064-B0CF-51A4-A0D2713CB8CB}"/>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grpSp>
        <p:nvGrpSpPr>
          <p:cNvPr id="41" name="Group 40">
            <a:extLst>
              <a:ext uri="{FF2B5EF4-FFF2-40B4-BE49-F238E27FC236}">
                <a16:creationId xmlns:a16="http://schemas.microsoft.com/office/drawing/2014/main" id="{6A753974-7183-69E8-EF9A-2F2D1C3C2BC3}"/>
              </a:ext>
            </a:extLst>
          </p:cNvPr>
          <p:cNvGrpSpPr/>
          <p:nvPr/>
        </p:nvGrpSpPr>
        <p:grpSpPr>
          <a:xfrm>
            <a:off x="5005782" y="3223868"/>
            <a:ext cx="537264" cy="537264"/>
            <a:chOff x="9030572" y="3223868"/>
            <a:chExt cx="537264" cy="537264"/>
          </a:xfrm>
        </p:grpSpPr>
        <p:sp>
          <p:nvSpPr>
            <p:cNvPr id="42" name="Oval 41">
              <a:extLst>
                <a:ext uri="{FF2B5EF4-FFF2-40B4-BE49-F238E27FC236}">
                  <a16:creationId xmlns:a16="http://schemas.microsoft.com/office/drawing/2014/main" id="{CFB7EA35-BB34-C126-5481-E9B9E2ABDEBC}"/>
                </a:ext>
              </a:extLst>
            </p:cNvPr>
            <p:cNvSpPr/>
            <p:nvPr/>
          </p:nvSpPr>
          <p:spPr bwMode="auto">
            <a:xfrm>
              <a:off x="9030572" y="3223868"/>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3" name="Graphic 44">
              <a:extLst>
                <a:ext uri="{FF2B5EF4-FFF2-40B4-BE49-F238E27FC236}">
                  <a16:creationId xmlns:a16="http://schemas.microsoft.com/office/drawing/2014/main" id="{351DDE6F-CC45-D7CE-28B9-FBC2CDDF029E}"/>
                </a:ext>
              </a:extLst>
            </p:cNvPr>
            <p:cNvSpPr>
              <a:spLocks noChangeAspect="1"/>
            </p:cNvSpPr>
            <p:nvPr/>
          </p:nvSpPr>
          <p:spPr>
            <a:xfrm>
              <a:off x="9140517" y="3341851"/>
              <a:ext cx="304674" cy="301298"/>
            </a:xfrm>
            <a:custGeom>
              <a:avLst/>
              <a:gdLst>
                <a:gd name="connsiteX0" fmla="*/ 108680 w 200025"/>
                <a:gd name="connsiteY0" fmla="*/ 2643 h 197810"/>
                <a:gd name="connsiteX1" fmla="*/ 81820 w 200025"/>
                <a:gd name="connsiteY1" fmla="*/ 2643 h 197810"/>
                <a:gd name="connsiteX2" fmla="*/ 60960 w 200025"/>
                <a:gd name="connsiteY2" fmla="*/ 11120 h 197810"/>
                <a:gd name="connsiteX3" fmla="*/ 152305 w 200025"/>
                <a:gd name="connsiteY3" fmla="*/ 46649 h 197810"/>
                <a:gd name="connsiteX4" fmla="*/ 184404 w 200025"/>
                <a:gd name="connsiteY4" fmla="*/ 34266 h 197810"/>
                <a:gd name="connsiteX5" fmla="*/ 180023 w 200025"/>
                <a:gd name="connsiteY5" fmla="*/ 31599 h 197810"/>
                <a:gd name="connsiteX6" fmla="*/ 108585 w 200025"/>
                <a:gd name="connsiteY6" fmla="*/ 2643 h 197810"/>
                <a:gd name="connsiteX7" fmla="*/ 190500 w 200025"/>
                <a:gd name="connsiteY7" fmla="*/ 47220 h 197810"/>
                <a:gd name="connsiteX8" fmla="*/ 102394 w 200025"/>
                <a:gd name="connsiteY8" fmla="*/ 81224 h 197810"/>
                <a:gd name="connsiteX9" fmla="*/ 102394 w 200025"/>
                <a:gd name="connsiteY9" fmla="*/ 113133 h 197810"/>
                <a:gd name="connsiteX10" fmla="*/ 104775 w 200025"/>
                <a:gd name="connsiteY10" fmla="*/ 112562 h 197810"/>
                <a:gd name="connsiteX11" fmla="*/ 104775 w 200025"/>
                <a:gd name="connsiteY11" fmla="*/ 112085 h 197810"/>
                <a:gd name="connsiteX12" fmla="*/ 130969 w 200025"/>
                <a:gd name="connsiteY12" fmla="*/ 85892 h 197810"/>
                <a:gd name="connsiteX13" fmla="*/ 164306 w 200025"/>
                <a:gd name="connsiteY13" fmla="*/ 85892 h 197810"/>
                <a:gd name="connsiteX14" fmla="*/ 190500 w 200025"/>
                <a:gd name="connsiteY14" fmla="*/ 111990 h 197810"/>
                <a:gd name="connsiteX15" fmla="*/ 190500 w 200025"/>
                <a:gd name="connsiteY15" fmla="*/ 47220 h 197810"/>
                <a:gd name="connsiteX16" fmla="*/ 88106 w 200025"/>
                <a:gd name="connsiteY16" fmla="*/ 81320 h 197810"/>
                <a:gd name="connsiteX17" fmla="*/ 88106 w 200025"/>
                <a:gd name="connsiteY17" fmla="*/ 125611 h 197810"/>
                <a:gd name="connsiteX18" fmla="*/ 85725 w 200025"/>
                <a:gd name="connsiteY18" fmla="*/ 135993 h 197810"/>
                <a:gd name="connsiteX19" fmla="*/ 85725 w 200025"/>
                <a:gd name="connsiteY19" fmla="*/ 183618 h 197810"/>
                <a:gd name="connsiteX20" fmla="*/ 85725 w 200025"/>
                <a:gd name="connsiteY20" fmla="*/ 184856 h 197810"/>
                <a:gd name="connsiteX21" fmla="*/ 81820 w 200025"/>
                <a:gd name="connsiteY21" fmla="*/ 183523 h 197810"/>
                <a:gd name="connsiteX22" fmla="*/ 10382 w 200025"/>
                <a:gd name="connsiteY22" fmla="*/ 154567 h 197810"/>
                <a:gd name="connsiteX23" fmla="*/ 0 w 200025"/>
                <a:gd name="connsiteY23" fmla="*/ 139041 h 197810"/>
                <a:gd name="connsiteX24" fmla="*/ 0 w 200025"/>
                <a:gd name="connsiteY24" fmla="*/ 47220 h 197810"/>
                <a:gd name="connsiteX25" fmla="*/ 88106 w 200025"/>
                <a:gd name="connsiteY25" fmla="*/ 81224 h 197810"/>
                <a:gd name="connsiteX26" fmla="*/ 6001 w 200025"/>
                <a:gd name="connsiteY26" fmla="*/ 34266 h 197810"/>
                <a:gd name="connsiteX27" fmla="*/ 95250 w 200025"/>
                <a:gd name="connsiteY27" fmla="*/ 68747 h 197810"/>
                <a:gd name="connsiteX28" fmla="*/ 132588 w 200025"/>
                <a:gd name="connsiteY28" fmla="*/ 54364 h 197810"/>
                <a:gd name="connsiteX29" fmla="*/ 41624 w 200025"/>
                <a:gd name="connsiteY29" fmla="*/ 18931 h 197810"/>
                <a:gd name="connsiteX30" fmla="*/ 10382 w 200025"/>
                <a:gd name="connsiteY30" fmla="*/ 31599 h 197810"/>
                <a:gd name="connsiteX31" fmla="*/ 6001 w 200025"/>
                <a:gd name="connsiteY31" fmla="*/ 34266 h 197810"/>
                <a:gd name="connsiteX32" fmla="*/ 114300 w 200025"/>
                <a:gd name="connsiteY32" fmla="*/ 121610 h 197810"/>
                <a:gd name="connsiteX33" fmla="*/ 109538 w 200025"/>
                <a:gd name="connsiteY33" fmla="*/ 121610 h 197810"/>
                <a:gd name="connsiteX34" fmla="*/ 95250 w 200025"/>
                <a:gd name="connsiteY34" fmla="*/ 135898 h 197810"/>
                <a:gd name="connsiteX35" fmla="*/ 95250 w 200025"/>
                <a:gd name="connsiteY35" fmla="*/ 150185 h 197810"/>
                <a:gd name="connsiteX36" fmla="*/ 119063 w 200025"/>
                <a:gd name="connsiteY36" fmla="*/ 150185 h 197810"/>
                <a:gd name="connsiteX37" fmla="*/ 119063 w 200025"/>
                <a:gd name="connsiteY37" fmla="*/ 147804 h 197810"/>
                <a:gd name="connsiteX38" fmla="*/ 126206 w 200025"/>
                <a:gd name="connsiteY38" fmla="*/ 140660 h 197810"/>
                <a:gd name="connsiteX39" fmla="*/ 133350 w 200025"/>
                <a:gd name="connsiteY39" fmla="*/ 147804 h 197810"/>
                <a:gd name="connsiteX40" fmla="*/ 133350 w 200025"/>
                <a:gd name="connsiteY40" fmla="*/ 150185 h 197810"/>
                <a:gd name="connsiteX41" fmla="*/ 161925 w 200025"/>
                <a:gd name="connsiteY41" fmla="*/ 150185 h 197810"/>
                <a:gd name="connsiteX42" fmla="*/ 161925 w 200025"/>
                <a:gd name="connsiteY42" fmla="*/ 147804 h 197810"/>
                <a:gd name="connsiteX43" fmla="*/ 169069 w 200025"/>
                <a:gd name="connsiteY43" fmla="*/ 140660 h 197810"/>
                <a:gd name="connsiteX44" fmla="*/ 176213 w 200025"/>
                <a:gd name="connsiteY44" fmla="*/ 147804 h 197810"/>
                <a:gd name="connsiteX45" fmla="*/ 176213 w 200025"/>
                <a:gd name="connsiteY45" fmla="*/ 150185 h 197810"/>
                <a:gd name="connsiteX46" fmla="*/ 200025 w 200025"/>
                <a:gd name="connsiteY46" fmla="*/ 150185 h 197810"/>
                <a:gd name="connsiteX47" fmla="*/ 200025 w 200025"/>
                <a:gd name="connsiteY47" fmla="*/ 135898 h 197810"/>
                <a:gd name="connsiteX48" fmla="*/ 185738 w 200025"/>
                <a:gd name="connsiteY48" fmla="*/ 121610 h 197810"/>
                <a:gd name="connsiteX49" fmla="*/ 180975 w 200025"/>
                <a:gd name="connsiteY49" fmla="*/ 121610 h 197810"/>
                <a:gd name="connsiteX50" fmla="*/ 180975 w 200025"/>
                <a:gd name="connsiteY50" fmla="*/ 112085 h 197810"/>
                <a:gd name="connsiteX51" fmla="*/ 164306 w 200025"/>
                <a:gd name="connsiteY51" fmla="*/ 95417 h 197810"/>
                <a:gd name="connsiteX52" fmla="*/ 130969 w 200025"/>
                <a:gd name="connsiteY52" fmla="*/ 95417 h 197810"/>
                <a:gd name="connsiteX53" fmla="*/ 114300 w 200025"/>
                <a:gd name="connsiteY53" fmla="*/ 112085 h 197810"/>
                <a:gd name="connsiteX54" fmla="*/ 114300 w 200025"/>
                <a:gd name="connsiteY54" fmla="*/ 112085 h 197810"/>
                <a:gd name="connsiteX55" fmla="*/ 114300 w 200025"/>
                <a:gd name="connsiteY55" fmla="*/ 121610 h 197810"/>
                <a:gd name="connsiteX56" fmla="*/ 128588 w 200025"/>
                <a:gd name="connsiteY56" fmla="*/ 112085 h 197810"/>
                <a:gd name="connsiteX57" fmla="*/ 130969 w 200025"/>
                <a:gd name="connsiteY57" fmla="*/ 109704 h 197810"/>
                <a:gd name="connsiteX58" fmla="*/ 164306 w 200025"/>
                <a:gd name="connsiteY58" fmla="*/ 109704 h 197810"/>
                <a:gd name="connsiteX59" fmla="*/ 166688 w 200025"/>
                <a:gd name="connsiteY59" fmla="*/ 112085 h 197810"/>
                <a:gd name="connsiteX60" fmla="*/ 166688 w 200025"/>
                <a:gd name="connsiteY60" fmla="*/ 121610 h 197810"/>
                <a:gd name="connsiteX61" fmla="*/ 128588 w 200025"/>
                <a:gd name="connsiteY61" fmla="*/ 121610 h 197810"/>
                <a:gd name="connsiteX62" fmla="*/ 128588 w 200025"/>
                <a:gd name="connsiteY62" fmla="*/ 112085 h 197810"/>
                <a:gd name="connsiteX63" fmla="*/ 95250 w 200025"/>
                <a:gd name="connsiteY63" fmla="*/ 183523 h 197810"/>
                <a:gd name="connsiteX64" fmla="*/ 95250 w 200025"/>
                <a:gd name="connsiteY64" fmla="*/ 164473 h 197810"/>
                <a:gd name="connsiteX65" fmla="*/ 119063 w 200025"/>
                <a:gd name="connsiteY65" fmla="*/ 164473 h 197810"/>
                <a:gd name="connsiteX66" fmla="*/ 119063 w 200025"/>
                <a:gd name="connsiteY66" fmla="*/ 171617 h 197810"/>
                <a:gd name="connsiteX67" fmla="*/ 126206 w 200025"/>
                <a:gd name="connsiteY67" fmla="*/ 178760 h 197810"/>
                <a:gd name="connsiteX68" fmla="*/ 133350 w 200025"/>
                <a:gd name="connsiteY68" fmla="*/ 171617 h 197810"/>
                <a:gd name="connsiteX69" fmla="*/ 133350 w 200025"/>
                <a:gd name="connsiteY69" fmla="*/ 164473 h 197810"/>
                <a:gd name="connsiteX70" fmla="*/ 161925 w 200025"/>
                <a:gd name="connsiteY70" fmla="*/ 164473 h 197810"/>
                <a:gd name="connsiteX71" fmla="*/ 161925 w 200025"/>
                <a:gd name="connsiteY71" fmla="*/ 171617 h 197810"/>
                <a:gd name="connsiteX72" fmla="*/ 169069 w 200025"/>
                <a:gd name="connsiteY72" fmla="*/ 178760 h 197810"/>
                <a:gd name="connsiteX73" fmla="*/ 176213 w 200025"/>
                <a:gd name="connsiteY73" fmla="*/ 171617 h 197810"/>
                <a:gd name="connsiteX74" fmla="*/ 176213 w 200025"/>
                <a:gd name="connsiteY74" fmla="*/ 164473 h 197810"/>
                <a:gd name="connsiteX75" fmla="*/ 200025 w 200025"/>
                <a:gd name="connsiteY75" fmla="*/ 164473 h 197810"/>
                <a:gd name="connsiteX76" fmla="*/ 200025 w 200025"/>
                <a:gd name="connsiteY76" fmla="*/ 183523 h 197810"/>
                <a:gd name="connsiteX77" fmla="*/ 185738 w 200025"/>
                <a:gd name="connsiteY77" fmla="*/ 197810 h 197810"/>
                <a:gd name="connsiteX78" fmla="*/ 109538 w 200025"/>
                <a:gd name="connsiteY78" fmla="*/ 197810 h 197810"/>
                <a:gd name="connsiteX79" fmla="*/ 95250 w 200025"/>
                <a:gd name="connsiteY79" fmla="*/ 183523 h 19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0025" h="197810">
                  <a:moveTo>
                    <a:pt x="108680" y="2643"/>
                  </a:moveTo>
                  <a:cubicBezTo>
                    <a:pt x="100108" y="-881"/>
                    <a:pt x="90488" y="-881"/>
                    <a:pt x="81820" y="2643"/>
                  </a:cubicBezTo>
                  <a:lnTo>
                    <a:pt x="60960" y="11120"/>
                  </a:lnTo>
                  <a:lnTo>
                    <a:pt x="152305" y="46649"/>
                  </a:lnTo>
                  <a:lnTo>
                    <a:pt x="184404" y="34266"/>
                  </a:lnTo>
                  <a:cubicBezTo>
                    <a:pt x="183071" y="33218"/>
                    <a:pt x="181642" y="32266"/>
                    <a:pt x="180023" y="31599"/>
                  </a:cubicBezTo>
                  <a:cubicBezTo>
                    <a:pt x="180023" y="31599"/>
                    <a:pt x="108585" y="2643"/>
                    <a:pt x="108585" y="2643"/>
                  </a:cubicBezTo>
                  <a:close/>
                  <a:moveTo>
                    <a:pt x="190500" y="47220"/>
                  </a:moveTo>
                  <a:lnTo>
                    <a:pt x="102394" y="81224"/>
                  </a:lnTo>
                  <a:lnTo>
                    <a:pt x="102394" y="113133"/>
                  </a:lnTo>
                  <a:cubicBezTo>
                    <a:pt x="103156" y="112943"/>
                    <a:pt x="103918" y="112657"/>
                    <a:pt x="104775" y="112562"/>
                  </a:cubicBezTo>
                  <a:lnTo>
                    <a:pt x="104775" y="112085"/>
                  </a:lnTo>
                  <a:cubicBezTo>
                    <a:pt x="104775" y="97607"/>
                    <a:pt x="116491" y="85892"/>
                    <a:pt x="130969" y="85892"/>
                  </a:cubicBezTo>
                  <a:lnTo>
                    <a:pt x="164306" y="85892"/>
                  </a:lnTo>
                  <a:cubicBezTo>
                    <a:pt x="178689" y="85892"/>
                    <a:pt x="190405" y="97512"/>
                    <a:pt x="190500" y="111990"/>
                  </a:cubicBezTo>
                  <a:lnTo>
                    <a:pt x="190500" y="47220"/>
                  </a:lnTo>
                  <a:close/>
                  <a:moveTo>
                    <a:pt x="88106" y="81320"/>
                  </a:moveTo>
                  <a:lnTo>
                    <a:pt x="88106" y="125611"/>
                  </a:lnTo>
                  <a:cubicBezTo>
                    <a:pt x="86582" y="128754"/>
                    <a:pt x="85725" y="132278"/>
                    <a:pt x="85725" y="135993"/>
                  </a:cubicBezTo>
                  <a:lnTo>
                    <a:pt x="85725" y="183618"/>
                  </a:lnTo>
                  <a:cubicBezTo>
                    <a:pt x="85725" y="183618"/>
                    <a:pt x="85725" y="184475"/>
                    <a:pt x="85725" y="184856"/>
                  </a:cubicBezTo>
                  <a:cubicBezTo>
                    <a:pt x="84392" y="184475"/>
                    <a:pt x="83058" y="183999"/>
                    <a:pt x="81820" y="183523"/>
                  </a:cubicBezTo>
                  <a:lnTo>
                    <a:pt x="10382" y="154567"/>
                  </a:lnTo>
                  <a:cubicBezTo>
                    <a:pt x="4096" y="151900"/>
                    <a:pt x="0" y="145804"/>
                    <a:pt x="0" y="139041"/>
                  </a:cubicBezTo>
                  <a:lnTo>
                    <a:pt x="0" y="47220"/>
                  </a:lnTo>
                  <a:lnTo>
                    <a:pt x="88106" y="81224"/>
                  </a:lnTo>
                  <a:close/>
                  <a:moveTo>
                    <a:pt x="6001" y="34266"/>
                  </a:moveTo>
                  <a:lnTo>
                    <a:pt x="95250" y="68747"/>
                  </a:lnTo>
                  <a:lnTo>
                    <a:pt x="132588" y="54364"/>
                  </a:lnTo>
                  <a:lnTo>
                    <a:pt x="41624" y="18931"/>
                  </a:lnTo>
                  <a:lnTo>
                    <a:pt x="10382" y="31599"/>
                  </a:lnTo>
                  <a:cubicBezTo>
                    <a:pt x="8763" y="32266"/>
                    <a:pt x="7334" y="33123"/>
                    <a:pt x="6001" y="34266"/>
                  </a:cubicBezTo>
                  <a:close/>
                  <a:moveTo>
                    <a:pt x="114300" y="121610"/>
                  </a:moveTo>
                  <a:lnTo>
                    <a:pt x="109538" y="121610"/>
                  </a:lnTo>
                  <a:cubicBezTo>
                    <a:pt x="101632" y="121610"/>
                    <a:pt x="95250" y="127992"/>
                    <a:pt x="95250" y="135898"/>
                  </a:cubicBezTo>
                  <a:lnTo>
                    <a:pt x="95250" y="150185"/>
                  </a:lnTo>
                  <a:lnTo>
                    <a:pt x="119063" y="150185"/>
                  </a:lnTo>
                  <a:lnTo>
                    <a:pt x="119063" y="147804"/>
                  </a:lnTo>
                  <a:cubicBezTo>
                    <a:pt x="119063" y="143899"/>
                    <a:pt x="122301" y="140660"/>
                    <a:pt x="126206" y="140660"/>
                  </a:cubicBezTo>
                  <a:cubicBezTo>
                    <a:pt x="130112" y="140660"/>
                    <a:pt x="133350" y="143899"/>
                    <a:pt x="133350" y="147804"/>
                  </a:cubicBezTo>
                  <a:lnTo>
                    <a:pt x="133350" y="150185"/>
                  </a:lnTo>
                  <a:lnTo>
                    <a:pt x="161925" y="150185"/>
                  </a:lnTo>
                  <a:lnTo>
                    <a:pt x="161925" y="147804"/>
                  </a:lnTo>
                  <a:cubicBezTo>
                    <a:pt x="161925" y="143899"/>
                    <a:pt x="165164" y="140660"/>
                    <a:pt x="169069" y="140660"/>
                  </a:cubicBezTo>
                  <a:cubicBezTo>
                    <a:pt x="172974" y="140660"/>
                    <a:pt x="176213" y="143899"/>
                    <a:pt x="176213" y="147804"/>
                  </a:cubicBezTo>
                  <a:lnTo>
                    <a:pt x="176213" y="150185"/>
                  </a:lnTo>
                  <a:lnTo>
                    <a:pt x="200025" y="150185"/>
                  </a:lnTo>
                  <a:lnTo>
                    <a:pt x="200025" y="135898"/>
                  </a:lnTo>
                  <a:cubicBezTo>
                    <a:pt x="200025" y="127992"/>
                    <a:pt x="193643" y="121610"/>
                    <a:pt x="185738" y="121610"/>
                  </a:cubicBezTo>
                  <a:lnTo>
                    <a:pt x="180975" y="121610"/>
                  </a:lnTo>
                  <a:lnTo>
                    <a:pt x="180975" y="112085"/>
                  </a:lnTo>
                  <a:cubicBezTo>
                    <a:pt x="180975" y="102846"/>
                    <a:pt x="173546" y="95417"/>
                    <a:pt x="164306" y="95417"/>
                  </a:cubicBezTo>
                  <a:lnTo>
                    <a:pt x="130969" y="95417"/>
                  </a:lnTo>
                  <a:cubicBezTo>
                    <a:pt x="121730" y="95417"/>
                    <a:pt x="114300" y="102846"/>
                    <a:pt x="114300" y="112085"/>
                  </a:cubicBezTo>
                  <a:lnTo>
                    <a:pt x="114300" y="112085"/>
                  </a:lnTo>
                  <a:lnTo>
                    <a:pt x="114300" y="121610"/>
                  </a:lnTo>
                  <a:close/>
                  <a:moveTo>
                    <a:pt x="128588" y="112085"/>
                  </a:moveTo>
                  <a:cubicBezTo>
                    <a:pt x="128588" y="110752"/>
                    <a:pt x="129635" y="109704"/>
                    <a:pt x="130969" y="109704"/>
                  </a:cubicBezTo>
                  <a:lnTo>
                    <a:pt x="164306" y="109704"/>
                  </a:lnTo>
                  <a:cubicBezTo>
                    <a:pt x="165640" y="109704"/>
                    <a:pt x="166688" y="110752"/>
                    <a:pt x="166688" y="112085"/>
                  </a:cubicBezTo>
                  <a:lnTo>
                    <a:pt x="166688" y="121610"/>
                  </a:lnTo>
                  <a:lnTo>
                    <a:pt x="128588" y="121610"/>
                  </a:lnTo>
                  <a:lnTo>
                    <a:pt x="128588" y="112085"/>
                  </a:lnTo>
                  <a:close/>
                  <a:moveTo>
                    <a:pt x="95250" y="183523"/>
                  </a:moveTo>
                  <a:lnTo>
                    <a:pt x="95250" y="164473"/>
                  </a:lnTo>
                  <a:lnTo>
                    <a:pt x="119063" y="164473"/>
                  </a:lnTo>
                  <a:lnTo>
                    <a:pt x="119063" y="171617"/>
                  </a:lnTo>
                  <a:cubicBezTo>
                    <a:pt x="119063" y="175522"/>
                    <a:pt x="122301" y="178760"/>
                    <a:pt x="126206" y="178760"/>
                  </a:cubicBezTo>
                  <a:cubicBezTo>
                    <a:pt x="130112" y="178760"/>
                    <a:pt x="133350" y="175522"/>
                    <a:pt x="133350" y="171617"/>
                  </a:cubicBezTo>
                  <a:lnTo>
                    <a:pt x="133350" y="164473"/>
                  </a:lnTo>
                  <a:lnTo>
                    <a:pt x="161925" y="164473"/>
                  </a:lnTo>
                  <a:lnTo>
                    <a:pt x="161925" y="171617"/>
                  </a:lnTo>
                  <a:cubicBezTo>
                    <a:pt x="161925" y="175522"/>
                    <a:pt x="165164" y="178760"/>
                    <a:pt x="169069" y="178760"/>
                  </a:cubicBezTo>
                  <a:cubicBezTo>
                    <a:pt x="172974" y="178760"/>
                    <a:pt x="176213" y="175522"/>
                    <a:pt x="176213" y="171617"/>
                  </a:cubicBezTo>
                  <a:lnTo>
                    <a:pt x="176213" y="164473"/>
                  </a:lnTo>
                  <a:lnTo>
                    <a:pt x="200025" y="164473"/>
                  </a:lnTo>
                  <a:lnTo>
                    <a:pt x="200025" y="183523"/>
                  </a:lnTo>
                  <a:cubicBezTo>
                    <a:pt x="200025" y="191429"/>
                    <a:pt x="193643" y="197810"/>
                    <a:pt x="185738" y="197810"/>
                  </a:cubicBezTo>
                  <a:lnTo>
                    <a:pt x="109538" y="197810"/>
                  </a:lnTo>
                  <a:cubicBezTo>
                    <a:pt x="101632" y="197810"/>
                    <a:pt x="95250" y="191429"/>
                    <a:pt x="95250" y="183523"/>
                  </a:cubicBez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05DB4BD8-9CF1-94A1-8483-8D2501CDFD2E}"/>
              </a:ext>
              <a:ext uri="{C183D7F6-B498-43B3-948B-1728B52AA6E4}">
                <adec:decorative xmlns:adec="http://schemas.microsoft.com/office/drawing/2017/decorative" val="0"/>
              </a:ext>
            </a:extLst>
          </p:cNvPr>
          <p:cNvSpPr/>
          <p:nvPr/>
        </p:nvSpPr>
        <p:spPr bwMode="auto">
          <a:xfrm>
            <a:off x="8101576" y="225082"/>
            <a:ext cx="2334894"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Audit &amp; Governance</a:t>
            </a:r>
          </a:p>
        </p:txBody>
      </p:sp>
      <p:sp>
        <p:nvSpPr>
          <p:cNvPr id="45" name="Rounded Rectangle 64">
            <a:extLst>
              <a:ext uri="{FF2B5EF4-FFF2-40B4-BE49-F238E27FC236}">
                <a16:creationId xmlns:a16="http://schemas.microsoft.com/office/drawing/2014/main" id="{B8A57BA2-A97E-EB68-802E-6AE4AB945F06}"/>
              </a:ext>
              <a:ext uri="{C183D7F6-B498-43B3-948B-1728B52AA6E4}">
                <adec:decorative xmlns:adec="http://schemas.microsoft.com/office/drawing/2017/decorative" val="0"/>
              </a:ext>
            </a:extLst>
          </p:cNvPr>
          <p:cNvSpPr>
            <a:spLocks/>
          </p:cNvSpPr>
          <p:nvPr/>
        </p:nvSpPr>
        <p:spPr bwMode="auto">
          <a:xfrm>
            <a:off x="7969718" y="405083"/>
            <a:ext cx="3777996" cy="189903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Activity logs &amp; diagnostics in Azure Monitor for every agent run and tool call</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Role-Based Access Control scoped to agent resources and tools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Built-in retention policies and export to Azure Storage or SIEM</a:t>
            </a:r>
          </a:p>
        </p:txBody>
      </p:sp>
      <p:sp>
        <p:nvSpPr>
          <p:cNvPr id="46" name="!!Rectangle: Rounded Corners 25">
            <a:extLst>
              <a:ext uri="{FF2B5EF4-FFF2-40B4-BE49-F238E27FC236}">
                <a16:creationId xmlns:a16="http://schemas.microsoft.com/office/drawing/2014/main" id="{A5AE3DB3-8DBB-6CD5-A77B-1C9AE2F17D71}"/>
              </a:ext>
              <a:ext uri="{C183D7F6-B498-43B3-948B-1728B52AA6E4}">
                <adec:decorative xmlns:adec="http://schemas.microsoft.com/office/drawing/2017/decorative" val="0"/>
              </a:ext>
            </a:extLst>
          </p:cNvPr>
          <p:cNvSpPr/>
          <p:nvPr/>
        </p:nvSpPr>
        <p:spPr bwMode="auto">
          <a:xfrm>
            <a:off x="8101576" y="2451302"/>
            <a:ext cx="2334894"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Network Isolation</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47" name="Rounded Rectangle 64">
            <a:extLst>
              <a:ext uri="{FF2B5EF4-FFF2-40B4-BE49-F238E27FC236}">
                <a16:creationId xmlns:a16="http://schemas.microsoft.com/office/drawing/2014/main" id="{4686CCBB-F9BF-4A0C-0947-601A2B5BFA8C}"/>
              </a:ext>
              <a:ext uri="{C183D7F6-B498-43B3-948B-1728B52AA6E4}">
                <adec:decorative xmlns:adec="http://schemas.microsoft.com/office/drawing/2017/decorative" val="0"/>
              </a:ext>
            </a:extLst>
          </p:cNvPr>
          <p:cNvSpPr>
            <a:spLocks/>
          </p:cNvSpPr>
          <p:nvPr/>
        </p:nvSpPr>
        <p:spPr bwMode="auto">
          <a:xfrm>
            <a:off x="7969718" y="2608195"/>
            <a:ext cx="3777996" cy="1875921"/>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err="1">
                <a:solidFill>
                  <a:srgbClr val="000000"/>
                </a:solidFill>
                <a:latin typeface="Segoe Sans Display Semibold"/>
                <a:cs typeface="Segoe Sans Display Semibold" pitchFamily="2" charset="0"/>
              </a:rPr>
              <a:t>VNet</a:t>
            </a:r>
            <a:r>
              <a:rPr lang="en-US" sz="1400" b="1" dirty="0">
                <a:solidFill>
                  <a:srgbClr val="000000"/>
                </a:solidFill>
                <a:latin typeface="Segoe Sans Display Semibold"/>
                <a:cs typeface="Segoe Sans Display Semibold" pitchFamily="2" charset="0"/>
              </a:rPr>
              <a:t> integration &amp; Private Endpoints keep all traffic off the public internet</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Service tags &amp; NSGs to whitelist only approved subnets and IP ranges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Platform-managed DDoS protection and regional fault isolation</a:t>
            </a:r>
          </a:p>
        </p:txBody>
      </p:sp>
      <p:sp>
        <p:nvSpPr>
          <p:cNvPr id="48" name="!!Rectangle: Rounded Corners 26">
            <a:extLst>
              <a:ext uri="{FF2B5EF4-FFF2-40B4-BE49-F238E27FC236}">
                <a16:creationId xmlns:a16="http://schemas.microsoft.com/office/drawing/2014/main" id="{5121EC3A-B452-1E1E-48EE-8B9A4EFA212D}"/>
              </a:ext>
              <a:ext uri="{C183D7F6-B498-43B3-948B-1728B52AA6E4}">
                <adec:decorative xmlns:adec="http://schemas.microsoft.com/office/drawing/2017/decorative" val="0"/>
              </a:ext>
            </a:extLst>
          </p:cNvPr>
          <p:cNvSpPr/>
          <p:nvPr/>
        </p:nvSpPr>
        <p:spPr bwMode="auto">
          <a:xfrm>
            <a:off x="8101576" y="4631305"/>
            <a:ext cx="2334894"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Encryption &amp; Keys</a:t>
            </a:r>
          </a:p>
        </p:txBody>
      </p:sp>
      <p:sp>
        <p:nvSpPr>
          <p:cNvPr id="49" name="Rounded Rectangle 64">
            <a:extLst>
              <a:ext uri="{FF2B5EF4-FFF2-40B4-BE49-F238E27FC236}">
                <a16:creationId xmlns:a16="http://schemas.microsoft.com/office/drawing/2014/main" id="{36BB766B-1E52-095D-E740-59494D7B5CC2}"/>
              </a:ext>
              <a:ext uri="{C183D7F6-B498-43B3-948B-1728B52AA6E4}">
                <adec:decorative xmlns:adec="http://schemas.microsoft.com/office/drawing/2017/decorative" val="0"/>
              </a:ext>
            </a:extLst>
          </p:cNvPr>
          <p:cNvSpPr>
            <a:spLocks/>
          </p:cNvSpPr>
          <p:nvPr/>
        </p:nvSpPr>
        <p:spPr bwMode="auto">
          <a:xfrm>
            <a:off x="7969718" y="4811307"/>
            <a:ext cx="3777996" cy="1875922"/>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At-rest &amp; in-transit encryption with your own Azure Key Vault keys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Bring-Your-Own-Key (BYOK) support for FIPS-compliant HSMs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Automatic envelope encryption of conversation state and tool payloads</a:t>
            </a:r>
          </a:p>
        </p:txBody>
      </p:sp>
    </p:spTree>
    <p:extLst>
      <p:ext uri="{BB962C8B-B14F-4D97-AF65-F5344CB8AC3E}">
        <p14:creationId xmlns:p14="http://schemas.microsoft.com/office/powerpoint/2010/main" val="3951449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E62B8-8FAA-2F94-BDDB-100D1B375072}"/>
            </a:ext>
          </a:extLst>
        </p:cNvPr>
        <p:cNvGrpSpPr/>
        <p:nvPr/>
      </p:nvGrpSpPr>
      <p:grpSpPr>
        <a:xfrm>
          <a:off x="0" y="0"/>
          <a:ext cx="0" cy="0"/>
          <a:chOff x="0" y="0"/>
          <a:chExt cx="0" cy="0"/>
        </a:xfrm>
      </p:grpSpPr>
      <p:grpSp>
        <p:nvGrpSpPr>
          <p:cNvPr id="210" name="Group 209">
            <a:extLst>
              <a:ext uri="{FF2B5EF4-FFF2-40B4-BE49-F238E27FC236}">
                <a16:creationId xmlns:a16="http://schemas.microsoft.com/office/drawing/2014/main" id="{EF0BC14B-98C2-C3DC-D8AE-E98B98E718DD}"/>
              </a:ext>
            </a:extLst>
          </p:cNvPr>
          <p:cNvGrpSpPr/>
          <p:nvPr/>
        </p:nvGrpSpPr>
        <p:grpSpPr>
          <a:xfrm>
            <a:off x="1347010" y="1552804"/>
            <a:ext cx="10731575" cy="422330"/>
            <a:chOff x="1384350" y="-42040"/>
            <a:chExt cx="10090648" cy="422330"/>
          </a:xfrm>
        </p:grpSpPr>
        <p:sp>
          <p:nvSpPr>
            <p:cNvPr id="209" name="Arrow: Chevron 208">
              <a:extLst>
                <a:ext uri="{FF2B5EF4-FFF2-40B4-BE49-F238E27FC236}">
                  <a16:creationId xmlns:a16="http://schemas.microsoft.com/office/drawing/2014/main" id="{FABDA90F-F39C-85C6-C0E6-CEB79F8299C6}"/>
                </a:ext>
              </a:extLst>
            </p:cNvPr>
            <p:cNvSpPr/>
            <p:nvPr/>
          </p:nvSpPr>
          <p:spPr bwMode="auto">
            <a:xfrm>
              <a:off x="9236623" y="-31916"/>
              <a:ext cx="2238375" cy="411629"/>
            </a:xfrm>
            <a:prstGeom prst="chevron">
              <a:avLst/>
            </a:prstGeom>
            <a:solidFill>
              <a:srgbClr val="C73BC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8" name="Arrow: Chevron 207">
              <a:extLst>
                <a:ext uri="{FF2B5EF4-FFF2-40B4-BE49-F238E27FC236}">
                  <a16:creationId xmlns:a16="http://schemas.microsoft.com/office/drawing/2014/main" id="{3E2C587F-C745-E6BD-B5A6-05CA7445E0B3}"/>
                </a:ext>
              </a:extLst>
            </p:cNvPr>
            <p:cNvSpPr/>
            <p:nvPr/>
          </p:nvSpPr>
          <p:spPr bwMode="auto">
            <a:xfrm>
              <a:off x="7262092" y="-32430"/>
              <a:ext cx="2238375" cy="411629"/>
            </a:xfrm>
            <a:prstGeom prst="chevron">
              <a:avLst/>
            </a:prstGeom>
            <a:solidFill>
              <a:srgbClr val="DD3AB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7" name="Arrow: Chevron 206">
              <a:extLst>
                <a:ext uri="{FF2B5EF4-FFF2-40B4-BE49-F238E27FC236}">
                  <a16:creationId xmlns:a16="http://schemas.microsoft.com/office/drawing/2014/main" id="{6614997A-13C6-2241-AB5C-6AA320D0D82C}"/>
                </a:ext>
              </a:extLst>
            </p:cNvPr>
            <p:cNvSpPr/>
            <p:nvPr/>
          </p:nvSpPr>
          <p:spPr bwMode="auto">
            <a:xfrm>
              <a:off x="5314472" y="-31339"/>
              <a:ext cx="2238375" cy="411629"/>
            </a:xfrm>
            <a:prstGeom prst="chevron">
              <a:avLst/>
            </a:prstGeom>
            <a:solidFill>
              <a:srgbClr val="E739A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5" name="Arrow: Chevron 204">
              <a:extLst>
                <a:ext uri="{FF2B5EF4-FFF2-40B4-BE49-F238E27FC236}">
                  <a16:creationId xmlns:a16="http://schemas.microsoft.com/office/drawing/2014/main" id="{D2CCD02A-3B7B-F33C-0BA7-8A0057F58788}"/>
                </a:ext>
              </a:extLst>
            </p:cNvPr>
            <p:cNvSpPr/>
            <p:nvPr/>
          </p:nvSpPr>
          <p:spPr bwMode="auto">
            <a:xfrm>
              <a:off x="1384350" y="-42040"/>
              <a:ext cx="2238375" cy="411629"/>
            </a:xfrm>
            <a:prstGeom prst="chevron">
              <a:avLst/>
            </a:prstGeom>
            <a:solidFill>
              <a:srgbClr val="F3376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6" name="Arrow: Chevron 205">
              <a:extLst>
                <a:ext uri="{FF2B5EF4-FFF2-40B4-BE49-F238E27FC236}">
                  <a16:creationId xmlns:a16="http://schemas.microsoft.com/office/drawing/2014/main" id="{B0036716-F036-C265-D69F-B7F4C1BC64DE}"/>
                </a:ext>
              </a:extLst>
            </p:cNvPr>
            <p:cNvSpPr/>
            <p:nvPr/>
          </p:nvSpPr>
          <p:spPr bwMode="auto">
            <a:xfrm>
              <a:off x="3339941" y="-41441"/>
              <a:ext cx="2238375" cy="411629"/>
            </a:xfrm>
            <a:prstGeom prst="chevron">
              <a:avLst/>
            </a:prstGeom>
            <a:solidFill>
              <a:srgbClr val="EE398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7" name="TextBox 26">
            <a:extLst>
              <a:ext uri="{FF2B5EF4-FFF2-40B4-BE49-F238E27FC236}">
                <a16:creationId xmlns:a16="http://schemas.microsoft.com/office/drawing/2014/main" id="{79E0E19D-2F07-2357-DB02-198E5D5AC725}"/>
              </a:ext>
            </a:extLst>
          </p:cNvPr>
          <p:cNvSpPr txBox="1"/>
          <p:nvPr/>
        </p:nvSpPr>
        <p:spPr>
          <a:xfrm>
            <a:off x="1556365" y="2793958"/>
            <a:ext cx="1264175"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Sends welcome email</a:t>
            </a:r>
          </a:p>
        </p:txBody>
      </p:sp>
      <p:cxnSp>
        <p:nvCxnSpPr>
          <p:cNvPr id="78" name="Straight Connector 77">
            <a:extLst>
              <a:ext uri="{FF2B5EF4-FFF2-40B4-BE49-F238E27FC236}">
                <a16:creationId xmlns:a16="http://schemas.microsoft.com/office/drawing/2014/main" id="{ECEDC990-CEBA-7870-8B44-D728D1FE8A98}"/>
              </a:ext>
              <a:ext uri="{C183D7F6-B498-43B3-948B-1728B52AA6E4}">
                <adec:decorative xmlns:adec="http://schemas.microsoft.com/office/drawing/2017/decorative" val="1"/>
              </a:ext>
            </a:extLst>
          </p:cNvPr>
          <p:cNvCxnSpPr>
            <a:cxnSpLocks/>
          </p:cNvCxnSpPr>
          <p:nvPr/>
        </p:nvCxnSpPr>
        <p:spPr>
          <a:xfrm>
            <a:off x="423699" y="3362088"/>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F15A63-EE2C-BC5F-810E-2A84545E5061}"/>
              </a:ext>
              <a:ext uri="{C183D7F6-B498-43B3-948B-1728B52AA6E4}">
                <adec:decorative xmlns:adec="http://schemas.microsoft.com/office/drawing/2017/decorative" val="1"/>
              </a:ext>
            </a:extLst>
          </p:cNvPr>
          <p:cNvCxnSpPr>
            <a:cxnSpLocks/>
          </p:cNvCxnSpPr>
          <p:nvPr/>
        </p:nvCxnSpPr>
        <p:spPr>
          <a:xfrm>
            <a:off x="423699" y="4505854"/>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F308AD9-2877-38E4-8259-309A6C4F0907}"/>
              </a:ext>
              <a:ext uri="{C183D7F6-B498-43B3-948B-1728B52AA6E4}">
                <adec:decorative xmlns:adec="http://schemas.microsoft.com/office/drawing/2017/decorative" val="1"/>
              </a:ext>
            </a:extLst>
          </p:cNvPr>
          <p:cNvCxnSpPr>
            <a:cxnSpLocks/>
          </p:cNvCxnSpPr>
          <p:nvPr/>
        </p:nvCxnSpPr>
        <p:spPr>
          <a:xfrm>
            <a:off x="485620" y="5519430"/>
            <a:ext cx="10956601"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Placeholder 23" descr="Profile image of maker.">
            <a:extLst>
              <a:ext uri="{FF2B5EF4-FFF2-40B4-BE49-F238E27FC236}">
                <a16:creationId xmlns:a16="http://schemas.microsoft.com/office/drawing/2014/main" id="{54F25EC6-8392-8CEF-41FD-21614E841198}"/>
              </a:ext>
            </a:extLst>
          </p:cNvPr>
          <p:cNvPicPr>
            <a:picLocks noChangeAspect="1"/>
          </p:cNvPicPr>
          <p:nvPr/>
        </p:nvPicPr>
        <p:blipFill>
          <a:blip r:embed="rId3"/>
          <a:srcRect/>
          <a:stretch/>
        </p:blipFill>
        <p:spPr>
          <a:xfrm>
            <a:off x="545897" y="2514241"/>
            <a:ext cx="528299" cy="528299"/>
          </a:xfrm>
          <a:prstGeom prst="ellipse">
            <a:avLst/>
          </a:prstGeom>
          <a:ln>
            <a:noFill/>
          </a:ln>
        </p:spPr>
      </p:pic>
      <p:sp>
        <p:nvSpPr>
          <p:cNvPr id="5" name="Text Placeholder 8">
            <a:extLst>
              <a:ext uri="{FF2B5EF4-FFF2-40B4-BE49-F238E27FC236}">
                <a16:creationId xmlns:a16="http://schemas.microsoft.com/office/drawing/2014/main" id="{6D83F24D-5641-96A4-7047-D6C757BEF7E4}"/>
              </a:ext>
            </a:extLst>
          </p:cNvPr>
          <p:cNvSpPr txBox="1">
            <a:spLocks/>
          </p:cNvSpPr>
          <p:nvPr/>
        </p:nvSpPr>
        <p:spPr>
          <a:xfrm>
            <a:off x="245541" y="310467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HR Manager</a:t>
            </a:r>
          </a:p>
        </p:txBody>
      </p:sp>
      <p:pic>
        <p:nvPicPr>
          <p:cNvPr id="6" name="Picture Placeholder 21" descr="Profile image of developer. ">
            <a:extLst>
              <a:ext uri="{FF2B5EF4-FFF2-40B4-BE49-F238E27FC236}">
                <a16:creationId xmlns:a16="http://schemas.microsoft.com/office/drawing/2014/main" id="{6737D75B-CBB2-DF41-0BC0-EA73A702A50A}"/>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545897" y="4641867"/>
            <a:ext cx="528299" cy="528299"/>
          </a:xfrm>
          <a:prstGeom prst="ellipse">
            <a:avLst/>
          </a:prstGeom>
        </p:spPr>
      </p:pic>
      <p:sp>
        <p:nvSpPr>
          <p:cNvPr id="7" name="Text Placeholder 8">
            <a:extLst>
              <a:ext uri="{FF2B5EF4-FFF2-40B4-BE49-F238E27FC236}">
                <a16:creationId xmlns:a16="http://schemas.microsoft.com/office/drawing/2014/main" id="{0EA4043B-DE3D-AE5A-8FAF-912F449F3086}"/>
              </a:ext>
            </a:extLst>
          </p:cNvPr>
          <p:cNvSpPr txBox="1">
            <a:spLocks/>
          </p:cNvSpPr>
          <p:nvPr/>
        </p:nvSpPr>
        <p:spPr>
          <a:xfrm>
            <a:off x="245541" y="524173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IT Manager</a:t>
            </a:r>
          </a:p>
        </p:txBody>
      </p:sp>
      <p:pic>
        <p:nvPicPr>
          <p:cNvPr id="9" name="Picture Placeholder 47" descr="Headshot of IT Pro">
            <a:extLst>
              <a:ext uri="{FF2B5EF4-FFF2-40B4-BE49-F238E27FC236}">
                <a16:creationId xmlns:a16="http://schemas.microsoft.com/office/drawing/2014/main" id="{0C54E0A6-9D66-B260-9E26-A4B9F9A65A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46682" y="5710322"/>
            <a:ext cx="526729" cy="526729"/>
          </a:xfrm>
          <a:prstGeom prst="ellipse">
            <a:avLst/>
          </a:prstGeom>
        </p:spPr>
      </p:pic>
      <p:sp>
        <p:nvSpPr>
          <p:cNvPr id="19" name="Text Placeholder 8">
            <a:extLst>
              <a:ext uri="{FF2B5EF4-FFF2-40B4-BE49-F238E27FC236}">
                <a16:creationId xmlns:a16="http://schemas.microsoft.com/office/drawing/2014/main" id="{A6644340-6341-05CD-F12E-3BF1132C086C}"/>
              </a:ext>
            </a:extLst>
          </p:cNvPr>
          <p:cNvSpPr txBox="1">
            <a:spLocks/>
          </p:cNvSpPr>
          <p:nvPr/>
        </p:nvSpPr>
        <p:spPr>
          <a:xfrm>
            <a:off x="245541" y="6296217"/>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Training Manager</a:t>
            </a:r>
          </a:p>
        </p:txBody>
      </p:sp>
      <p:pic>
        <p:nvPicPr>
          <p:cNvPr id="25" name="Picture Placeholder 47" descr="Headshot of IT Pro">
            <a:extLst>
              <a:ext uri="{FF2B5EF4-FFF2-40B4-BE49-F238E27FC236}">
                <a16:creationId xmlns:a16="http://schemas.microsoft.com/office/drawing/2014/main" id="{0ED84CFD-3486-CEAF-DD5C-BB0DFF34D66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46682" y="3631704"/>
            <a:ext cx="526729" cy="526729"/>
          </a:xfrm>
          <a:prstGeom prst="ellipse">
            <a:avLst/>
          </a:prstGeom>
        </p:spPr>
      </p:pic>
      <p:sp>
        <p:nvSpPr>
          <p:cNvPr id="26" name="Text Placeholder 8">
            <a:extLst>
              <a:ext uri="{FF2B5EF4-FFF2-40B4-BE49-F238E27FC236}">
                <a16:creationId xmlns:a16="http://schemas.microsoft.com/office/drawing/2014/main" id="{5BCA7F5E-802D-4462-279A-44460C2BF903}"/>
              </a:ext>
            </a:extLst>
          </p:cNvPr>
          <p:cNvSpPr txBox="1">
            <a:spLocks/>
          </p:cNvSpPr>
          <p:nvPr/>
        </p:nvSpPr>
        <p:spPr>
          <a:xfrm>
            <a:off x="245541" y="428432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New Hire</a:t>
            </a:r>
          </a:p>
        </p:txBody>
      </p:sp>
      <p:sp>
        <p:nvSpPr>
          <p:cNvPr id="31" name="TextBox 30">
            <a:extLst>
              <a:ext uri="{FF2B5EF4-FFF2-40B4-BE49-F238E27FC236}">
                <a16:creationId xmlns:a16="http://schemas.microsoft.com/office/drawing/2014/main" id="{016D5FE1-CEB1-74F6-065D-BCC2F17CF9AB}"/>
              </a:ext>
            </a:extLst>
          </p:cNvPr>
          <p:cNvSpPr txBox="1"/>
          <p:nvPr/>
        </p:nvSpPr>
        <p:spPr>
          <a:xfrm>
            <a:off x="5011704" y="4594061"/>
            <a:ext cx="1380631"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Manually sets up user accounts and provisions access</a:t>
            </a:r>
          </a:p>
        </p:txBody>
      </p:sp>
      <p:sp>
        <p:nvSpPr>
          <p:cNvPr id="38" name="TextBox 37">
            <a:extLst>
              <a:ext uri="{FF2B5EF4-FFF2-40B4-BE49-F238E27FC236}">
                <a16:creationId xmlns:a16="http://schemas.microsoft.com/office/drawing/2014/main" id="{EB708E2A-E02E-8612-FFBC-220D8A6D7703}"/>
              </a:ext>
            </a:extLst>
          </p:cNvPr>
          <p:cNvSpPr txBox="1"/>
          <p:nvPr/>
        </p:nvSpPr>
        <p:spPr>
          <a:xfrm>
            <a:off x="1512826" y="3609242"/>
            <a:ext cx="1124566" cy="6001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Gets new hire forms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Has questions</a:t>
            </a:r>
          </a:p>
        </p:txBody>
      </p:sp>
      <p:sp>
        <p:nvSpPr>
          <p:cNvPr id="49" name="TextBox 48">
            <a:extLst>
              <a:ext uri="{FF2B5EF4-FFF2-40B4-BE49-F238E27FC236}">
                <a16:creationId xmlns:a16="http://schemas.microsoft.com/office/drawing/2014/main" id="{E6859DB9-475F-542B-4929-C765205D1200}"/>
              </a:ext>
            </a:extLst>
          </p:cNvPr>
          <p:cNvSpPr txBox="1"/>
          <p:nvPr/>
        </p:nvSpPr>
        <p:spPr>
          <a:xfrm>
            <a:off x="3003769" y="2793958"/>
            <a:ext cx="1066308"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Answers questions</a:t>
            </a:r>
          </a:p>
        </p:txBody>
      </p:sp>
      <p:sp>
        <p:nvSpPr>
          <p:cNvPr id="51" name="TextBox 50">
            <a:extLst>
              <a:ext uri="{FF2B5EF4-FFF2-40B4-BE49-F238E27FC236}">
                <a16:creationId xmlns:a16="http://schemas.microsoft.com/office/drawing/2014/main" id="{87F0044F-9BFF-B443-BFA6-8AF8CEF402FF}"/>
              </a:ext>
            </a:extLst>
          </p:cNvPr>
          <p:cNvSpPr txBox="1"/>
          <p:nvPr/>
        </p:nvSpPr>
        <p:spPr>
          <a:xfrm>
            <a:off x="3077321" y="3609242"/>
            <a:ext cx="868633"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Completes paperwork</a:t>
            </a:r>
          </a:p>
        </p:txBody>
      </p:sp>
      <p:sp>
        <p:nvSpPr>
          <p:cNvPr id="52" name="TextBox 51">
            <a:extLst>
              <a:ext uri="{FF2B5EF4-FFF2-40B4-BE49-F238E27FC236}">
                <a16:creationId xmlns:a16="http://schemas.microsoft.com/office/drawing/2014/main" id="{E84D7C46-962B-B228-33E4-FA0C4041DD30}"/>
              </a:ext>
            </a:extLst>
          </p:cNvPr>
          <p:cNvSpPr txBox="1"/>
          <p:nvPr/>
        </p:nvSpPr>
        <p:spPr>
          <a:xfrm>
            <a:off x="4187132" y="2793958"/>
            <a:ext cx="1380631"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Confirm computer preference</a:t>
            </a:r>
          </a:p>
        </p:txBody>
      </p:sp>
      <p:sp>
        <p:nvSpPr>
          <p:cNvPr id="53" name="TextBox 52">
            <a:extLst>
              <a:ext uri="{FF2B5EF4-FFF2-40B4-BE49-F238E27FC236}">
                <a16:creationId xmlns:a16="http://schemas.microsoft.com/office/drawing/2014/main" id="{F76FD4B5-9805-C31F-F84C-96BCFC02397C}"/>
              </a:ext>
            </a:extLst>
          </p:cNvPr>
          <p:cNvSpPr txBox="1"/>
          <p:nvPr/>
        </p:nvSpPr>
        <p:spPr>
          <a:xfrm>
            <a:off x="4235663" y="3609242"/>
            <a:ext cx="1380631" cy="261610"/>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Confirmed</a:t>
            </a:r>
          </a:p>
        </p:txBody>
      </p:sp>
      <p:sp>
        <p:nvSpPr>
          <p:cNvPr id="55" name="TextBox 54">
            <a:extLst>
              <a:ext uri="{FF2B5EF4-FFF2-40B4-BE49-F238E27FC236}">
                <a16:creationId xmlns:a16="http://schemas.microsoft.com/office/drawing/2014/main" id="{CDF8A3B2-9C96-048F-EF52-D0EC6FDEC587}"/>
              </a:ext>
            </a:extLst>
          </p:cNvPr>
          <p:cNvSpPr txBox="1"/>
          <p:nvPr/>
        </p:nvSpPr>
        <p:spPr>
          <a:xfrm>
            <a:off x="5616294" y="2793958"/>
            <a:ext cx="1380631"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Initiates IT process</a:t>
            </a:r>
          </a:p>
        </p:txBody>
      </p:sp>
      <p:sp>
        <p:nvSpPr>
          <p:cNvPr id="56" name="TextBox 55">
            <a:extLst>
              <a:ext uri="{FF2B5EF4-FFF2-40B4-BE49-F238E27FC236}">
                <a16:creationId xmlns:a16="http://schemas.microsoft.com/office/drawing/2014/main" id="{3631F0ED-1DA6-184F-38AD-824493C748D4}"/>
              </a:ext>
            </a:extLst>
          </p:cNvPr>
          <p:cNvSpPr txBox="1"/>
          <p:nvPr/>
        </p:nvSpPr>
        <p:spPr>
          <a:xfrm>
            <a:off x="5963921" y="3609242"/>
            <a:ext cx="1043932"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Missing applications submits IT ticket. </a:t>
            </a:r>
          </a:p>
        </p:txBody>
      </p:sp>
      <p:sp>
        <p:nvSpPr>
          <p:cNvPr id="57" name="TextBox 56">
            <a:extLst>
              <a:ext uri="{FF2B5EF4-FFF2-40B4-BE49-F238E27FC236}">
                <a16:creationId xmlns:a16="http://schemas.microsoft.com/office/drawing/2014/main" id="{AEBE3F11-A4F3-7DA2-8BCD-2F6D94126232}"/>
              </a:ext>
            </a:extLst>
          </p:cNvPr>
          <p:cNvSpPr txBox="1"/>
          <p:nvPr/>
        </p:nvSpPr>
        <p:spPr>
          <a:xfrm>
            <a:off x="6606733" y="4714511"/>
            <a:ext cx="991355"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Contacts procurement to obtain license. </a:t>
            </a:r>
          </a:p>
        </p:txBody>
      </p:sp>
      <p:cxnSp>
        <p:nvCxnSpPr>
          <p:cNvPr id="111" name="Connector: Elbow 110">
            <a:extLst>
              <a:ext uri="{FF2B5EF4-FFF2-40B4-BE49-F238E27FC236}">
                <a16:creationId xmlns:a16="http://schemas.microsoft.com/office/drawing/2014/main" id="{2EE05EF6-3815-D3AA-855F-FFBB71D930CC}"/>
              </a:ext>
            </a:extLst>
          </p:cNvPr>
          <p:cNvCxnSpPr>
            <a:cxnSpLocks/>
            <a:stCxn id="38" idx="3"/>
            <a:endCxn id="49" idx="1"/>
          </p:cNvCxnSpPr>
          <p:nvPr/>
        </p:nvCxnSpPr>
        <p:spPr>
          <a:xfrm flipV="1">
            <a:off x="2637392" y="3009402"/>
            <a:ext cx="366377" cy="899922"/>
          </a:xfrm>
          <a:prstGeom prst="bentConnector3">
            <a:avLst>
              <a:gd name="adj1" fmla="val 50000"/>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4861E30-D187-0BB2-D014-62DA52EFDFC4}"/>
              </a:ext>
            </a:extLst>
          </p:cNvPr>
          <p:cNvCxnSpPr>
            <a:cxnSpLocks/>
          </p:cNvCxnSpPr>
          <p:nvPr/>
        </p:nvCxnSpPr>
        <p:spPr>
          <a:xfrm>
            <a:off x="3368101" y="3187352"/>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749520C-B05A-1D95-8F0B-C3F1CF7057A9}"/>
              </a:ext>
            </a:extLst>
          </p:cNvPr>
          <p:cNvCxnSpPr>
            <a:cxnSpLocks/>
            <a:stCxn id="51" idx="3"/>
          </p:cNvCxnSpPr>
          <p:nvPr/>
        </p:nvCxnSpPr>
        <p:spPr>
          <a:xfrm flipV="1">
            <a:off x="3945954" y="2766910"/>
            <a:ext cx="132159" cy="1057776"/>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6F90136-74C1-79AF-612E-D05FFB9091FB}"/>
              </a:ext>
            </a:extLst>
          </p:cNvPr>
          <p:cNvCxnSpPr>
            <a:cxnSpLocks/>
          </p:cNvCxnSpPr>
          <p:nvPr/>
        </p:nvCxnSpPr>
        <p:spPr>
          <a:xfrm>
            <a:off x="4688848" y="3187352"/>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94DFFFA-EE29-ADA7-A103-0D5337BC5E71}"/>
              </a:ext>
            </a:extLst>
          </p:cNvPr>
          <p:cNvCxnSpPr>
            <a:cxnSpLocks/>
          </p:cNvCxnSpPr>
          <p:nvPr/>
        </p:nvCxnSpPr>
        <p:spPr>
          <a:xfrm>
            <a:off x="5550467" y="2927218"/>
            <a:ext cx="134256" cy="0"/>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A22A224-EF7B-D274-A16F-AAF4FFEA7A33}"/>
              </a:ext>
            </a:extLst>
          </p:cNvPr>
          <p:cNvCxnSpPr/>
          <p:nvPr/>
        </p:nvCxnSpPr>
        <p:spPr>
          <a:xfrm>
            <a:off x="5848350" y="3291313"/>
            <a:ext cx="0" cy="130274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66188609-0CC6-76CD-7ECE-DE3B0B8DD4A3}"/>
              </a:ext>
            </a:extLst>
          </p:cNvPr>
          <p:cNvCxnSpPr>
            <a:cxnSpLocks/>
            <a:stCxn id="31" idx="3"/>
            <a:endCxn id="56" idx="2"/>
          </p:cNvCxnSpPr>
          <p:nvPr/>
        </p:nvCxnSpPr>
        <p:spPr>
          <a:xfrm flipV="1">
            <a:off x="6392335" y="4378683"/>
            <a:ext cx="93552" cy="515460"/>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2DB490E8-5093-E676-7CCA-A625C3CC52DD}"/>
              </a:ext>
            </a:extLst>
          </p:cNvPr>
          <p:cNvCxnSpPr>
            <a:cxnSpLocks/>
            <a:stCxn id="56" idx="3"/>
            <a:endCxn id="57" idx="0"/>
          </p:cNvCxnSpPr>
          <p:nvPr/>
        </p:nvCxnSpPr>
        <p:spPr>
          <a:xfrm>
            <a:off x="7007853" y="3993963"/>
            <a:ext cx="94558" cy="72054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9FEE5E2-72E8-305C-FA8C-C13AF4924279}"/>
              </a:ext>
            </a:extLst>
          </p:cNvPr>
          <p:cNvSpPr txBox="1"/>
          <p:nvPr/>
        </p:nvSpPr>
        <p:spPr>
          <a:xfrm>
            <a:off x="7206763" y="2793958"/>
            <a:ext cx="1118087"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Initiates training process</a:t>
            </a:r>
          </a:p>
        </p:txBody>
      </p:sp>
      <p:sp>
        <p:nvSpPr>
          <p:cNvPr id="152" name="TextBox 151">
            <a:extLst>
              <a:ext uri="{FF2B5EF4-FFF2-40B4-BE49-F238E27FC236}">
                <a16:creationId xmlns:a16="http://schemas.microsoft.com/office/drawing/2014/main" id="{530749B9-F200-3CCB-3043-AEBF98ED1303}"/>
              </a:ext>
            </a:extLst>
          </p:cNvPr>
          <p:cNvSpPr txBox="1"/>
          <p:nvPr/>
        </p:nvSpPr>
        <p:spPr>
          <a:xfrm>
            <a:off x="8201109" y="3609242"/>
            <a:ext cx="1287385"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Schedule conflict</a:t>
            </a:r>
          </a:p>
        </p:txBody>
      </p:sp>
      <p:sp>
        <p:nvSpPr>
          <p:cNvPr id="154" name="TextBox 153">
            <a:extLst>
              <a:ext uri="{FF2B5EF4-FFF2-40B4-BE49-F238E27FC236}">
                <a16:creationId xmlns:a16="http://schemas.microsoft.com/office/drawing/2014/main" id="{8B7CB331-6A3F-0AB3-C24B-5333D6113CB6}"/>
              </a:ext>
            </a:extLst>
          </p:cNvPr>
          <p:cNvSpPr txBox="1"/>
          <p:nvPr/>
        </p:nvSpPr>
        <p:spPr>
          <a:xfrm>
            <a:off x="8641489" y="5591253"/>
            <a:ext cx="1128481"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Reviews training schedule and reschedules</a:t>
            </a:r>
          </a:p>
        </p:txBody>
      </p:sp>
      <p:cxnSp>
        <p:nvCxnSpPr>
          <p:cNvPr id="157" name="Connector: Elbow 156">
            <a:extLst>
              <a:ext uri="{FF2B5EF4-FFF2-40B4-BE49-F238E27FC236}">
                <a16:creationId xmlns:a16="http://schemas.microsoft.com/office/drawing/2014/main" id="{C9C1FA47-6C8D-64A5-0607-E84BF6B061B7}"/>
              </a:ext>
            </a:extLst>
          </p:cNvPr>
          <p:cNvCxnSpPr>
            <a:cxnSpLocks/>
            <a:stCxn id="57" idx="3"/>
          </p:cNvCxnSpPr>
          <p:nvPr/>
        </p:nvCxnSpPr>
        <p:spPr>
          <a:xfrm flipV="1">
            <a:off x="7598088" y="3343214"/>
            <a:ext cx="111916" cy="175601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F239BDA2-33FF-F1D1-5AB6-175FCF8DF897}"/>
              </a:ext>
            </a:extLst>
          </p:cNvPr>
          <p:cNvCxnSpPr>
            <a:cxnSpLocks/>
          </p:cNvCxnSpPr>
          <p:nvPr/>
        </p:nvCxnSpPr>
        <p:spPr>
          <a:xfrm>
            <a:off x="7924922" y="2964741"/>
            <a:ext cx="152400" cy="2590835"/>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F7A636CC-81C1-F632-D658-3FE3028B38C0}"/>
              </a:ext>
            </a:extLst>
          </p:cNvPr>
          <p:cNvCxnSpPr>
            <a:cxnSpLocks/>
          </p:cNvCxnSpPr>
          <p:nvPr/>
        </p:nvCxnSpPr>
        <p:spPr>
          <a:xfrm flipV="1">
            <a:off x="8399407" y="4086200"/>
            <a:ext cx="242082" cy="1805135"/>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C17544E1-7276-D711-7D7E-8668614AA848}"/>
              </a:ext>
            </a:extLst>
          </p:cNvPr>
          <p:cNvSpPr txBox="1"/>
          <p:nvPr/>
        </p:nvSpPr>
        <p:spPr>
          <a:xfrm>
            <a:off x="9188231" y="2793958"/>
            <a:ext cx="1254837"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Sends feedback survey</a:t>
            </a:r>
          </a:p>
        </p:txBody>
      </p:sp>
      <p:sp>
        <p:nvSpPr>
          <p:cNvPr id="188" name="TextBox 187">
            <a:extLst>
              <a:ext uri="{FF2B5EF4-FFF2-40B4-BE49-F238E27FC236}">
                <a16:creationId xmlns:a16="http://schemas.microsoft.com/office/drawing/2014/main" id="{1C28648B-0540-725C-B740-E058D92A4735}"/>
              </a:ext>
            </a:extLst>
          </p:cNvPr>
          <p:cNvSpPr txBox="1"/>
          <p:nvPr/>
        </p:nvSpPr>
        <p:spPr>
          <a:xfrm>
            <a:off x="10932759" y="2272644"/>
            <a:ext cx="1259241" cy="938719"/>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Waits for more data before analyzing and optimizing the entire process.</a:t>
            </a:r>
          </a:p>
        </p:txBody>
      </p:sp>
      <p:sp>
        <p:nvSpPr>
          <p:cNvPr id="194" name="TextBox 193">
            <a:extLst>
              <a:ext uri="{FF2B5EF4-FFF2-40B4-BE49-F238E27FC236}">
                <a16:creationId xmlns:a16="http://schemas.microsoft.com/office/drawing/2014/main" id="{AEECF83C-D350-7259-77E9-905097938237}"/>
              </a:ext>
            </a:extLst>
          </p:cNvPr>
          <p:cNvSpPr txBox="1"/>
          <p:nvPr/>
        </p:nvSpPr>
        <p:spPr>
          <a:xfrm>
            <a:off x="9181191" y="3609242"/>
            <a:ext cx="1287385"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Completes the training still has questions</a:t>
            </a:r>
          </a:p>
        </p:txBody>
      </p:sp>
      <p:cxnSp>
        <p:nvCxnSpPr>
          <p:cNvPr id="196" name="Connector: Elbow 195">
            <a:extLst>
              <a:ext uri="{FF2B5EF4-FFF2-40B4-BE49-F238E27FC236}">
                <a16:creationId xmlns:a16="http://schemas.microsoft.com/office/drawing/2014/main" id="{D6E73DC3-6451-D8CE-12A1-ACDE528E5147}"/>
              </a:ext>
            </a:extLst>
          </p:cNvPr>
          <p:cNvCxnSpPr>
            <a:cxnSpLocks/>
            <a:stCxn id="154" idx="3"/>
            <a:endCxn id="194" idx="2"/>
          </p:cNvCxnSpPr>
          <p:nvPr/>
        </p:nvCxnSpPr>
        <p:spPr>
          <a:xfrm flipV="1">
            <a:off x="9769970" y="4209406"/>
            <a:ext cx="54914" cy="176656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46CBA8C5-356C-4349-79EF-0FE493D8AE3D}"/>
              </a:ext>
            </a:extLst>
          </p:cNvPr>
          <p:cNvCxnSpPr>
            <a:cxnSpLocks/>
          </p:cNvCxnSpPr>
          <p:nvPr/>
        </p:nvCxnSpPr>
        <p:spPr>
          <a:xfrm flipV="1">
            <a:off x="9824884" y="3311988"/>
            <a:ext cx="0" cy="319716"/>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Title 3">
            <a:extLst>
              <a:ext uri="{FF2B5EF4-FFF2-40B4-BE49-F238E27FC236}">
                <a16:creationId xmlns:a16="http://schemas.microsoft.com/office/drawing/2014/main" id="{CA658B2F-8574-57BE-F5EC-90720AAC0D2F}"/>
              </a:ext>
            </a:extLst>
          </p:cNvPr>
          <p:cNvSpPr>
            <a:spLocks noGrp="1"/>
          </p:cNvSpPr>
          <p:nvPr>
            <p:ph type="title"/>
          </p:nvPr>
        </p:nvSpPr>
        <p:spPr>
          <a:xfrm>
            <a:off x="588263" y="457200"/>
            <a:ext cx="11018520" cy="800219"/>
          </a:xfrm>
        </p:spPr>
        <p:txBody>
          <a:bodyPr/>
          <a:lstStyle/>
          <a:p>
            <a:r>
              <a:rPr lang="en-US" sz="3200">
                <a:solidFill>
                  <a:schemeClr val="tx1"/>
                </a:solidFill>
              </a:rPr>
              <a:t>TODAY</a:t>
            </a:r>
            <a:br>
              <a:rPr lang="en-US" sz="2400">
                <a:solidFill>
                  <a:schemeClr val="tx1"/>
                </a:solidFill>
              </a:rPr>
            </a:br>
            <a:r>
              <a:rPr lang="en-US" sz="2000">
                <a:solidFill>
                  <a:schemeClr val="tx1"/>
                </a:solidFill>
              </a:rPr>
              <a:t>Existing solutions can only automate very specific tasks that have clear inputs and outputs</a:t>
            </a:r>
            <a:endParaRPr lang="en-US" sz="2400">
              <a:solidFill>
                <a:schemeClr val="tx1"/>
              </a:solidFill>
            </a:endParaRPr>
          </a:p>
        </p:txBody>
      </p:sp>
      <p:graphicFrame>
        <p:nvGraphicFramePr>
          <p:cNvPr id="3" name="Table 2">
            <a:extLst>
              <a:ext uri="{FF2B5EF4-FFF2-40B4-BE49-F238E27FC236}">
                <a16:creationId xmlns:a16="http://schemas.microsoft.com/office/drawing/2014/main" id="{EE377086-483B-3142-428E-B64F14B0E458}"/>
              </a:ext>
            </a:extLst>
          </p:cNvPr>
          <p:cNvGraphicFramePr>
            <a:graphicFrameLocks noGrp="1"/>
          </p:cNvGraphicFramePr>
          <p:nvPr/>
        </p:nvGraphicFramePr>
        <p:xfrm>
          <a:off x="1516768" y="1563804"/>
          <a:ext cx="10400535" cy="42672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100" b="0">
                          <a:solidFill>
                            <a:schemeClr val="bg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Access &amp; </a:t>
                      </a:r>
                      <a:br>
                        <a:rPr lang="en-US" sz="1100" b="0">
                          <a:solidFill>
                            <a:schemeClr val="bg1"/>
                          </a:solidFill>
                          <a:latin typeface="+mj-lt"/>
                        </a:rPr>
                      </a:br>
                      <a:r>
                        <a:rPr lang="en-US" sz="1100" b="0">
                          <a:solidFill>
                            <a:schemeClr val="bg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a:solidFill>
                            <a:schemeClr val="bg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
        <p:nvSpPr>
          <p:cNvPr id="214" name="Flowchart: Process 213">
            <a:extLst>
              <a:ext uri="{FF2B5EF4-FFF2-40B4-BE49-F238E27FC236}">
                <a16:creationId xmlns:a16="http://schemas.microsoft.com/office/drawing/2014/main" id="{EB87FDA2-D917-B5F7-78ED-ABB2139B77DF}"/>
              </a:ext>
            </a:extLst>
          </p:cNvPr>
          <p:cNvSpPr/>
          <p:nvPr/>
        </p:nvSpPr>
        <p:spPr bwMode="auto">
          <a:xfrm>
            <a:off x="10350019" y="3609242"/>
            <a:ext cx="1035231" cy="457739"/>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Survey is completed</a:t>
            </a:r>
          </a:p>
        </p:txBody>
      </p:sp>
      <p:cxnSp>
        <p:nvCxnSpPr>
          <p:cNvPr id="216" name="Connector: Elbow 215">
            <a:extLst>
              <a:ext uri="{FF2B5EF4-FFF2-40B4-BE49-F238E27FC236}">
                <a16:creationId xmlns:a16="http://schemas.microsoft.com/office/drawing/2014/main" id="{FCAB94B8-AB19-4F44-420C-5B4FF053FB90}"/>
              </a:ext>
            </a:extLst>
          </p:cNvPr>
          <p:cNvCxnSpPr>
            <a:cxnSpLocks/>
            <a:stCxn id="187" idx="3"/>
          </p:cNvCxnSpPr>
          <p:nvPr/>
        </p:nvCxnSpPr>
        <p:spPr>
          <a:xfrm>
            <a:off x="10443068" y="3009402"/>
            <a:ext cx="236106" cy="5928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C1B960A2-49FE-5A1F-740F-5B8929287E20}"/>
              </a:ext>
            </a:extLst>
          </p:cNvPr>
          <p:cNvCxnSpPr>
            <a:cxnSpLocks/>
            <a:stCxn id="214" idx="3"/>
          </p:cNvCxnSpPr>
          <p:nvPr/>
        </p:nvCxnSpPr>
        <p:spPr>
          <a:xfrm flipV="1">
            <a:off x="11385250" y="3246751"/>
            <a:ext cx="373472" cy="591361"/>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12BFB9-E010-39FA-6A4C-DC6A22EAA0C8}"/>
              </a:ext>
            </a:extLst>
          </p:cNvPr>
          <p:cNvCxnSpPr>
            <a:cxnSpLocks/>
          </p:cNvCxnSpPr>
          <p:nvPr/>
        </p:nvCxnSpPr>
        <p:spPr>
          <a:xfrm>
            <a:off x="2000045" y="3238743"/>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92CD99-445E-8842-1A96-6861BA300EFC}"/>
              </a:ext>
            </a:extLst>
          </p:cNvPr>
          <p:cNvSpPr txBox="1"/>
          <p:nvPr/>
        </p:nvSpPr>
        <p:spPr>
          <a:xfrm>
            <a:off x="3177068" y="2141249"/>
            <a:ext cx="2524951" cy="577081"/>
          </a:xfrm>
          <a:prstGeom prst="rect">
            <a:avLst/>
          </a:prstGeom>
          <a:solidFill>
            <a:srgbClr val="FFFFFF"/>
          </a:solidFill>
          <a:effectLst>
            <a:outerShdw blurRad="50800" dist="38100" dir="8100000" algn="tr" rotWithShape="0">
              <a:prstClr val="black">
                <a:alpha val="40000"/>
              </a:prstClr>
            </a:outerShdw>
          </a:effectLst>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4364F"/>
                </a:solidFill>
                <a:effectLst/>
                <a:uLnTx/>
                <a:uFillTx/>
                <a:latin typeface="Inter"/>
                <a:ea typeface="+mn-ea"/>
                <a:cs typeface="+mn-cs"/>
              </a:rPr>
              <a:t>RPA automates </a:t>
            </a:r>
            <a:r>
              <a:rPr kumimoji="0" lang="en-US" sz="1050" b="0" i="0" u="none" strike="noStrike" kern="1200" cap="none" spc="0" normalizeH="0" baseline="0" noProof="0">
                <a:ln>
                  <a:noFill/>
                </a:ln>
                <a:solidFill>
                  <a:srgbClr val="000000"/>
                </a:solidFill>
                <a:effectLst/>
                <a:uLnTx/>
                <a:uFillTx/>
                <a:latin typeface="Inter"/>
                <a:ea typeface="+mn-ea"/>
                <a:cs typeface="+mn-cs"/>
              </a:rPr>
              <a:t>the verification of completion and accuracy </a:t>
            </a:r>
            <a:br>
              <a:rPr kumimoji="0" lang="en-US" sz="1050" b="0" i="0" u="none" strike="noStrike" kern="1200" cap="none" spc="0" normalizeH="0" baseline="0" noProof="0">
                <a:ln>
                  <a:noFill/>
                </a:ln>
                <a:solidFill>
                  <a:srgbClr val="000000"/>
                </a:solidFill>
                <a:effectLst/>
                <a:uLnTx/>
                <a:uFillTx/>
                <a:latin typeface="Inter"/>
                <a:ea typeface="+mn-ea"/>
                <a:cs typeface="+mn-cs"/>
              </a:rPr>
            </a:br>
            <a:r>
              <a:rPr kumimoji="0" lang="en-US" sz="1050" b="0" i="0" u="none" strike="noStrike" kern="1200" cap="none" spc="0" normalizeH="0" baseline="0" noProof="0">
                <a:ln>
                  <a:noFill/>
                </a:ln>
                <a:solidFill>
                  <a:srgbClr val="000000"/>
                </a:solidFill>
                <a:effectLst/>
                <a:uLnTx/>
                <a:uFillTx/>
                <a:latin typeface="Inter"/>
                <a:ea typeface="+mn-ea"/>
                <a:cs typeface="+mn-cs"/>
              </a:rPr>
              <a:t>with predefined rules</a:t>
            </a:r>
            <a:r>
              <a:rPr kumimoji="0" lang="en-US" sz="1050" b="0" i="0" u="none" strike="noStrike" kern="1200" cap="none" spc="0" normalizeH="0" baseline="0" noProof="0">
                <a:ln>
                  <a:noFill/>
                </a:ln>
                <a:solidFill>
                  <a:srgbClr val="000000"/>
                </a:solidFill>
                <a:effectLst/>
                <a:uLnTx/>
                <a:uFillTx/>
                <a:latin typeface="Segoe Sans Text"/>
                <a:ea typeface="+mn-ea"/>
                <a:cs typeface="+mn-cs"/>
              </a:rPr>
              <a:t>.</a:t>
            </a:r>
          </a:p>
        </p:txBody>
      </p:sp>
      <p:grpSp>
        <p:nvGrpSpPr>
          <p:cNvPr id="8" name="Group 7">
            <a:extLst>
              <a:ext uri="{FF2B5EF4-FFF2-40B4-BE49-F238E27FC236}">
                <a16:creationId xmlns:a16="http://schemas.microsoft.com/office/drawing/2014/main" id="{191A417E-169B-8F0F-CE3D-320A9A50F5AB}"/>
              </a:ext>
            </a:extLst>
          </p:cNvPr>
          <p:cNvGrpSpPr>
            <a:grpSpLocks noChangeAspect="1"/>
          </p:cNvGrpSpPr>
          <p:nvPr/>
        </p:nvGrpSpPr>
        <p:grpSpPr>
          <a:xfrm>
            <a:off x="5300850" y="2064515"/>
            <a:ext cx="451822" cy="461658"/>
            <a:chOff x="4559883" y="5793006"/>
            <a:chExt cx="457196" cy="457196"/>
          </a:xfrm>
        </p:grpSpPr>
        <p:sp>
          <p:nvSpPr>
            <p:cNvPr id="10" name="Rounded Rectangle 62">
              <a:extLst>
                <a:ext uri="{FF2B5EF4-FFF2-40B4-BE49-F238E27FC236}">
                  <a16:creationId xmlns:a16="http://schemas.microsoft.com/office/drawing/2014/main" id="{9DFD1F4F-2F5F-0A69-5208-3A5AA1CE4973}"/>
                </a:ext>
              </a:extLst>
            </p:cNvPr>
            <p:cNvSpPr>
              <a:spLocks noChangeAspect="1"/>
            </p:cNvSpPr>
            <p:nvPr/>
          </p:nvSpPr>
          <p:spPr bwMode="auto">
            <a:xfrm>
              <a:off x="4582382" y="5830328"/>
              <a:ext cx="418690" cy="419874"/>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11" name="Graphic 10" descr="Circles with arrows with solid fill">
              <a:extLst>
                <a:ext uri="{FF2B5EF4-FFF2-40B4-BE49-F238E27FC236}">
                  <a16:creationId xmlns:a16="http://schemas.microsoft.com/office/drawing/2014/main" id="{3305D69A-DCE8-6257-39B1-725CEB1C9A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883" y="5793006"/>
              <a:ext cx="457196" cy="457196"/>
            </a:xfrm>
            <a:prstGeom prst="rect">
              <a:avLst/>
            </a:prstGeom>
          </p:spPr>
        </p:pic>
      </p:grpSp>
      <p:sp>
        <p:nvSpPr>
          <p:cNvPr id="12" name="TextBox 11">
            <a:extLst>
              <a:ext uri="{FF2B5EF4-FFF2-40B4-BE49-F238E27FC236}">
                <a16:creationId xmlns:a16="http://schemas.microsoft.com/office/drawing/2014/main" id="{3506825C-7286-EAB8-2229-B7E4070DAB57}"/>
              </a:ext>
            </a:extLst>
          </p:cNvPr>
          <p:cNvSpPr txBox="1"/>
          <p:nvPr/>
        </p:nvSpPr>
        <p:spPr>
          <a:xfrm>
            <a:off x="5684724" y="5756227"/>
            <a:ext cx="2901852" cy="600164"/>
          </a:xfrm>
          <a:prstGeom prst="rect">
            <a:avLst/>
          </a:prstGeom>
          <a:solidFill>
            <a:srgbClr val="FFFFFF"/>
          </a:solidFill>
          <a:effectLst>
            <a:outerShdw blurRad="50800" dist="38100" dir="2700000" algn="tl" rotWithShape="0">
              <a:prstClr val="black">
                <a:alpha val="40000"/>
              </a:prstClr>
            </a:outerShdw>
          </a:effectLst>
        </p:spPr>
        <p:txBody>
          <a:bodyPr wrap="square">
            <a:spAutoFit/>
          </a:bodyPr>
          <a:lstStyle/>
          <a:p>
            <a:pPr marL="16986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4364F"/>
                </a:solidFill>
                <a:effectLst/>
                <a:uLnTx/>
                <a:uFillTx/>
                <a:latin typeface="Inter"/>
                <a:ea typeface="+mn-ea"/>
                <a:cs typeface="+mn-cs"/>
              </a:rPr>
              <a:t>RPA automates </a:t>
            </a:r>
            <a:r>
              <a:rPr kumimoji="0" lang="en-US" sz="1100" b="0" i="0" u="none" strike="noStrike" kern="1200" cap="none" spc="0" normalizeH="0" baseline="0" noProof="0">
                <a:ln>
                  <a:noFill/>
                </a:ln>
                <a:solidFill>
                  <a:srgbClr val="000000"/>
                </a:solidFill>
                <a:effectLst/>
                <a:uLnTx/>
                <a:uFillTx/>
                <a:latin typeface="Inter"/>
                <a:ea typeface="+mn-ea"/>
                <a:cs typeface="+mn-cs"/>
              </a:rPr>
              <a:t>assigning predefined training modules  but cannot adjust based on user feedback</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13" name="Group 12">
            <a:extLst>
              <a:ext uri="{FF2B5EF4-FFF2-40B4-BE49-F238E27FC236}">
                <a16:creationId xmlns:a16="http://schemas.microsoft.com/office/drawing/2014/main" id="{FAE5F21E-7595-1663-73A1-D29C137261F1}"/>
              </a:ext>
            </a:extLst>
          </p:cNvPr>
          <p:cNvGrpSpPr>
            <a:grpSpLocks noChangeAspect="1"/>
          </p:cNvGrpSpPr>
          <p:nvPr/>
        </p:nvGrpSpPr>
        <p:grpSpPr>
          <a:xfrm>
            <a:off x="5458812" y="5683060"/>
            <a:ext cx="451822" cy="461658"/>
            <a:chOff x="4559883" y="5793006"/>
            <a:chExt cx="457196" cy="457196"/>
          </a:xfrm>
        </p:grpSpPr>
        <p:sp>
          <p:nvSpPr>
            <p:cNvPr id="15" name="Rounded Rectangle 62">
              <a:extLst>
                <a:ext uri="{FF2B5EF4-FFF2-40B4-BE49-F238E27FC236}">
                  <a16:creationId xmlns:a16="http://schemas.microsoft.com/office/drawing/2014/main" id="{5778B968-84FB-A12E-20B5-D207980ACA44}"/>
                </a:ext>
              </a:extLst>
            </p:cNvPr>
            <p:cNvSpPr>
              <a:spLocks noChangeAspect="1"/>
            </p:cNvSpPr>
            <p:nvPr/>
          </p:nvSpPr>
          <p:spPr bwMode="auto">
            <a:xfrm>
              <a:off x="4582382" y="5830328"/>
              <a:ext cx="418690" cy="419874"/>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16" name="Graphic 15" descr="Circles with arrows with solid fill">
              <a:extLst>
                <a:ext uri="{FF2B5EF4-FFF2-40B4-BE49-F238E27FC236}">
                  <a16:creationId xmlns:a16="http://schemas.microsoft.com/office/drawing/2014/main" id="{EA2CFF8C-20DE-8A95-7E23-4DEB7FA92D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883" y="5793006"/>
              <a:ext cx="457196" cy="457196"/>
            </a:xfrm>
            <a:prstGeom prst="rect">
              <a:avLst/>
            </a:prstGeom>
          </p:spPr>
        </p:pic>
      </p:grpSp>
    </p:spTree>
    <p:extLst>
      <p:ext uri="{BB962C8B-B14F-4D97-AF65-F5344CB8AC3E}">
        <p14:creationId xmlns:p14="http://schemas.microsoft.com/office/powerpoint/2010/main" val="8768153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F8BA-C83B-EEB9-FBEB-0A9BE1F71298}"/>
            </a:ext>
          </a:extLst>
        </p:cNvPr>
        <p:cNvGrpSpPr/>
        <p:nvPr/>
      </p:nvGrpSpPr>
      <p:grpSpPr>
        <a:xfrm>
          <a:off x="0" y="0"/>
          <a:ext cx="0" cy="0"/>
          <a:chOff x="0" y="0"/>
          <a:chExt cx="0" cy="0"/>
        </a:xfrm>
      </p:grpSpPr>
      <p:sp>
        <p:nvSpPr>
          <p:cNvPr id="87" name="Rectangle: Rounded Corners 86">
            <a:extLst>
              <a:ext uri="{FF2B5EF4-FFF2-40B4-BE49-F238E27FC236}">
                <a16:creationId xmlns:a16="http://schemas.microsoft.com/office/drawing/2014/main" id="{CAB3471D-29E0-ABD0-6D67-1B0EF7ADB5FD}"/>
              </a:ext>
            </a:extLst>
          </p:cNvPr>
          <p:cNvSpPr/>
          <p:nvPr/>
        </p:nvSpPr>
        <p:spPr bwMode="auto">
          <a:xfrm>
            <a:off x="228801" y="1973441"/>
            <a:ext cx="11555027" cy="4561367"/>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err="1">
              <a:ln>
                <a:noFill/>
              </a:ln>
              <a:solidFill>
                <a:srgbClr val="225B61"/>
              </a:solidFill>
              <a:effectLst/>
              <a:uLnTx/>
              <a:uFillTx/>
              <a:latin typeface="Segoe Sans Text Semibold" pitchFamily="2" charset="0"/>
              <a:ea typeface="+mn-ea"/>
              <a:cs typeface="Segoe Sans Text Semibold" pitchFamily="2" charset="0"/>
            </a:endParaRPr>
          </a:p>
        </p:txBody>
      </p:sp>
      <p:sp>
        <p:nvSpPr>
          <p:cNvPr id="27" name="TextBox 26">
            <a:extLst>
              <a:ext uri="{FF2B5EF4-FFF2-40B4-BE49-F238E27FC236}">
                <a16:creationId xmlns:a16="http://schemas.microsoft.com/office/drawing/2014/main" id="{0EB5D407-BCA1-AC94-0F97-6335B1147653}"/>
              </a:ext>
            </a:extLst>
          </p:cNvPr>
          <p:cNvSpPr txBox="1"/>
          <p:nvPr/>
        </p:nvSpPr>
        <p:spPr>
          <a:xfrm>
            <a:off x="1268937" y="2454341"/>
            <a:ext cx="2078878" cy="600164"/>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P</a:t>
            </a:r>
            <a:r>
              <a:rPr kumimoji="0" lang="en-US" sz="1100" b="0" i="0" u="none" strike="noStrike" kern="1200" cap="none" spc="0" normalizeH="0" baseline="0" noProof="0" err="1">
                <a:ln>
                  <a:noFill/>
                </a:ln>
                <a:solidFill>
                  <a:srgbClr val="000000"/>
                </a:solidFill>
                <a:effectLst/>
                <a:uLnTx/>
                <a:uFillTx/>
                <a:latin typeface="Segoe Sans Text"/>
                <a:ea typeface="+mn-ea"/>
                <a:cs typeface="+mn-cs"/>
              </a:rPr>
              <a:t>rovides</a:t>
            </a:r>
            <a:r>
              <a:rPr kumimoji="0" lang="en-US" sz="1100" b="0" i="0" u="none" strike="noStrike" kern="1200" cap="none" spc="0" normalizeH="0" baseline="0" noProof="0">
                <a:ln>
                  <a:noFill/>
                </a:ln>
                <a:solidFill>
                  <a:srgbClr val="000000"/>
                </a:solidFill>
                <a:effectLst/>
                <a:uLnTx/>
                <a:uFillTx/>
                <a:latin typeface="Segoe Sans Text"/>
                <a:ea typeface="+mn-ea"/>
                <a:cs typeface="+mn-cs"/>
              </a:rPr>
              <a:t> a personalized onboarding journey based on interaction</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79" name="Straight Connector 78">
            <a:extLst>
              <a:ext uri="{FF2B5EF4-FFF2-40B4-BE49-F238E27FC236}">
                <a16:creationId xmlns:a16="http://schemas.microsoft.com/office/drawing/2014/main" id="{86EA7275-0A99-E633-C5BA-C3E6A8357BCF}"/>
              </a:ext>
              <a:ext uri="{C183D7F6-B498-43B3-948B-1728B52AA6E4}">
                <adec:decorative xmlns:adec="http://schemas.microsoft.com/office/drawing/2017/decorative" val="1"/>
              </a:ext>
            </a:extLst>
          </p:cNvPr>
          <p:cNvCxnSpPr>
            <a:cxnSpLocks/>
          </p:cNvCxnSpPr>
          <p:nvPr/>
        </p:nvCxnSpPr>
        <p:spPr>
          <a:xfrm>
            <a:off x="423699" y="4601546"/>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19E46E5-B65C-2327-8024-A58A72243E38}"/>
              </a:ext>
              <a:ext uri="{C183D7F6-B498-43B3-948B-1728B52AA6E4}">
                <adec:decorative xmlns:adec="http://schemas.microsoft.com/office/drawing/2017/decorative" val="1"/>
              </a:ext>
            </a:extLst>
          </p:cNvPr>
          <p:cNvCxnSpPr>
            <a:cxnSpLocks/>
          </p:cNvCxnSpPr>
          <p:nvPr/>
        </p:nvCxnSpPr>
        <p:spPr>
          <a:xfrm>
            <a:off x="698280" y="5498161"/>
            <a:ext cx="10956601"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96C1CBC9-562C-519B-E471-EE7FFD4619D3}"/>
              </a:ext>
            </a:extLst>
          </p:cNvPr>
          <p:cNvSpPr txBox="1">
            <a:spLocks/>
          </p:cNvSpPr>
          <p:nvPr/>
        </p:nvSpPr>
        <p:spPr>
          <a:xfrm>
            <a:off x="228801" y="529939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IT Agent</a:t>
            </a:r>
          </a:p>
        </p:txBody>
      </p:sp>
      <p:sp>
        <p:nvSpPr>
          <p:cNvPr id="19" name="Text Placeholder 8">
            <a:extLst>
              <a:ext uri="{FF2B5EF4-FFF2-40B4-BE49-F238E27FC236}">
                <a16:creationId xmlns:a16="http://schemas.microsoft.com/office/drawing/2014/main" id="{5CC4034F-8CA6-E625-718F-CA9A44783850}"/>
              </a:ext>
            </a:extLst>
          </p:cNvPr>
          <p:cNvSpPr txBox="1">
            <a:spLocks/>
          </p:cNvSpPr>
          <p:nvPr/>
        </p:nvSpPr>
        <p:spPr>
          <a:xfrm>
            <a:off x="228801" y="634962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Training Agent</a:t>
            </a:r>
          </a:p>
        </p:txBody>
      </p:sp>
      <p:pic>
        <p:nvPicPr>
          <p:cNvPr id="25" name="Picture Placeholder 47" descr="Headshot of IT Pro">
            <a:extLst>
              <a:ext uri="{FF2B5EF4-FFF2-40B4-BE49-F238E27FC236}">
                <a16:creationId xmlns:a16="http://schemas.microsoft.com/office/drawing/2014/main" id="{7190065A-85A2-7D2C-0780-DB42550F5E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898" b="28435"/>
          <a:stretch/>
        </p:blipFill>
        <p:spPr>
          <a:xfrm>
            <a:off x="529549" y="3727396"/>
            <a:ext cx="526729" cy="526729"/>
          </a:xfrm>
          <a:prstGeom prst="ellipse">
            <a:avLst/>
          </a:prstGeom>
        </p:spPr>
      </p:pic>
      <p:sp>
        <p:nvSpPr>
          <p:cNvPr id="26" name="Text Placeholder 8">
            <a:extLst>
              <a:ext uri="{FF2B5EF4-FFF2-40B4-BE49-F238E27FC236}">
                <a16:creationId xmlns:a16="http://schemas.microsoft.com/office/drawing/2014/main" id="{3F0B020E-CE95-B8D5-71EB-9CDB7146C964}"/>
              </a:ext>
            </a:extLst>
          </p:cNvPr>
          <p:cNvSpPr txBox="1">
            <a:spLocks/>
          </p:cNvSpPr>
          <p:nvPr/>
        </p:nvSpPr>
        <p:spPr>
          <a:xfrm>
            <a:off x="228801" y="4369806"/>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New Hire</a:t>
            </a:r>
          </a:p>
        </p:txBody>
      </p:sp>
      <p:sp>
        <p:nvSpPr>
          <p:cNvPr id="10" name="Title 3">
            <a:extLst>
              <a:ext uri="{FF2B5EF4-FFF2-40B4-BE49-F238E27FC236}">
                <a16:creationId xmlns:a16="http://schemas.microsoft.com/office/drawing/2014/main" id="{C270F4A1-69FC-BAD4-FF64-BE19C1B9338C}"/>
              </a:ext>
            </a:extLst>
          </p:cNvPr>
          <p:cNvSpPr>
            <a:spLocks noGrp="1"/>
          </p:cNvSpPr>
          <p:nvPr>
            <p:ph type="title"/>
          </p:nvPr>
        </p:nvSpPr>
        <p:spPr>
          <a:xfrm>
            <a:off x="588262" y="393402"/>
            <a:ext cx="11603737" cy="1107996"/>
          </a:xfrm>
        </p:spPr>
        <p:txBody>
          <a:bodyPr/>
          <a:lstStyle/>
          <a:p>
            <a:pPr>
              <a:spcAft>
                <a:spcPts val="600"/>
              </a:spcAft>
            </a:pPr>
            <a:r>
              <a:rPr lang="en-US" sz="3200">
                <a:solidFill>
                  <a:schemeClr val="tx1"/>
                </a:solidFill>
              </a:rPr>
              <a:t>TOMORROW</a:t>
            </a:r>
            <a:br>
              <a:rPr lang="en-US" sz="2400">
                <a:solidFill>
                  <a:schemeClr val="tx1"/>
                </a:solidFill>
              </a:rPr>
            </a:br>
            <a:r>
              <a:rPr lang="en-US" sz="2000">
                <a:solidFill>
                  <a:schemeClr val="tx1"/>
                </a:solidFill>
              </a:rPr>
              <a:t>With AI Agents, these steps can be fully automated for the first time.</a:t>
            </a:r>
            <a:br>
              <a:rPr lang="en-US" sz="2000">
                <a:solidFill>
                  <a:schemeClr val="tx1"/>
                </a:solidFill>
              </a:rPr>
            </a:br>
            <a:endParaRPr lang="en-US" sz="2000">
              <a:solidFill>
                <a:schemeClr val="tx1"/>
              </a:solidFill>
            </a:endParaRPr>
          </a:p>
        </p:txBody>
      </p:sp>
      <p:pic>
        <p:nvPicPr>
          <p:cNvPr id="2" name="Graphic 1">
            <a:extLst>
              <a:ext uri="{FF2B5EF4-FFF2-40B4-BE49-F238E27FC236}">
                <a16:creationId xmlns:a16="http://schemas.microsoft.com/office/drawing/2014/main" id="{F8526D07-264F-1368-CF22-917EC2BCF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4758287"/>
            <a:ext cx="463802" cy="463802"/>
          </a:xfrm>
          <a:prstGeom prst="rect">
            <a:avLst/>
          </a:prstGeom>
        </p:spPr>
      </p:pic>
      <p:pic>
        <p:nvPicPr>
          <p:cNvPr id="8" name="Graphic 7">
            <a:extLst>
              <a:ext uri="{FF2B5EF4-FFF2-40B4-BE49-F238E27FC236}">
                <a16:creationId xmlns:a16="http://schemas.microsoft.com/office/drawing/2014/main" id="{4AD63133-2CA6-D131-2FCF-A84C996DD9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2774825"/>
            <a:ext cx="463802" cy="463802"/>
          </a:xfrm>
          <a:prstGeom prst="rect">
            <a:avLst/>
          </a:prstGeom>
        </p:spPr>
      </p:pic>
      <p:pic>
        <p:nvPicPr>
          <p:cNvPr id="20" name="Graphic 19">
            <a:extLst>
              <a:ext uri="{FF2B5EF4-FFF2-40B4-BE49-F238E27FC236}">
                <a16:creationId xmlns:a16="http://schemas.microsoft.com/office/drawing/2014/main" id="{680C04DF-8911-ACB0-D348-EAF95DC6A2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5730618"/>
            <a:ext cx="463802" cy="463802"/>
          </a:xfrm>
          <a:prstGeom prst="rect">
            <a:avLst/>
          </a:prstGeom>
        </p:spPr>
      </p:pic>
      <p:sp>
        <p:nvSpPr>
          <p:cNvPr id="21" name="Text Placeholder 8">
            <a:extLst>
              <a:ext uri="{FF2B5EF4-FFF2-40B4-BE49-F238E27FC236}">
                <a16:creationId xmlns:a16="http://schemas.microsoft.com/office/drawing/2014/main" id="{DD2F62D3-6A59-75C2-81D9-B56409799C53}"/>
              </a:ext>
            </a:extLst>
          </p:cNvPr>
          <p:cNvSpPr txBox="1">
            <a:spLocks/>
          </p:cNvSpPr>
          <p:nvPr/>
        </p:nvSpPr>
        <p:spPr>
          <a:xfrm>
            <a:off x="228801" y="328757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HR Agent</a:t>
            </a:r>
          </a:p>
        </p:txBody>
      </p:sp>
      <p:sp>
        <p:nvSpPr>
          <p:cNvPr id="28" name="TextBox 27">
            <a:extLst>
              <a:ext uri="{FF2B5EF4-FFF2-40B4-BE49-F238E27FC236}">
                <a16:creationId xmlns:a16="http://schemas.microsoft.com/office/drawing/2014/main" id="{4DAEBA4A-9131-3D52-1324-77B1F8A2A11C}"/>
              </a:ext>
            </a:extLst>
          </p:cNvPr>
          <p:cNvSpPr txBox="1"/>
          <p:nvPr/>
        </p:nvSpPr>
        <p:spPr>
          <a:xfrm>
            <a:off x="3302877" y="2454341"/>
            <a:ext cx="2182464" cy="430887"/>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Assesses documents and learns from interactions</a:t>
            </a:r>
          </a:p>
        </p:txBody>
      </p:sp>
      <p:sp>
        <p:nvSpPr>
          <p:cNvPr id="30" name="TextBox 29">
            <a:extLst>
              <a:ext uri="{FF2B5EF4-FFF2-40B4-BE49-F238E27FC236}">
                <a16:creationId xmlns:a16="http://schemas.microsoft.com/office/drawing/2014/main" id="{1D113DDA-BFDE-B185-65B9-73B01A56E4D7}"/>
              </a:ext>
            </a:extLst>
          </p:cNvPr>
          <p:cNvSpPr txBox="1"/>
          <p:nvPr/>
        </p:nvSpPr>
        <p:spPr>
          <a:xfrm>
            <a:off x="6065046" y="5627859"/>
            <a:ext cx="2728972" cy="430887"/>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Analyzes role, experience, and learning preferences to recommend training</a:t>
            </a:r>
          </a:p>
        </p:txBody>
      </p:sp>
      <p:sp>
        <p:nvSpPr>
          <p:cNvPr id="35" name="TextBox 34">
            <a:extLst>
              <a:ext uri="{FF2B5EF4-FFF2-40B4-BE49-F238E27FC236}">
                <a16:creationId xmlns:a16="http://schemas.microsoft.com/office/drawing/2014/main" id="{E8FB40A6-0CA7-F3D2-8EC6-B76DF2A51AFD}"/>
              </a:ext>
            </a:extLst>
          </p:cNvPr>
          <p:cNvSpPr txBox="1"/>
          <p:nvPr/>
        </p:nvSpPr>
        <p:spPr>
          <a:xfrm>
            <a:off x="9239262" y="2454341"/>
            <a:ext cx="2507754" cy="600164"/>
          </a:xfrm>
          <a:prstGeom prst="rect">
            <a:avLst/>
          </a:prstGeom>
          <a:noFill/>
        </p:spPr>
        <p:txBody>
          <a:bodyPr wrap="square">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Gathers real-time feedback</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Identifies patterns makes informed decisions</a:t>
            </a:r>
          </a:p>
        </p:txBody>
      </p:sp>
      <p:sp>
        <p:nvSpPr>
          <p:cNvPr id="37" name="TextBox 36">
            <a:extLst>
              <a:ext uri="{FF2B5EF4-FFF2-40B4-BE49-F238E27FC236}">
                <a16:creationId xmlns:a16="http://schemas.microsoft.com/office/drawing/2014/main" id="{2D3BD156-6290-C692-4BA1-8C8758815F58}"/>
              </a:ext>
            </a:extLst>
          </p:cNvPr>
          <p:cNvSpPr txBox="1"/>
          <p:nvPr/>
        </p:nvSpPr>
        <p:spPr>
          <a:xfrm>
            <a:off x="9010269" y="5551995"/>
            <a:ext cx="1575272" cy="430887"/>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Provides adaptive training</a:t>
            </a:r>
          </a:p>
        </p:txBody>
      </p:sp>
      <p:sp>
        <p:nvSpPr>
          <p:cNvPr id="40" name="TextBox 39">
            <a:extLst>
              <a:ext uri="{FF2B5EF4-FFF2-40B4-BE49-F238E27FC236}">
                <a16:creationId xmlns:a16="http://schemas.microsoft.com/office/drawing/2014/main" id="{21687711-B05B-78B8-C2AE-F909EBEE8A2A}"/>
              </a:ext>
            </a:extLst>
          </p:cNvPr>
          <p:cNvSpPr txBox="1"/>
          <p:nvPr/>
        </p:nvSpPr>
        <p:spPr>
          <a:xfrm>
            <a:off x="4903864" y="4660983"/>
            <a:ext cx="2893857" cy="600164"/>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Sets up user accounts, adapts to troubleshoot unexpected  issues, and learns from errors.</a:t>
            </a:r>
          </a:p>
        </p:txBody>
      </p:sp>
      <p:cxnSp>
        <p:nvCxnSpPr>
          <p:cNvPr id="41" name="Straight Connector 40">
            <a:extLst>
              <a:ext uri="{FF2B5EF4-FFF2-40B4-BE49-F238E27FC236}">
                <a16:creationId xmlns:a16="http://schemas.microsoft.com/office/drawing/2014/main" id="{D307FE85-7211-31CF-A6C1-64F3AC7860EA}"/>
              </a:ext>
              <a:ext uri="{C183D7F6-B498-43B3-948B-1728B52AA6E4}">
                <adec:decorative xmlns:adec="http://schemas.microsoft.com/office/drawing/2017/decorative" val="1"/>
              </a:ext>
            </a:extLst>
          </p:cNvPr>
          <p:cNvCxnSpPr>
            <a:cxnSpLocks/>
          </p:cNvCxnSpPr>
          <p:nvPr/>
        </p:nvCxnSpPr>
        <p:spPr>
          <a:xfrm>
            <a:off x="423699" y="3574743"/>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50E43BF-3F31-0A15-7FEF-17F352152B05}"/>
              </a:ext>
            </a:extLst>
          </p:cNvPr>
          <p:cNvSpPr txBox="1"/>
          <p:nvPr/>
        </p:nvSpPr>
        <p:spPr>
          <a:xfrm>
            <a:off x="1357635" y="3736727"/>
            <a:ext cx="1824651"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Fills out forms and has no questions</a:t>
            </a:r>
          </a:p>
        </p:txBody>
      </p:sp>
      <p:sp>
        <p:nvSpPr>
          <p:cNvPr id="47" name="TextBox 46">
            <a:extLst>
              <a:ext uri="{FF2B5EF4-FFF2-40B4-BE49-F238E27FC236}">
                <a16:creationId xmlns:a16="http://schemas.microsoft.com/office/drawing/2014/main" id="{602AAD02-66FE-86F0-4BFF-52CD17DB2E11}"/>
              </a:ext>
            </a:extLst>
          </p:cNvPr>
          <p:cNvSpPr txBox="1"/>
          <p:nvPr/>
        </p:nvSpPr>
        <p:spPr>
          <a:xfrm>
            <a:off x="7918313" y="3736727"/>
            <a:ext cx="1598990" cy="600164"/>
          </a:xfrm>
          <a:prstGeom prst="rect">
            <a:avLst/>
          </a:prstGeom>
          <a:noFill/>
        </p:spPr>
        <p:txBody>
          <a:bodyPr wrap="square">
            <a:spAutoFit/>
          </a:bodyPr>
          <a:lstStyle>
            <a:defPPr>
              <a:defRPr lang="en-US"/>
            </a:defPPr>
            <a:lvl2pPr marL="61913" lvl="1">
              <a:defRPr sz="800">
                <a:solidFill>
                  <a:srgbClr val="000000"/>
                </a:solidFill>
              </a:defRPr>
            </a:lvl2p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The new hire has questions during the training. </a:t>
            </a:r>
          </a:p>
        </p:txBody>
      </p:sp>
      <p:sp>
        <p:nvSpPr>
          <p:cNvPr id="50" name="TextBox 49">
            <a:extLst>
              <a:ext uri="{FF2B5EF4-FFF2-40B4-BE49-F238E27FC236}">
                <a16:creationId xmlns:a16="http://schemas.microsoft.com/office/drawing/2014/main" id="{32F64A04-740D-7ABD-A554-4F4E743CB57B}"/>
              </a:ext>
            </a:extLst>
          </p:cNvPr>
          <p:cNvSpPr txBox="1"/>
          <p:nvPr/>
        </p:nvSpPr>
        <p:spPr>
          <a:xfrm>
            <a:off x="5615257" y="2454341"/>
            <a:ext cx="2182464"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Orchestrates the additional  processes</a:t>
            </a:r>
          </a:p>
        </p:txBody>
      </p:sp>
      <p:cxnSp>
        <p:nvCxnSpPr>
          <p:cNvPr id="58" name="Straight Arrow Connector 57">
            <a:extLst>
              <a:ext uri="{FF2B5EF4-FFF2-40B4-BE49-F238E27FC236}">
                <a16:creationId xmlns:a16="http://schemas.microsoft.com/office/drawing/2014/main" id="{D516AF7A-5E81-F339-6A58-49775B5D2862}"/>
              </a:ext>
            </a:extLst>
          </p:cNvPr>
          <p:cNvCxnSpPr>
            <a:cxnSpLocks/>
          </p:cNvCxnSpPr>
          <p:nvPr/>
        </p:nvCxnSpPr>
        <p:spPr>
          <a:xfrm>
            <a:off x="2308376" y="3377005"/>
            <a:ext cx="0" cy="3253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585D85D-8F10-7CC7-135E-95F61F04B67F}"/>
              </a:ext>
            </a:extLst>
          </p:cNvPr>
          <p:cNvCxnSpPr>
            <a:cxnSpLocks/>
            <a:stCxn id="42" idx="3"/>
            <a:endCxn id="28" idx="2"/>
          </p:cNvCxnSpPr>
          <p:nvPr/>
        </p:nvCxnSpPr>
        <p:spPr>
          <a:xfrm flipV="1">
            <a:off x="3182286" y="2885228"/>
            <a:ext cx="1211823" cy="106694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825E207-AC24-65DC-20CD-6EDE8C210EA7}"/>
              </a:ext>
            </a:extLst>
          </p:cNvPr>
          <p:cNvCxnSpPr>
            <a:cxnSpLocks/>
          </p:cNvCxnSpPr>
          <p:nvPr/>
        </p:nvCxnSpPr>
        <p:spPr>
          <a:xfrm>
            <a:off x="5356661" y="2685173"/>
            <a:ext cx="26922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62C64B4-58AA-E334-85C6-9D7896CB59DC}"/>
              </a:ext>
            </a:extLst>
          </p:cNvPr>
          <p:cNvCxnSpPr>
            <a:cxnSpLocks/>
            <a:stCxn id="50" idx="2"/>
          </p:cNvCxnSpPr>
          <p:nvPr/>
        </p:nvCxnSpPr>
        <p:spPr>
          <a:xfrm>
            <a:off x="6706489" y="2885228"/>
            <a:ext cx="0" cy="13476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01028EF7-BAD6-001F-8B88-B35F50E49F0C}"/>
              </a:ext>
            </a:extLst>
          </p:cNvPr>
          <p:cNvCxnSpPr>
            <a:cxnSpLocks/>
            <a:endCxn id="40" idx="0"/>
          </p:cNvCxnSpPr>
          <p:nvPr/>
        </p:nvCxnSpPr>
        <p:spPr>
          <a:xfrm rot="5400000">
            <a:off x="6314585" y="4269067"/>
            <a:ext cx="428124" cy="355708"/>
          </a:xfrm>
          <a:prstGeom prst="bentConnector3">
            <a:avLst>
              <a:gd name="adj1" fmla="val 9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7CE1A05-C463-51BE-FC02-F8F87F6BA5C9}"/>
              </a:ext>
            </a:extLst>
          </p:cNvPr>
          <p:cNvCxnSpPr/>
          <p:nvPr/>
        </p:nvCxnSpPr>
        <p:spPr>
          <a:xfrm rot="16200000" flipH="1">
            <a:off x="6608260" y="4316804"/>
            <a:ext cx="1259121" cy="1091232"/>
          </a:xfrm>
          <a:prstGeom prst="bentConnector3">
            <a:avLst>
              <a:gd name="adj1" fmla="val 17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BEE2582E-A963-D004-7AB6-796C09A81768}"/>
              </a:ext>
            </a:extLst>
          </p:cNvPr>
          <p:cNvCxnSpPr>
            <a:cxnSpLocks/>
            <a:stCxn id="47" idx="3"/>
            <a:endCxn id="37" idx="0"/>
          </p:cNvCxnSpPr>
          <p:nvPr/>
        </p:nvCxnSpPr>
        <p:spPr>
          <a:xfrm>
            <a:off x="9517303" y="4036809"/>
            <a:ext cx="280602" cy="151518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29D7883B-ABFB-BFB9-AC9C-ED88ED506D64}"/>
              </a:ext>
            </a:extLst>
          </p:cNvPr>
          <p:cNvCxnSpPr>
            <a:stCxn id="37" idx="3"/>
          </p:cNvCxnSpPr>
          <p:nvPr/>
        </p:nvCxnSpPr>
        <p:spPr>
          <a:xfrm flipV="1">
            <a:off x="10585541" y="3269506"/>
            <a:ext cx="419177" cy="249793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Placeholder 23" descr="Profile image of maker.">
            <a:extLst>
              <a:ext uri="{FF2B5EF4-FFF2-40B4-BE49-F238E27FC236}">
                <a16:creationId xmlns:a16="http://schemas.microsoft.com/office/drawing/2014/main" id="{859AFF1A-56E5-5A14-FDDB-25885C6E2044}"/>
              </a:ext>
            </a:extLst>
          </p:cNvPr>
          <p:cNvPicPr>
            <a:picLocks noChangeAspect="1"/>
          </p:cNvPicPr>
          <p:nvPr/>
        </p:nvPicPr>
        <p:blipFill>
          <a:blip r:embed="rId6"/>
          <a:srcRect/>
          <a:stretch/>
        </p:blipFill>
        <p:spPr>
          <a:xfrm>
            <a:off x="516634" y="1901109"/>
            <a:ext cx="528299" cy="528299"/>
          </a:xfrm>
          <a:prstGeom prst="ellipse">
            <a:avLst/>
          </a:prstGeom>
          <a:ln>
            <a:noFill/>
          </a:ln>
        </p:spPr>
      </p:pic>
      <p:sp>
        <p:nvSpPr>
          <p:cNvPr id="88" name="Rectangle: Rounded Corners 87">
            <a:extLst>
              <a:ext uri="{FF2B5EF4-FFF2-40B4-BE49-F238E27FC236}">
                <a16:creationId xmlns:a16="http://schemas.microsoft.com/office/drawing/2014/main" id="{EAEB86D4-94AE-1362-78F3-3D76D022E9C1}"/>
              </a:ext>
            </a:extLst>
          </p:cNvPr>
          <p:cNvSpPr/>
          <p:nvPr/>
        </p:nvSpPr>
        <p:spPr bwMode="auto">
          <a:xfrm>
            <a:off x="1139947" y="1948655"/>
            <a:ext cx="3889253" cy="335743"/>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Human in the Loop, Supervisor and Approver</a:t>
            </a:r>
            <a:endParaRPr kumimoji="0" lang="en-US" sz="12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cxnSp>
        <p:nvCxnSpPr>
          <p:cNvPr id="38" name="Connector: Elbow 37">
            <a:extLst>
              <a:ext uri="{FF2B5EF4-FFF2-40B4-BE49-F238E27FC236}">
                <a16:creationId xmlns:a16="http://schemas.microsoft.com/office/drawing/2014/main" id="{2A9AC4FA-A8FC-50A5-381E-A39A5FDD777F}"/>
              </a:ext>
            </a:extLst>
          </p:cNvPr>
          <p:cNvCxnSpPr>
            <a:cxnSpLocks/>
          </p:cNvCxnSpPr>
          <p:nvPr/>
        </p:nvCxnSpPr>
        <p:spPr>
          <a:xfrm flipV="1">
            <a:off x="8645806" y="4243099"/>
            <a:ext cx="259447" cy="171105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9666B69-B7EC-8BDF-A3F0-E979BA034AFB}"/>
              </a:ext>
            </a:extLst>
          </p:cNvPr>
          <p:cNvGrpSpPr/>
          <p:nvPr/>
        </p:nvGrpSpPr>
        <p:grpSpPr>
          <a:xfrm>
            <a:off x="1347010" y="1441591"/>
            <a:ext cx="10731575" cy="422330"/>
            <a:chOff x="1384350" y="-42040"/>
            <a:chExt cx="10090648" cy="422330"/>
          </a:xfrm>
        </p:grpSpPr>
        <p:sp>
          <p:nvSpPr>
            <p:cNvPr id="5" name="Arrow: Chevron 4">
              <a:extLst>
                <a:ext uri="{FF2B5EF4-FFF2-40B4-BE49-F238E27FC236}">
                  <a16:creationId xmlns:a16="http://schemas.microsoft.com/office/drawing/2014/main" id="{D87FAED7-29BF-C2F3-6048-9D6F29698D28}"/>
                </a:ext>
              </a:extLst>
            </p:cNvPr>
            <p:cNvSpPr/>
            <p:nvPr/>
          </p:nvSpPr>
          <p:spPr bwMode="auto">
            <a:xfrm>
              <a:off x="9236623" y="-31916"/>
              <a:ext cx="2238375" cy="411629"/>
            </a:xfrm>
            <a:prstGeom prst="chevron">
              <a:avLst/>
            </a:prstGeom>
            <a:solidFill>
              <a:srgbClr val="C73BC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 name="Arrow: Chevron 5">
              <a:extLst>
                <a:ext uri="{FF2B5EF4-FFF2-40B4-BE49-F238E27FC236}">
                  <a16:creationId xmlns:a16="http://schemas.microsoft.com/office/drawing/2014/main" id="{93B5A49B-CCD0-31AF-E3B6-28BADE083ECE}"/>
                </a:ext>
              </a:extLst>
            </p:cNvPr>
            <p:cNvSpPr/>
            <p:nvPr/>
          </p:nvSpPr>
          <p:spPr bwMode="auto">
            <a:xfrm>
              <a:off x="7262092" y="-32430"/>
              <a:ext cx="2238375" cy="411629"/>
            </a:xfrm>
            <a:prstGeom prst="chevron">
              <a:avLst/>
            </a:prstGeom>
            <a:solidFill>
              <a:srgbClr val="DD3AB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9" name="Arrow: Chevron 8">
              <a:extLst>
                <a:ext uri="{FF2B5EF4-FFF2-40B4-BE49-F238E27FC236}">
                  <a16:creationId xmlns:a16="http://schemas.microsoft.com/office/drawing/2014/main" id="{CA18204D-AA9E-5AB4-ED36-50B4D114F644}"/>
                </a:ext>
              </a:extLst>
            </p:cNvPr>
            <p:cNvSpPr/>
            <p:nvPr/>
          </p:nvSpPr>
          <p:spPr bwMode="auto">
            <a:xfrm>
              <a:off x="5314472" y="-31339"/>
              <a:ext cx="2238375" cy="411629"/>
            </a:xfrm>
            <a:prstGeom prst="chevron">
              <a:avLst/>
            </a:prstGeom>
            <a:solidFill>
              <a:srgbClr val="E739A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Arrow: Chevron 10">
              <a:extLst>
                <a:ext uri="{FF2B5EF4-FFF2-40B4-BE49-F238E27FC236}">
                  <a16:creationId xmlns:a16="http://schemas.microsoft.com/office/drawing/2014/main" id="{129F4C9F-A576-D615-572E-B5E8096E43CF}"/>
                </a:ext>
              </a:extLst>
            </p:cNvPr>
            <p:cNvSpPr/>
            <p:nvPr/>
          </p:nvSpPr>
          <p:spPr bwMode="auto">
            <a:xfrm>
              <a:off x="1384350" y="-42040"/>
              <a:ext cx="2238375" cy="411629"/>
            </a:xfrm>
            <a:prstGeom prst="chevron">
              <a:avLst/>
            </a:prstGeom>
            <a:solidFill>
              <a:srgbClr val="F3376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2" name="Arrow: Chevron 11">
              <a:extLst>
                <a:ext uri="{FF2B5EF4-FFF2-40B4-BE49-F238E27FC236}">
                  <a16:creationId xmlns:a16="http://schemas.microsoft.com/office/drawing/2014/main" id="{BFBBEB4F-A502-4FE5-36E0-93BD95D1AAE7}"/>
                </a:ext>
              </a:extLst>
            </p:cNvPr>
            <p:cNvSpPr/>
            <p:nvPr/>
          </p:nvSpPr>
          <p:spPr bwMode="auto">
            <a:xfrm>
              <a:off x="3339941" y="-41441"/>
              <a:ext cx="2238375" cy="411629"/>
            </a:xfrm>
            <a:prstGeom prst="chevron">
              <a:avLst/>
            </a:prstGeom>
            <a:solidFill>
              <a:srgbClr val="EE398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aphicFrame>
        <p:nvGraphicFramePr>
          <p:cNvPr id="13" name="Table 12">
            <a:extLst>
              <a:ext uri="{FF2B5EF4-FFF2-40B4-BE49-F238E27FC236}">
                <a16:creationId xmlns:a16="http://schemas.microsoft.com/office/drawing/2014/main" id="{8E67F830-A94A-2F03-9697-5669DF638867}"/>
              </a:ext>
            </a:extLst>
          </p:cNvPr>
          <p:cNvGraphicFramePr>
            <a:graphicFrameLocks noGrp="1"/>
          </p:cNvGraphicFramePr>
          <p:nvPr/>
        </p:nvGraphicFramePr>
        <p:xfrm>
          <a:off x="1516768" y="1452591"/>
          <a:ext cx="10400535" cy="42672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100" b="0">
                          <a:solidFill>
                            <a:schemeClr val="bg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Access &amp; </a:t>
                      </a:r>
                      <a:br>
                        <a:rPr lang="en-US" sz="1100" b="0">
                          <a:solidFill>
                            <a:schemeClr val="bg1"/>
                          </a:solidFill>
                          <a:latin typeface="+mj-lt"/>
                        </a:rPr>
                      </a:br>
                      <a:r>
                        <a:rPr lang="en-US" sz="1100" b="0">
                          <a:solidFill>
                            <a:schemeClr val="bg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a:solidFill>
                            <a:schemeClr val="bg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Tree>
    <p:extLst>
      <p:ext uri="{BB962C8B-B14F-4D97-AF65-F5344CB8AC3E}">
        <p14:creationId xmlns:p14="http://schemas.microsoft.com/office/powerpoint/2010/main" val="7893561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5AF31-4CA3-E832-FD05-55642150E86A}"/>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230F740-3055-6672-34C4-2A548669A09D}"/>
              </a:ext>
            </a:extLst>
          </p:cNvPr>
          <p:cNvCxnSpPr>
            <a:cxnSpLocks/>
          </p:cNvCxnSpPr>
          <p:nvPr/>
        </p:nvCxnSpPr>
        <p:spPr>
          <a:xfrm>
            <a:off x="1204269" y="11549324"/>
            <a:ext cx="10371139" cy="0"/>
          </a:xfrm>
          <a:prstGeom prst="line">
            <a:avLst/>
          </a:prstGeom>
          <a:ln w="6350">
            <a:solidFill>
              <a:schemeClr val="bg1">
                <a:lumMod val="75000"/>
                <a:lumOff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26F1FB42-8EC6-D849-BD18-6A6F8B6E16CB}"/>
              </a:ext>
            </a:extLst>
          </p:cNvPr>
          <p:cNvSpPr>
            <a:spLocks noGrp="1"/>
          </p:cNvSpPr>
          <p:nvPr>
            <p:ph type="title"/>
          </p:nvPr>
        </p:nvSpPr>
        <p:spPr>
          <a:xfrm>
            <a:off x="588263" y="457200"/>
            <a:ext cx="11018520" cy="430887"/>
          </a:xfrm>
        </p:spPr>
        <p:txBody>
          <a:bodyPr/>
          <a:lstStyle/>
          <a:p>
            <a:r>
              <a:rPr lang="en-US">
                <a:solidFill>
                  <a:schemeClr val="tx1"/>
                </a:solidFill>
              </a:rPr>
              <a:t>Evolution of LLM-based Solutions</a:t>
            </a:r>
          </a:p>
        </p:txBody>
      </p:sp>
      <p:grpSp>
        <p:nvGrpSpPr>
          <p:cNvPr id="70" name="Group 69">
            <a:extLst>
              <a:ext uri="{FF2B5EF4-FFF2-40B4-BE49-F238E27FC236}">
                <a16:creationId xmlns:a16="http://schemas.microsoft.com/office/drawing/2014/main" id="{7212D687-6ADA-E799-2BD5-8D7E27F321C5}"/>
              </a:ext>
            </a:extLst>
          </p:cNvPr>
          <p:cNvGrpSpPr/>
          <p:nvPr/>
        </p:nvGrpSpPr>
        <p:grpSpPr>
          <a:xfrm>
            <a:off x="758087" y="2410292"/>
            <a:ext cx="2272613" cy="865788"/>
            <a:chOff x="3980506" y="1137044"/>
            <a:chExt cx="2272613" cy="865788"/>
          </a:xfrm>
        </p:grpSpPr>
        <p:pic>
          <p:nvPicPr>
            <p:cNvPr id="71" name="Graphic 70" descr="Document outline">
              <a:extLst>
                <a:ext uri="{FF2B5EF4-FFF2-40B4-BE49-F238E27FC236}">
                  <a16:creationId xmlns:a16="http://schemas.microsoft.com/office/drawing/2014/main" id="{52070E0D-6CC8-8299-7B09-18A78154E5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0506" y="1137044"/>
              <a:ext cx="726404" cy="726404"/>
            </a:xfrm>
            <a:prstGeom prst="rect">
              <a:avLst/>
            </a:prstGeom>
          </p:spPr>
        </p:pic>
        <p:pic>
          <p:nvPicPr>
            <p:cNvPr id="77" name="Graphic 76" descr="Contract outline">
              <a:extLst>
                <a:ext uri="{FF2B5EF4-FFF2-40B4-BE49-F238E27FC236}">
                  <a16:creationId xmlns:a16="http://schemas.microsoft.com/office/drawing/2014/main" id="{A2E94F35-A540-6044-134E-AC3871A468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6715" y="1141709"/>
              <a:ext cx="726404" cy="726404"/>
            </a:xfrm>
            <a:prstGeom prst="rect">
              <a:avLst/>
            </a:prstGeom>
          </p:spPr>
        </p:pic>
        <p:cxnSp>
          <p:nvCxnSpPr>
            <p:cNvPr id="78" name="Straight Arrow Connector 77">
              <a:extLst>
                <a:ext uri="{FF2B5EF4-FFF2-40B4-BE49-F238E27FC236}">
                  <a16:creationId xmlns:a16="http://schemas.microsoft.com/office/drawing/2014/main" id="{38DFF58C-52D8-7FC5-BC30-72AA48967FDB}"/>
                </a:ext>
              </a:extLst>
            </p:cNvPr>
            <p:cNvCxnSpPr>
              <a:cxnSpLocks/>
            </p:cNvCxnSpPr>
            <p:nvPr/>
          </p:nvCxnSpPr>
          <p:spPr>
            <a:xfrm>
              <a:off x="4565842" y="1517024"/>
              <a:ext cx="2095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BB70779-A68D-AA9D-2696-B45D814F3A45}"/>
                </a:ext>
              </a:extLst>
            </p:cNvPr>
            <p:cNvCxnSpPr>
              <a:cxnSpLocks/>
            </p:cNvCxnSpPr>
            <p:nvPr/>
          </p:nvCxnSpPr>
          <p:spPr>
            <a:xfrm>
              <a:off x="5452805" y="1525413"/>
              <a:ext cx="2143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5C85770-8516-7196-77D0-088F07D248AA}"/>
                </a:ext>
              </a:extLst>
            </p:cNvPr>
            <p:cNvSpPr txBox="1"/>
            <p:nvPr/>
          </p:nvSpPr>
          <p:spPr>
            <a:xfrm>
              <a:off x="3994894" y="1772000"/>
              <a:ext cx="69762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document</a:t>
              </a:r>
            </a:p>
          </p:txBody>
        </p:sp>
        <p:sp>
          <p:nvSpPr>
            <p:cNvPr id="84" name="TextBox 83">
              <a:extLst>
                <a:ext uri="{FF2B5EF4-FFF2-40B4-BE49-F238E27FC236}">
                  <a16:creationId xmlns:a16="http://schemas.microsoft.com/office/drawing/2014/main" id="{01771950-742F-D883-EDE2-F975025E1BC1}"/>
                </a:ext>
              </a:extLst>
            </p:cNvPr>
            <p:cNvSpPr txBox="1"/>
            <p:nvPr/>
          </p:nvSpPr>
          <p:spPr>
            <a:xfrm>
              <a:off x="5572121" y="1772000"/>
              <a:ext cx="6527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summary</a:t>
              </a:r>
            </a:p>
          </p:txBody>
        </p:sp>
        <p:grpSp>
          <p:nvGrpSpPr>
            <p:cNvPr id="90" name="Group 89">
              <a:extLst>
                <a:ext uri="{FF2B5EF4-FFF2-40B4-BE49-F238E27FC236}">
                  <a16:creationId xmlns:a16="http://schemas.microsoft.com/office/drawing/2014/main" id="{3DD857A6-229F-EC33-3148-E7999C16A522}"/>
                </a:ext>
              </a:extLst>
            </p:cNvPr>
            <p:cNvGrpSpPr/>
            <p:nvPr/>
          </p:nvGrpSpPr>
          <p:grpSpPr>
            <a:xfrm>
              <a:off x="4782293" y="1389003"/>
              <a:ext cx="670512" cy="474445"/>
              <a:chOff x="1386081" y="2798206"/>
              <a:chExt cx="670512" cy="474445"/>
            </a:xfrm>
          </p:grpSpPr>
          <p:sp>
            <p:nvSpPr>
              <p:cNvPr id="91" name="Rectangle: Rounded Corners 90">
                <a:extLst>
                  <a:ext uri="{FF2B5EF4-FFF2-40B4-BE49-F238E27FC236}">
                    <a16:creationId xmlns:a16="http://schemas.microsoft.com/office/drawing/2014/main" id="{9D87A823-F4E6-A5E9-0041-C5185B459A39}"/>
                  </a:ext>
                </a:extLst>
              </p:cNvPr>
              <p:cNvSpPr/>
              <p:nvPr/>
            </p:nvSpPr>
            <p:spPr>
              <a:xfrm>
                <a:off x="1386081" y="2798206"/>
                <a:ext cx="670512"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LLM</a:t>
                </a:r>
              </a:p>
            </p:txBody>
          </p:sp>
          <p:sp>
            <p:nvSpPr>
              <p:cNvPr id="92" name="TextBox 91">
                <a:extLst>
                  <a:ext uri="{FF2B5EF4-FFF2-40B4-BE49-F238E27FC236}">
                    <a16:creationId xmlns:a16="http://schemas.microsoft.com/office/drawing/2014/main" id="{618CFC4E-291B-9581-726E-9E83BE68985F}"/>
                  </a:ext>
                </a:extLst>
              </p:cNvPr>
              <p:cNvSpPr txBox="1"/>
              <p:nvPr/>
            </p:nvSpPr>
            <p:spPr>
              <a:xfrm>
                <a:off x="1459991" y="3041819"/>
                <a:ext cx="55015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prompt</a:t>
                </a:r>
              </a:p>
            </p:txBody>
          </p:sp>
        </p:grpSp>
      </p:grpSp>
      <p:grpSp>
        <p:nvGrpSpPr>
          <p:cNvPr id="93" name="Group 92">
            <a:extLst>
              <a:ext uri="{FF2B5EF4-FFF2-40B4-BE49-F238E27FC236}">
                <a16:creationId xmlns:a16="http://schemas.microsoft.com/office/drawing/2014/main" id="{2288B0FD-5846-7CC9-C084-89C93DF8A00E}"/>
              </a:ext>
            </a:extLst>
          </p:cNvPr>
          <p:cNvGrpSpPr/>
          <p:nvPr/>
        </p:nvGrpSpPr>
        <p:grpSpPr>
          <a:xfrm>
            <a:off x="3523159" y="2159312"/>
            <a:ext cx="3672632" cy="1563581"/>
            <a:chOff x="2931180" y="2100389"/>
            <a:chExt cx="3672632" cy="1563581"/>
          </a:xfrm>
        </p:grpSpPr>
        <p:sp>
          <p:nvSpPr>
            <p:cNvPr id="94" name="Rectangle: Rounded Corners 93">
              <a:extLst>
                <a:ext uri="{FF2B5EF4-FFF2-40B4-BE49-F238E27FC236}">
                  <a16:creationId xmlns:a16="http://schemas.microsoft.com/office/drawing/2014/main" id="{9067DB65-FA0B-A9F4-27CB-1E5B34334402}"/>
                </a:ext>
              </a:extLst>
            </p:cNvPr>
            <p:cNvSpPr/>
            <p:nvPr/>
          </p:nvSpPr>
          <p:spPr>
            <a:xfrm>
              <a:off x="4899611" y="2374121"/>
              <a:ext cx="811078"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LLM</a:t>
              </a:r>
            </a:p>
          </p:txBody>
        </p:sp>
        <p:pic>
          <p:nvPicPr>
            <p:cNvPr id="95" name="Graphic 94" descr="Questions outline">
              <a:extLst>
                <a:ext uri="{FF2B5EF4-FFF2-40B4-BE49-F238E27FC236}">
                  <a16:creationId xmlns:a16="http://schemas.microsoft.com/office/drawing/2014/main" id="{EC50EF13-C358-4413-0095-C5B06641F4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180" y="2100389"/>
              <a:ext cx="705394" cy="705394"/>
            </a:xfrm>
            <a:prstGeom prst="rect">
              <a:avLst/>
            </a:prstGeom>
          </p:spPr>
        </p:pic>
        <p:pic>
          <p:nvPicPr>
            <p:cNvPr id="96" name="Graphic 95" descr="List outline">
              <a:extLst>
                <a:ext uri="{FF2B5EF4-FFF2-40B4-BE49-F238E27FC236}">
                  <a16:creationId xmlns:a16="http://schemas.microsoft.com/office/drawing/2014/main" id="{47747E7C-599F-FD11-6ACD-9707F244A9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2208" y="2148406"/>
              <a:ext cx="741604" cy="741604"/>
            </a:xfrm>
            <a:prstGeom prst="rect">
              <a:avLst/>
            </a:prstGeom>
          </p:spPr>
        </p:pic>
        <p:cxnSp>
          <p:nvCxnSpPr>
            <p:cNvPr id="99" name="Straight Arrow Connector 98">
              <a:extLst>
                <a:ext uri="{FF2B5EF4-FFF2-40B4-BE49-F238E27FC236}">
                  <a16:creationId xmlns:a16="http://schemas.microsoft.com/office/drawing/2014/main" id="{D1B3A74C-28EF-45C5-493D-B9C97077C81D}"/>
                </a:ext>
              </a:extLst>
            </p:cNvPr>
            <p:cNvCxnSpPr>
              <a:cxnSpLocks/>
              <a:endCxn id="106" idx="1"/>
            </p:cNvCxnSpPr>
            <p:nvPr/>
          </p:nvCxnSpPr>
          <p:spPr>
            <a:xfrm>
              <a:off x="3507700" y="2505696"/>
              <a:ext cx="315066" cy="1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05C2B6-5E45-6D8F-F6DC-0D35B183B658}"/>
                </a:ext>
              </a:extLst>
            </p:cNvPr>
            <p:cNvCxnSpPr>
              <a:cxnSpLocks/>
            </p:cNvCxnSpPr>
            <p:nvPr/>
          </p:nvCxnSpPr>
          <p:spPr>
            <a:xfrm>
              <a:off x="5710689" y="2505696"/>
              <a:ext cx="2793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D486EC-920C-25D0-FAA4-2B070AE40393}"/>
                </a:ext>
              </a:extLst>
            </p:cNvPr>
            <p:cNvCxnSpPr>
              <a:cxnSpLocks/>
            </p:cNvCxnSpPr>
            <p:nvPr/>
          </p:nvCxnSpPr>
          <p:spPr>
            <a:xfrm flipV="1">
              <a:off x="4366962" y="2635299"/>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22263A1-A040-34D3-08CF-CF8D4F7EC1F0}"/>
                </a:ext>
              </a:extLst>
            </p:cNvPr>
            <p:cNvSpPr txBox="1"/>
            <p:nvPr/>
          </p:nvSpPr>
          <p:spPr>
            <a:xfrm>
              <a:off x="5957481" y="2784384"/>
              <a:ext cx="54854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answer</a:t>
              </a:r>
            </a:p>
          </p:txBody>
        </p:sp>
        <p:sp>
          <p:nvSpPr>
            <p:cNvPr id="103" name="TextBox 102">
              <a:extLst>
                <a:ext uri="{FF2B5EF4-FFF2-40B4-BE49-F238E27FC236}">
                  <a16:creationId xmlns:a16="http://schemas.microsoft.com/office/drawing/2014/main" id="{067263A5-9EB4-D839-1E29-51FD7A654C50}"/>
                </a:ext>
              </a:extLst>
            </p:cNvPr>
            <p:cNvSpPr txBox="1"/>
            <p:nvPr/>
          </p:nvSpPr>
          <p:spPr>
            <a:xfrm>
              <a:off x="2943981" y="2724450"/>
              <a:ext cx="62228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question</a:t>
              </a:r>
            </a:p>
          </p:txBody>
        </p:sp>
        <p:sp>
          <p:nvSpPr>
            <p:cNvPr id="104" name="Rectangle: Rounded Corners 103">
              <a:extLst>
                <a:ext uri="{FF2B5EF4-FFF2-40B4-BE49-F238E27FC236}">
                  <a16:creationId xmlns:a16="http://schemas.microsoft.com/office/drawing/2014/main" id="{A13355C3-5360-5CE6-736C-29684929453C}"/>
                </a:ext>
              </a:extLst>
            </p:cNvPr>
            <p:cNvSpPr/>
            <p:nvPr/>
          </p:nvSpPr>
          <p:spPr>
            <a:xfrm>
              <a:off x="3831283" y="3001362"/>
              <a:ext cx="811080"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Search</a:t>
              </a:r>
            </a:p>
          </p:txBody>
        </p:sp>
        <p:cxnSp>
          <p:nvCxnSpPr>
            <p:cNvPr id="105" name="Straight Arrow Connector 104">
              <a:extLst>
                <a:ext uri="{FF2B5EF4-FFF2-40B4-BE49-F238E27FC236}">
                  <a16:creationId xmlns:a16="http://schemas.microsoft.com/office/drawing/2014/main" id="{64617F7F-628F-8E5A-20E9-8D415B3E2EF9}"/>
                </a:ext>
              </a:extLst>
            </p:cNvPr>
            <p:cNvCxnSpPr>
              <a:cxnSpLocks/>
            </p:cNvCxnSpPr>
            <p:nvPr/>
          </p:nvCxnSpPr>
          <p:spPr>
            <a:xfrm>
              <a:off x="4114011" y="2638359"/>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165E11C7-8F75-0133-EA27-7ED729F93DCF}"/>
                </a:ext>
              </a:extLst>
            </p:cNvPr>
            <p:cNvSpPr/>
            <p:nvPr/>
          </p:nvSpPr>
          <p:spPr>
            <a:xfrm>
              <a:off x="3822766" y="2375209"/>
              <a:ext cx="811079"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cxnSp>
          <p:nvCxnSpPr>
            <p:cNvPr id="107" name="Straight Arrow Connector 106">
              <a:extLst>
                <a:ext uri="{FF2B5EF4-FFF2-40B4-BE49-F238E27FC236}">
                  <a16:creationId xmlns:a16="http://schemas.microsoft.com/office/drawing/2014/main" id="{A52FE362-D042-9074-9224-13755873E9A7}"/>
                </a:ext>
              </a:extLst>
            </p:cNvPr>
            <p:cNvCxnSpPr>
              <a:cxnSpLocks/>
            </p:cNvCxnSpPr>
            <p:nvPr/>
          </p:nvCxnSpPr>
          <p:spPr>
            <a:xfrm>
              <a:off x="4648229" y="2506784"/>
              <a:ext cx="2401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521B7F-C462-DACC-1DEB-0398A9AAD40A}"/>
                </a:ext>
              </a:extLst>
            </p:cNvPr>
            <p:cNvSpPr txBox="1"/>
            <p:nvPr/>
          </p:nvSpPr>
          <p:spPr>
            <a:xfrm>
              <a:off x="4307274" y="2707376"/>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sp>
          <p:nvSpPr>
            <p:cNvPr id="109" name="TextBox 108">
              <a:extLst>
                <a:ext uri="{FF2B5EF4-FFF2-40B4-BE49-F238E27FC236}">
                  <a16:creationId xmlns:a16="http://schemas.microsoft.com/office/drawing/2014/main" id="{9DA6ACE4-80B3-D63C-7F97-8F1AFD5CEA7C}"/>
                </a:ext>
              </a:extLst>
            </p:cNvPr>
            <p:cNvSpPr txBox="1"/>
            <p:nvPr/>
          </p:nvSpPr>
          <p:spPr>
            <a:xfrm>
              <a:off x="3696072" y="2698535"/>
              <a:ext cx="46519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query</a:t>
              </a:r>
            </a:p>
          </p:txBody>
        </p:sp>
        <p:sp>
          <p:nvSpPr>
            <p:cNvPr id="110" name="TextBox 109">
              <a:extLst>
                <a:ext uri="{FF2B5EF4-FFF2-40B4-BE49-F238E27FC236}">
                  <a16:creationId xmlns:a16="http://schemas.microsoft.com/office/drawing/2014/main" id="{42B8D03B-5C9E-86BF-1448-8C28C8074907}"/>
                </a:ext>
              </a:extLst>
            </p:cNvPr>
            <p:cNvSpPr txBox="1"/>
            <p:nvPr/>
          </p:nvSpPr>
          <p:spPr>
            <a:xfrm>
              <a:off x="5034945" y="2607030"/>
              <a:ext cx="550151"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prompt</a:t>
              </a:r>
              <a:br>
                <a:rPr kumimoji="0" lang="en-US" sz="900" b="0" i="0" u="none" strike="noStrike" kern="1200" cap="none" spc="0" normalizeH="0" baseline="0" noProof="0">
                  <a:ln>
                    <a:noFill/>
                  </a:ln>
                  <a:solidFill>
                    <a:srgbClr val="000000"/>
                  </a:solidFill>
                  <a:effectLst/>
                  <a:uLnTx/>
                  <a:uFillTx/>
                  <a:latin typeface="Segoe Sans Text"/>
                  <a:ea typeface="+mn-ea"/>
                  <a:cs typeface="+mn-cs"/>
                </a:rPr>
              </a:b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pic>
          <p:nvPicPr>
            <p:cNvPr id="111" name="Graphic 110" descr="Folder Search outline">
              <a:extLst>
                <a:ext uri="{FF2B5EF4-FFF2-40B4-BE49-F238E27FC236}">
                  <a16:creationId xmlns:a16="http://schemas.microsoft.com/office/drawing/2014/main" id="{5F33E290-A6C0-3806-1358-8169F050024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5383" y="3252079"/>
              <a:ext cx="411891" cy="411891"/>
            </a:xfrm>
            <a:prstGeom prst="rect">
              <a:avLst/>
            </a:prstGeom>
          </p:spPr>
        </p:pic>
        <p:sp>
          <p:nvSpPr>
            <p:cNvPr id="112" name="TextBox 111">
              <a:extLst>
                <a:ext uri="{FF2B5EF4-FFF2-40B4-BE49-F238E27FC236}">
                  <a16:creationId xmlns:a16="http://schemas.microsoft.com/office/drawing/2014/main" id="{57406052-E723-75CF-0DF9-469EF7108904}"/>
                </a:ext>
              </a:extLst>
            </p:cNvPr>
            <p:cNvSpPr txBox="1"/>
            <p:nvPr/>
          </p:nvSpPr>
          <p:spPr>
            <a:xfrm>
              <a:off x="4212112" y="3326872"/>
              <a:ext cx="42992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docs</a:t>
              </a:r>
            </a:p>
          </p:txBody>
        </p:sp>
      </p:grpSp>
      <p:grpSp>
        <p:nvGrpSpPr>
          <p:cNvPr id="113" name="Group 112">
            <a:extLst>
              <a:ext uri="{FF2B5EF4-FFF2-40B4-BE49-F238E27FC236}">
                <a16:creationId xmlns:a16="http://schemas.microsoft.com/office/drawing/2014/main" id="{973097B1-A63A-B92A-A0D9-284254C69C36}"/>
              </a:ext>
            </a:extLst>
          </p:cNvPr>
          <p:cNvGrpSpPr/>
          <p:nvPr/>
        </p:nvGrpSpPr>
        <p:grpSpPr>
          <a:xfrm>
            <a:off x="7553806" y="1582393"/>
            <a:ext cx="4343985" cy="2752660"/>
            <a:chOff x="4861611" y="3773757"/>
            <a:chExt cx="4343985" cy="2752660"/>
          </a:xfrm>
        </p:grpSpPr>
        <p:pic>
          <p:nvPicPr>
            <p:cNvPr id="114" name="Graphic 113" descr="Questions outline">
              <a:extLst>
                <a:ext uri="{FF2B5EF4-FFF2-40B4-BE49-F238E27FC236}">
                  <a16:creationId xmlns:a16="http://schemas.microsoft.com/office/drawing/2014/main" id="{ADE9F9E8-9966-67C0-C641-FB37E17D37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2322" y="4066705"/>
              <a:ext cx="705394" cy="705394"/>
            </a:xfrm>
            <a:prstGeom prst="rect">
              <a:avLst/>
            </a:prstGeom>
          </p:spPr>
        </p:pic>
        <p:cxnSp>
          <p:nvCxnSpPr>
            <p:cNvPr id="115" name="Straight Arrow Connector 114">
              <a:extLst>
                <a:ext uri="{FF2B5EF4-FFF2-40B4-BE49-F238E27FC236}">
                  <a16:creationId xmlns:a16="http://schemas.microsoft.com/office/drawing/2014/main" id="{1B6B60EF-58AC-E2FE-95DB-2E061B67A90E}"/>
                </a:ext>
              </a:extLst>
            </p:cNvPr>
            <p:cNvCxnSpPr>
              <a:cxnSpLocks/>
            </p:cNvCxnSpPr>
            <p:nvPr/>
          </p:nvCxnSpPr>
          <p:spPr>
            <a:xfrm>
              <a:off x="6913947"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098199-A863-2E69-524A-3C125B860CA4}"/>
                </a:ext>
              </a:extLst>
            </p:cNvPr>
            <p:cNvCxnSpPr>
              <a:cxnSpLocks/>
            </p:cNvCxnSpPr>
            <p:nvPr/>
          </p:nvCxnSpPr>
          <p:spPr>
            <a:xfrm flipV="1">
              <a:off x="6530591" y="5448913"/>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146AE1B-4875-8867-C350-54DBA95F5772}"/>
                </a:ext>
              </a:extLst>
            </p:cNvPr>
            <p:cNvSpPr txBox="1"/>
            <p:nvPr/>
          </p:nvSpPr>
          <p:spPr>
            <a:xfrm>
              <a:off x="5030587" y="4713923"/>
              <a:ext cx="83548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conversation</a:t>
              </a:r>
            </a:p>
          </p:txBody>
        </p:sp>
        <p:pic>
          <p:nvPicPr>
            <p:cNvPr id="118" name="Graphic 117" descr="Folder Search outline">
              <a:extLst>
                <a:ext uri="{FF2B5EF4-FFF2-40B4-BE49-F238E27FC236}">
                  <a16:creationId xmlns:a16="http://schemas.microsoft.com/office/drawing/2014/main" id="{6570C7AE-A9FF-50F8-57E7-6373B21DA94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6469" y="6130952"/>
              <a:ext cx="395465" cy="395465"/>
            </a:xfrm>
            <a:prstGeom prst="rect">
              <a:avLst/>
            </a:prstGeom>
          </p:spPr>
        </p:pic>
        <p:sp>
          <p:nvSpPr>
            <p:cNvPr id="119" name="Rectangle: Rounded Corners 118">
              <a:extLst>
                <a:ext uri="{FF2B5EF4-FFF2-40B4-BE49-F238E27FC236}">
                  <a16:creationId xmlns:a16="http://schemas.microsoft.com/office/drawing/2014/main" id="{D38B2199-75D8-4E0C-E31B-00A27ABA7A01}"/>
                </a:ext>
              </a:extLst>
            </p:cNvPr>
            <p:cNvSpPr/>
            <p:nvPr/>
          </p:nvSpPr>
          <p:spPr>
            <a:xfrm>
              <a:off x="6013178" y="5809633"/>
              <a:ext cx="811080" cy="31522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Search</a:t>
              </a:r>
            </a:p>
          </p:txBody>
        </p:sp>
        <p:cxnSp>
          <p:nvCxnSpPr>
            <p:cNvPr id="120" name="Straight Arrow Connector 119">
              <a:extLst>
                <a:ext uri="{FF2B5EF4-FFF2-40B4-BE49-F238E27FC236}">
                  <a16:creationId xmlns:a16="http://schemas.microsoft.com/office/drawing/2014/main" id="{25E51100-B7D4-3AD5-F409-D46D912A8A32}"/>
                </a:ext>
              </a:extLst>
            </p:cNvPr>
            <p:cNvCxnSpPr>
              <a:cxnSpLocks/>
            </p:cNvCxnSpPr>
            <p:nvPr/>
          </p:nvCxnSpPr>
          <p:spPr>
            <a:xfrm>
              <a:off x="6394480" y="5451973"/>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DACE8C71-33A1-17FC-4B0C-DD64D7F85C91}"/>
                </a:ext>
              </a:extLst>
            </p:cNvPr>
            <p:cNvSpPr/>
            <p:nvPr/>
          </p:nvSpPr>
          <p:spPr>
            <a:xfrm>
              <a:off x="6003944" y="5081177"/>
              <a:ext cx="84269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Retrieval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sp>
          <p:nvSpPr>
            <p:cNvPr id="122" name="TextBox 121">
              <a:extLst>
                <a:ext uri="{FF2B5EF4-FFF2-40B4-BE49-F238E27FC236}">
                  <a16:creationId xmlns:a16="http://schemas.microsoft.com/office/drawing/2014/main" id="{E1F15BD9-02F8-5B7A-FE6D-0CE00BCFDF7E}"/>
                </a:ext>
              </a:extLst>
            </p:cNvPr>
            <p:cNvSpPr txBox="1"/>
            <p:nvPr/>
          </p:nvSpPr>
          <p:spPr>
            <a:xfrm>
              <a:off x="6470903" y="5520990"/>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sp>
          <p:nvSpPr>
            <p:cNvPr id="123" name="TextBox 122">
              <a:extLst>
                <a:ext uri="{FF2B5EF4-FFF2-40B4-BE49-F238E27FC236}">
                  <a16:creationId xmlns:a16="http://schemas.microsoft.com/office/drawing/2014/main" id="{CA12B2DE-7B40-EACD-74C9-BEA8766AF0B0}"/>
                </a:ext>
              </a:extLst>
            </p:cNvPr>
            <p:cNvSpPr txBox="1"/>
            <p:nvPr/>
          </p:nvSpPr>
          <p:spPr>
            <a:xfrm>
              <a:off x="5976541" y="5512149"/>
              <a:ext cx="46519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query</a:t>
              </a:r>
            </a:p>
          </p:txBody>
        </p:sp>
        <p:sp>
          <p:nvSpPr>
            <p:cNvPr id="124" name="Rectangle: Rounded Corners 123">
              <a:extLst>
                <a:ext uri="{FF2B5EF4-FFF2-40B4-BE49-F238E27FC236}">
                  <a16:creationId xmlns:a16="http://schemas.microsoft.com/office/drawing/2014/main" id="{0746A43F-7415-0B04-AACD-950783B24E92}"/>
                </a:ext>
              </a:extLst>
            </p:cNvPr>
            <p:cNvSpPr/>
            <p:nvPr/>
          </p:nvSpPr>
          <p:spPr>
            <a:xfrm>
              <a:off x="5937132" y="4383998"/>
              <a:ext cx="976816"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User Proxy Agent</a:t>
              </a:r>
            </a:p>
          </p:txBody>
        </p:sp>
        <p:sp>
          <p:nvSpPr>
            <p:cNvPr id="125" name="Rectangle: Rounded Corners 124">
              <a:extLst>
                <a:ext uri="{FF2B5EF4-FFF2-40B4-BE49-F238E27FC236}">
                  <a16:creationId xmlns:a16="http://schemas.microsoft.com/office/drawing/2014/main" id="{9977B59F-7D3F-2EF5-4DC3-76C599FAE32B}"/>
                </a:ext>
              </a:extLst>
            </p:cNvPr>
            <p:cNvSpPr/>
            <p:nvPr/>
          </p:nvSpPr>
          <p:spPr>
            <a:xfrm>
              <a:off x="7193287" y="4383998"/>
              <a:ext cx="1030077"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Segoe UI Semibold"/>
                  <a:ea typeface="Open Sans"/>
                  <a:cs typeface="Open Sans"/>
                </a:rPr>
                <a:t>CoordinatorAgent</a:t>
              </a:r>
              <a:endParaRPr kumimoji="0" lang="en-US" sz="900" b="0" i="0" u="none" strike="noStrike" kern="1200" cap="none" spc="0" normalizeH="0" baseline="0" noProof="0">
                <a:ln>
                  <a:noFill/>
                </a:ln>
                <a:solidFill>
                  <a:srgbClr val="000000"/>
                </a:solidFill>
                <a:effectLst/>
                <a:uLnTx/>
                <a:uFillTx/>
                <a:latin typeface="Segoe UI Semibold"/>
                <a:ea typeface="Open Sans"/>
                <a:cs typeface="Open Sans"/>
              </a:endParaRPr>
            </a:p>
          </p:txBody>
        </p:sp>
        <p:cxnSp>
          <p:nvCxnSpPr>
            <p:cNvPr id="126" name="Straight Arrow Connector 125">
              <a:extLst>
                <a:ext uri="{FF2B5EF4-FFF2-40B4-BE49-F238E27FC236}">
                  <a16:creationId xmlns:a16="http://schemas.microsoft.com/office/drawing/2014/main" id="{DB7EA524-83C3-4010-4D6A-F2CFEDAF7A61}"/>
                </a:ext>
              </a:extLst>
            </p:cNvPr>
            <p:cNvCxnSpPr>
              <a:cxnSpLocks/>
            </p:cNvCxnSpPr>
            <p:nvPr/>
          </p:nvCxnSpPr>
          <p:spPr>
            <a:xfrm>
              <a:off x="5645245"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7" name="Graphic 126" descr="Database outline">
              <a:extLst>
                <a:ext uri="{FF2B5EF4-FFF2-40B4-BE49-F238E27FC236}">
                  <a16:creationId xmlns:a16="http://schemas.microsoft.com/office/drawing/2014/main" id="{E79B6DC5-4F34-1EA4-47F9-81EA187135D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77009" y="5695578"/>
              <a:ext cx="347204" cy="347204"/>
            </a:xfrm>
            <a:prstGeom prst="rect">
              <a:avLst/>
            </a:prstGeom>
          </p:spPr>
        </p:pic>
        <p:sp>
          <p:nvSpPr>
            <p:cNvPr id="128" name="Rectangle: Rounded Corners 127">
              <a:extLst>
                <a:ext uri="{FF2B5EF4-FFF2-40B4-BE49-F238E27FC236}">
                  <a16:creationId xmlns:a16="http://schemas.microsoft.com/office/drawing/2014/main" id="{6C496B4A-229E-8D91-D5E4-A9E650D1E2C7}"/>
                </a:ext>
              </a:extLst>
            </p:cNvPr>
            <p:cNvSpPr/>
            <p:nvPr/>
          </p:nvSpPr>
          <p:spPr>
            <a:xfrm>
              <a:off x="7121937" y="5089221"/>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Analytics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cxnSp>
          <p:nvCxnSpPr>
            <p:cNvPr id="129" name="Straight Arrow Connector 128">
              <a:extLst>
                <a:ext uri="{FF2B5EF4-FFF2-40B4-BE49-F238E27FC236}">
                  <a16:creationId xmlns:a16="http://schemas.microsoft.com/office/drawing/2014/main" id="{F2AA1BDF-5663-5580-B7AB-07E09F55AE00}"/>
                </a:ext>
              </a:extLst>
            </p:cNvPr>
            <p:cNvCxnSpPr>
              <a:cxnSpLocks/>
              <a:stCxn id="127" idx="0"/>
              <a:endCxn id="128" idx="2"/>
            </p:cNvCxnSpPr>
            <p:nvPr/>
          </p:nvCxnSpPr>
          <p:spPr>
            <a:xfrm flipV="1">
              <a:off x="7550611" y="5463688"/>
              <a:ext cx="2068" cy="231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AB536344-F3AC-7418-3FBE-7E3121E58B51}"/>
                </a:ext>
              </a:extLst>
            </p:cNvPr>
            <p:cNvSpPr txBox="1"/>
            <p:nvPr/>
          </p:nvSpPr>
          <p:spPr>
            <a:xfrm>
              <a:off x="7497450" y="5499484"/>
              <a:ext cx="40748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sp>
          <p:nvSpPr>
            <p:cNvPr id="131" name="Rectangle: Rounded Corners 130">
              <a:extLst>
                <a:ext uri="{FF2B5EF4-FFF2-40B4-BE49-F238E27FC236}">
                  <a16:creationId xmlns:a16="http://schemas.microsoft.com/office/drawing/2014/main" id="{81DD4552-0838-D4F9-FDD9-F7093B84E2A8}"/>
                </a:ext>
              </a:extLst>
            </p:cNvPr>
            <p:cNvSpPr/>
            <p:nvPr/>
          </p:nvSpPr>
          <p:spPr>
            <a:xfrm>
              <a:off x="8273799" y="5089001"/>
              <a:ext cx="757640"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Coding</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grpSp>
          <p:nvGrpSpPr>
            <p:cNvPr id="132" name="Group 131">
              <a:extLst>
                <a:ext uri="{FF2B5EF4-FFF2-40B4-BE49-F238E27FC236}">
                  <a16:creationId xmlns:a16="http://schemas.microsoft.com/office/drawing/2014/main" id="{63B3AE1D-9809-0085-75EE-90AC6ACDAF10}"/>
                </a:ext>
              </a:extLst>
            </p:cNvPr>
            <p:cNvGrpSpPr/>
            <p:nvPr/>
          </p:nvGrpSpPr>
          <p:grpSpPr>
            <a:xfrm>
              <a:off x="8293012" y="5666881"/>
              <a:ext cx="757639" cy="694386"/>
              <a:chOff x="6030007" y="5666150"/>
              <a:chExt cx="757639" cy="694386"/>
            </a:xfrm>
          </p:grpSpPr>
          <p:pic>
            <p:nvPicPr>
              <p:cNvPr id="156" name="Graphic 155" descr="Box outline">
                <a:extLst>
                  <a:ext uri="{FF2B5EF4-FFF2-40B4-BE49-F238E27FC236}">
                    <a16:creationId xmlns:a16="http://schemas.microsoft.com/office/drawing/2014/main" id="{252959FE-C714-B903-D28D-C855456184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0712" y="5666150"/>
                <a:ext cx="548787" cy="548787"/>
              </a:xfrm>
              <a:prstGeom prst="rect">
                <a:avLst/>
              </a:prstGeom>
            </p:spPr>
          </p:pic>
          <p:sp>
            <p:nvSpPr>
              <p:cNvPr id="157" name="TextBox 156">
                <a:extLst>
                  <a:ext uri="{FF2B5EF4-FFF2-40B4-BE49-F238E27FC236}">
                    <a16:creationId xmlns:a16="http://schemas.microsoft.com/office/drawing/2014/main" id="{AF71C51E-3FC4-BAA8-9B32-BA2575683C34}"/>
                  </a:ext>
                </a:extLst>
              </p:cNvPr>
              <p:cNvSpPr txBox="1"/>
              <p:nvPr/>
            </p:nvSpPr>
            <p:spPr>
              <a:xfrm>
                <a:off x="6030007" y="6129704"/>
                <a:ext cx="75763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docker</a:t>
                </a:r>
              </a:p>
            </p:txBody>
          </p:sp>
        </p:grpSp>
        <p:cxnSp>
          <p:nvCxnSpPr>
            <p:cNvPr id="133" name="Straight Arrow Connector 132">
              <a:extLst>
                <a:ext uri="{FF2B5EF4-FFF2-40B4-BE49-F238E27FC236}">
                  <a16:creationId xmlns:a16="http://schemas.microsoft.com/office/drawing/2014/main" id="{0FA5222E-8DA9-7651-CFAF-12001B3B74EF}"/>
                </a:ext>
              </a:extLst>
            </p:cNvPr>
            <p:cNvCxnSpPr>
              <a:cxnSpLocks/>
              <a:stCxn id="131" idx="2"/>
              <a:endCxn id="156" idx="0"/>
            </p:cNvCxnSpPr>
            <p:nvPr/>
          </p:nvCxnSpPr>
          <p:spPr>
            <a:xfrm flipH="1">
              <a:off x="8648111" y="5463468"/>
              <a:ext cx="4508" cy="2034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988FD9-B6AD-594A-D4C2-F47277353D64}"/>
                </a:ext>
              </a:extLst>
            </p:cNvPr>
            <p:cNvCxnSpPr>
              <a:cxnSpLocks/>
              <a:stCxn id="121" idx="0"/>
              <a:endCxn id="125" idx="2"/>
            </p:cNvCxnSpPr>
            <p:nvPr/>
          </p:nvCxnSpPr>
          <p:spPr>
            <a:xfrm flipV="1">
              <a:off x="6425290" y="4758465"/>
              <a:ext cx="1283036" cy="322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C6F86C3-4A5C-716E-14F5-85FE2F91C7EC}"/>
                </a:ext>
              </a:extLst>
            </p:cNvPr>
            <p:cNvCxnSpPr>
              <a:cxnSpLocks/>
              <a:stCxn id="128" idx="0"/>
            </p:cNvCxnSpPr>
            <p:nvPr/>
          </p:nvCxnSpPr>
          <p:spPr>
            <a:xfrm flipV="1">
              <a:off x="7552679" y="4758465"/>
              <a:ext cx="365236" cy="33075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3E480318-F5E4-F2CE-351F-96D67ADB4921}"/>
                </a:ext>
              </a:extLst>
            </p:cNvPr>
            <p:cNvCxnSpPr>
              <a:cxnSpLocks/>
              <a:stCxn id="131" idx="0"/>
            </p:cNvCxnSpPr>
            <p:nvPr/>
          </p:nvCxnSpPr>
          <p:spPr>
            <a:xfrm flipH="1" flipV="1">
              <a:off x="8083644" y="4785631"/>
              <a:ext cx="568975" cy="3033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A2B42CB5-DE27-7B71-D068-797A8F72006D}"/>
                </a:ext>
              </a:extLst>
            </p:cNvPr>
            <p:cNvSpPr txBox="1"/>
            <p:nvPr/>
          </p:nvSpPr>
          <p:spPr>
            <a:xfrm>
              <a:off x="7203375" y="6004898"/>
              <a:ext cx="70564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databases</a:t>
              </a:r>
            </a:p>
          </p:txBody>
        </p:sp>
        <p:sp>
          <p:nvSpPr>
            <p:cNvPr id="138" name="TextBox 137">
              <a:extLst>
                <a:ext uri="{FF2B5EF4-FFF2-40B4-BE49-F238E27FC236}">
                  <a16:creationId xmlns:a16="http://schemas.microsoft.com/office/drawing/2014/main" id="{AE5C1D92-F635-6C4D-307A-E3AC1C91EBC9}"/>
                </a:ext>
              </a:extLst>
            </p:cNvPr>
            <p:cNvSpPr txBox="1"/>
            <p:nvPr/>
          </p:nvSpPr>
          <p:spPr>
            <a:xfrm>
              <a:off x="6425378" y="6206555"/>
              <a:ext cx="42992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docs</a:t>
              </a:r>
            </a:p>
          </p:txBody>
        </p:sp>
        <p:grpSp>
          <p:nvGrpSpPr>
            <p:cNvPr id="139" name="Group 138">
              <a:extLst>
                <a:ext uri="{FF2B5EF4-FFF2-40B4-BE49-F238E27FC236}">
                  <a16:creationId xmlns:a16="http://schemas.microsoft.com/office/drawing/2014/main" id="{3859A07B-D1A2-DC41-3DEA-E1A13C9BE259}"/>
                </a:ext>
              </a:extLst>
            </p:cNvPr>
            <p:cNvGrpSpPr/>
            <p:nvPr/>
          </p:nvGrpSpPr>
          <p:grpSpPr>
            <a:xfrm>
              <a:off x="7250242" y="3773757"/>
              <a:ext cx="928106" cy="374467"/>
              <a:chOff x="7067006" y="4387104"/>
              <a:chExt cx="928106" cy="374467"/>
            </a:xfrm>
          </p:grpSpPr>
          <p:sp>
            <p:nvSpPr>
              <p:cNvPr id="154" name="Rectangle: Rounded Corners 153">
                <a:extLst>
                  <a:ext uri="{FF2B5EF4-FFF2-40B4-BE49-F238E27FC236}">
                    <a16:creationId xmlns:a16="http://schemas.microsoft.com/office/drawing/2014/main" id="{FE18350E-8882-FFF0-C694-335B9BEF7CFF}"/>
                  </a:ext>
                </a:extLst>
              </p:cNvPr>
              <p:cNvSpPr/>
              <p:nvPr/>
            </p:nvSpPr>
            <p:spPr>
              <a:xfrm>
                <a:off x="7067006" y="4387104"/>
                <a:ext cx="91323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Memory</a:t>
                </a:r>
              </a:p>
            </p:txBody>
          </p:sp>
          <p:pic>
            <p:nvPicPr>
              <p:cNvPr id="155" name="Picture 8" descr="Memory, chip, processor icon - Download on Iconfinder">
                <a:extLst>
                  <a:ext uri="{FF2B5EF4-FFF2-40B4-BE49-F238E27FC236}">
                    <a16:creationId xmlns:a16="http://schemas.microsoft.com/office/drawing/2014/main" id="{E0338E10-E030-1712-4202-1855B143ABB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18776" y="4434120"/>
                <a:ext cx="276336" cy="276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0" name="Straight Arrow Connector 139">
              <a:extLst>
                <a:ext uri="{FF2B5EF4-FFF2-40B4-BE49-F238E27FC236}">
                  <a16:creationId xmlns:a16="http://schemas.microsoft.com/office/drawing/2014/main" id="{0E869264-65EB-E839-6A52-64E4C62B4B19}"/>
                </a:ext>
              </a:extLst>
            </p:cNvPr>
            <p:cNvCxnSpPr>
              <a:cxnSpLocks/>
              <a:stCxn id="125" idx="0"/>
              <a:endCxn id="154" idx="2"/>
            </p:cNvCxnSpPr>
            <p:nvPr/>
          </p:nvCxnSpPr>
          <p:spPr>
            <a:xfrm flipH="1" flipV="1">
              <a:off x="7706858" y="4148224"/>
              <a:ext cx="1468" cy="23577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F61C8ADB-14ED-645E-A4EB-5D89305C006D}"/>
                </a:ext>
              </a:extLst>
            </p:cNvPr>
            <p:cNvSpPr txBox="1"/>
            <p:nvPr/>
          </p:nvSpPr>
          <p:spPr>
            <a:xfrm>
              <a:off x="7656663" y="4131044"/>
              <a:ext cx="91723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history of work</a:t>
              </a:r>
            </a:p>
          </p:txBody>
        </p:sp>
        <p:sp>
          <p:nvSpPr>
            <p:cNvPr id="142" name="Rectangle: Rounded Corners 141">
              <a:extLst>
                <a:ext uri="{FF2B5EF4-FFF2-40B4-BE49-F238E27FC236}">
                  <a16:creationId xmlns:a16="http://schemas.microsoft.com/office/drawing/2014/main" id="{5C66E4D8-FEE4-8874-231B-750E55D39938}"/>
                </a:ext>
              </a:extLst>
            </p:cNvPr>
            <p:cNvSpPr/>
            <p:nvPr/>
          </p:nvSpPr>
          <p:spPr>
            <a:xfrm>
              <a:off x="9050651" y="5086256"/>
              <a:ext cx="154945" cy="38251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SLM</a:t>
              </a:r>
            </a:p>
          </p:txBody>
        </p:sp>
        <p:sp>
          <p:nvSpPr>
            <p:cNvPr id="143" name="Rectangle: Rounded Corners 142">
              <a:extLst>
                <a:ext uri="{FF2B5EF4-FFF2-40B4-BE49-F238E27FC236}">
                  <a16:creationId xmlns:a16="http://schemas.microsoft.com/office/drawing/2014/main" id="{1461CADF-A014-48BD-D7FE-0019287105A2}"/>
                </a:ext>
              </a:extLst>
            </p:cNvPr>
            <p:cNvSpPr/>
            <p:nvPr/>
          </p:nvSpPr>
          <p:spPr>
            <a:xfrm>
              <a:off x="7995893" y="5089221"/>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LM</a:t>
              </a:r>
            </a:p>
          </p:txBody>
        </p:sp>
        <p:sp>
          <p:nvSpPr>
            <p:cNvPr id="144" name="Rectangle: Rounded Corners 143">
              <a:extLst>
                <a:ext uri="{FF2B5EF4-FFF2-40B4-BE49-F238E27FC236}">
                  <a16:creationId xmlns:a16="http://schemas.microsoft.com/office/drawing/2014/main" id="{8A9892E7-0D85-A7DD-CDA1-B73072BCAC1D}"/>
                </a:ext>
              </a:extLst>
            </p:cNvPr>
            <p:cNvSpPr/>
            <p:nvPr/>
          </p:nvSpPr>
          <p:spPr>
            <a:xfrm>
              <a:off x="6859034" y="5080513"/>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LLM</a:t>
              </a:r>
            </a:p>
          </p:txBody>
        </p:sp>
        <p:sp>
          <p:nvSpPr>
            <p:cNvPr id="145" name="Rectangle: Rounded Corners 144">
              <a:extLst>
                <a:ext uri="{FF2B5EF4-FFF2-40B4-BE49-F238E27FC236}">
                  <a16:creationId xmlns:a16="http://schemas.microsoft.com/office/drawing/2014/main" id="{9EF57C9C-DA15-472E-0553-CAECFA22F461}"/>
                </a:ext>
              </a:extLst>
            </p:cNvPr>
            <p:cNvSpPr/>
            <p:nvPr/>
          </p:nvSpPr>
          <p:spPr>
            <a:xfrm>
              <a:off x="8243238" y="4384260"/>
              <a:ext cx="153503" cy="37420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LLM</a:t>
              </a:r>
            </a:p>
          </p:txBody>
        </p:sp>
        <p:sp>
          <p:nvSpPr>
            <p:cNvPr id="146" name="Rectangle: Rounded Corners 145">
              <a:extLst>
                <a:ext uri="{FF2B5EF4-FFF2-40B4-BE49-F238E27FC236}">
                  <a16:creationId xmlns:a16="http://schemas.microsoft.com/office/drawing/2014/main" id="{27041541-7739-2D85-4B06-83BE581E21C5}"/>
                </a:ext>
              </a:extLst>
            </p:cNvPr>
            <p:cNvSpPr/>
            <p:nvPr/>
          </p:nvSpPr>
          <p:spPr>
            <a:xfrm>
              <a:off x="4875547" y="5802742"/>
              <a:ext cx="852181" cy="322449"/>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Web Service</a:t>
              </a:r>
            </a:p>
          </p:txBody>
        </p:sp>
        <p:sp>
          <p:nvSpPr>
            <p:cNvPr id="147" name="Rectangle: Rounded Corners 146">
              <a:extLst>
                <a:ext uri="{FF2B5EF4-FFF2-40B4-BE49-F238E27FC236}">
                  <a16:creationId xmlns:a16="http://schemas.microsoft.com/office/drawing/2014/main" id="{1A586F99-D56D-A7EE-1E34-686C6F6DD938}"/>
                </a:ext>
              </a:extLst>
            </p:cNvPr>
            <p:cNvSpPr/>
            <p:nvPr/>
          </p:nvSpPr>
          <p:spPr>
            <a:xfrm>
              <a:off x="4861611" y="5074446"/>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Service</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cxnSp>
          <p:nvCxnSpPr>
            <p:cNvPr id="148" name="Straight Arrow Connector 147">
              <a:extLst>
                <a:ext uri="{FF2B5EF4-FFF2-40B4-BE49-F238E27FC236}">
                  <a16:creationId xmlns:a16="http://schemas.microsoft.com/office/drawing/2014/main" id="{0FB4811F-A76F-EFD8-F87B-96B21A376C3B}"/>
                </a:ext>
              </a:extLst>
            </p:cNvPr>
            <p:cNvCxnSpPr>
              <a:cxnSpLocks/>
            </p:cNvCxnSpPr>
            <p:nvPr/>
          </p:nvCxnSpPr>
          <p:spPr>
            <a:xfrm flipV="1">
              <a:off x="5387432" y="5448497"/>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E984C62-864A-F514-0F73-1EA312AB5095}"/>
                </a:ext>
              </a:extLst>
            </p:cNvPr>
            <p:cNvCxnSpPr>
              <a:cxnSpLocks/>
            </p:cNvCxnSpPr>
            <p:nvPr/>
          </p:nvCxnSpPr>
          <p:spPr>
            <a:xfrm>
              <a:off x="5281801" y="5451557"/>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66E5FAD-0D4D-84B9-C0D5-442EE80A0CCF}"/>
                </a:ext>
              </a:extLst>
            </p:cNvPr>
            <p:cNvSpPr txBox="1"/>
            <p:nvPr/>
          </p:nvSpPr>
          <p:spPr>
            <a:xfrm>
              <a:off x="5334168" y="5514778"/>
              <a:ext cx="51488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output</a:t>
              </a:r>
            </a:p>
          </p:txBody>
        </p:sp>
        <p:sp>
          <p:nvSpPr>
            <p:cNvPr id="151" name="TextBox 150">
              <a:extLst>
                <a:ext uri="{FF2B5EF4-FFF2-40B4-BE49-F238E27FC236}">
                  <a16:creationId xmlns:a16="http://schemas.microsoft.com/office/drawing/2014/main" id="{3B89DB65-BC97-B098-FCBD-CBC8E76E9B15}"/>
                </a:ext>
              </a:extLst>
            </p:cNvPr>
            <p:cNvSpPr txBox="1"/>
            <p:nvPr/>
          </p:nvSpPr>
          <p:spPr>
            <a:xfrm>
              <a:off x="4882367" y="5499484"/>
              <a:ext cx="44114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input</a:t>
              </a:r>
            </a:p>
          </p:txBody>
        </p:sp>
        <p:cxnSp>
          <p:nvCxnSpPr>
            <p:cNvPr id="152" name="Straight Arrow Connector 151">
              <a:extLst>
                <a:ext uri="{FF2B5EF4-FFF2-40B4-BE49-F238E27FC236}">
                  <a16:creationId xmlns:a16="http://schemas.microsoft.com/office/drawing/2014/main" id="{A8EE04C5-7B3C-A3C2-F383-38815B1EAF8C}"/>
                </a:ext>
              </a:extLst>
            </p:cNvPr>
            <p:cNvCxnSpPr>
              <a:cxnSpLocks/>
              <a:stCxn id="147" idx="0"/>
            </p:cNvCxnSpPr>
            <p:nvPr/>
          </p:nvCxnSpPr>
          <p:spPr>
            <a:xfrm flipV="1">
              <a:off x="5292353" y="4771901"/>
              <a:ext cx="1951183" cy="3025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75F7B8C1-CA3D-E4D4-EFB5-F718D792B389}"/>
                </a:ext>
              </a:extLst>
            </p:cNvPr>
            <p:cNvSpPr/>
            <p:nvPr/>
          </p:nvSpPr>
          <p:spPr>
            <a:xfrm>
              <a:off x="5741817" y="5069885"/>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LLM</a:t>
              </a:r>
            </a:p>
          </p:txBody>
        </p:sp>
      </p:grpSp>
      <p:sp>
        <p:nvSpPr>
          <p:cNvPr id="160" name="TextBox 159">
            <a:extLst>
              <a:ext uri="{FF2B5EF4-FFF2-40B4-BE49-F238E27FC236}">
                <a16:creationId xmlns:a16="http://schemas.microsoft.com/office/drawing/2014/main" id="{F7125F6B-7E2A-763A-C76F-4044CD76C440}"/>
              </a:ext>
            </a:extLst>
          </p:cNvPr>
          <p:cNvSpPr txBox="1"/>
          <p:nvPr/>
        </p:nvSpPr>
        <p:spPr>
          <a:xfrm>
            <a:off x="492413" y="4618944"/>
            <a:ext cx="2967802"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No 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Very narrow one shot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Ex: log to JSON</a:t>
            </a:r>
          </a:p>
        </p:txBody>
      </p:sp>
      <p:sp>
        <p:nvSpPr>
          <p:cNvPr id="162" name="TextBox 161">
            <a:extLst>
              <a:ext uri="{FF2B5EF4-FFF2-40B4-BE49-F238E27FC236}">
                <a16:creationId xmlns:a16="http://schemas.microsoft.com/office/drawing/2014/main" id="{6EF5F101-AA55-3A2E-CD1D-3167A6F5A42C}"/>
              </a:ext>
            </a:extLst>
          </p:cNvPr>
          <p:cNvSpPr txBox="1"/>
          <p:nvPr/>
        </p:nvSpPr>
        <p:spPr>
          <a:xfrm>
            <a:off x="3494718" y="4600945"/>
            <a:ext cx="3758948" cy="113877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Single 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Very clearly scoped iterative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Ex: providing an answer with supporting evidence to a complex question</a:t>
            </a:r>
          </a:p>
        </p:txBody>
      </p:sp>
      <p:sp>
        <p:nvSpPr>
          <p:cNvPr id="164" name="TextBox 163">
            <a:extLst>
              <a:ext uri="{FF2B5EF4-FFF2-40B4-BE49-F238E27FC236}">
                <a16:creationId xmlns:a16="http://schemas.microsoft.com/office/drawing/2014/main" id="{163E6D9B-A735-061A-CE0B-A2D6C600328D}"/>
              </a:ext>
            </a:extLst>
          </p:cNvPr>
          <p:cNvSpPr txBox="1"/>
          <p:nvPr/>
        </p:nvSpPr>
        <p:spPr>
          <a:xfrm>
            <a:off x="7343238" y="4596863"/>
            <a:ext cx="4848762"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Multi-agent Systems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Wide scope complex use case requiring diverse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Ex: Propose 2 Instagram marketing campaigns including assets that would leverage the top 2 recent trends in our past quarter US Sales to boost our mailing list user base and predict the impact of each campaign</a:t>
            </a:r>
          </a:p>
        </p:txBody>
      </p:sp>
      <p:sp>
        <p:nvSpPr>
          <p:cNvPr id="165" name="Arrow: Right 164">
            <a:extLst>
              <a:ext uri="{FF2B5EF4-FFF2-40B4-BE49-F238E27FC236}">
                <a16:creationId xmlns:a16="http://schemas.microsoft.com/office/drawing/2014/main" id="{6221FF0F-E308-22A0-775D-A6A448F98296}"/>
              </a:ext>
            </a:extLst>
          </p:cNvPr>
          <p:cNvSpPr/>
          <p:nvPr/>
        </p:nvSpPr>
        <p:spPr bwMode="auto">
          <a:xfrm>
            <a:off x="585217" y="6272446"/>
            <a:ext cx="11312574" cy="480901"/>
          </a:xfrm>
          <a:prstGeom prst="rightArrow">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VALUE</a:t>
            </a:r>
          </a:p>
        </p:txBody>
      </p:sp>
    </p:spTree>
    <p:extLst>
      <p:ext uri="{BB962C8B-B14F-4D97-AF65-F5344CB8AC3E}">
        <p14:creationId xmlns:p14="http://schemas.microsoft.com/office/powerpoint/2010/main" val="2649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3A1290-3FE8-8561-F1AE-47C0D5968AE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DC357DB-1BF1-96C2-33C7-20007016294D}"/>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Planner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Task Decomposition</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81" name="Rectangle: Rounded Corners 280">
            <a:extLst>
              <a:ext uri="{FF2B5EF4-FFF2-40B4-BE49-F238E27FC236}">
                <a16:creationId xmlns:a16="http://schemas.microsoft.com/office/drawing/2014/main" id="{7BF9FEA4-B385-7CD0-77A0-2FF5CD74BDA1}"/>
              </a:ext>
            </a:extLst>
          </p:cNvPr>
          <p:cNvSpPr/>
          <p:nvPr/>
        </p:nvSpPr>
        <p:spPr bwMode="auto">
          <a:xfrm>
            <a:off x="2366449" y="1591128"/>
            <a:ext cx="9150708" cy="3895347"/>
          </a:xfrm>
          <a:prstGeom prst="roundRect">
            <a:avLst>
              <a:gd name="adj" fmla="val 5377"/>
            </a:avLst>
          </a:prstGeom>
          <a:solidFill>
            <a:schemeClr val="accent1">
              <a:lumMod val="20000"/>
              <a:lumOff val="8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s-MX" sz="1000" b="0" i="0" u="none" strike="noStrike" kern="1200" cap="none" spc="0" normalizeH="0" baseline="0" noProof="0">
              <a:ln>
                <a:noFill/>
              </a:ln>
              <a:solidFill>
                <a:srgbClr val="000000">
                  <a:lumMod val="95000"/>
                  <a:lumOff val="5000"/>
                </a:srgbClr>
              </a:solidFill>
              <a:effectLst/>
              <a:uLnTx/>
              <a:uFillTx/>
              <a:latin typeface="Segoe Sans Text"/>
              <a:ea typeface="Segoe UI" pitchFamily="34" charset="0"/>
              <a:cs typeface="Segoe Sans Text" pitchFamily="2" charset="0"/>
            </a:endParaRPr>
          </a:p>
        </p:txBody>
      </p:sp>
      <p:grpSp>
        <p:nvGrpSpPr>
          <p:cNvPr id="8" name="Group 7">
            <a:extLst>
              <a:ext uri="{FF2B5EF4-FFF2-40B4-BE49-F238E27FC236}">
                <a16:creationId xmlns:a16="http://schemas.microsoft.com/office/drawing/2014/main" id="{30D63F13-3664-3AD0-A725-F0567089664F}"/>
              </a:ext>
              <a:ext uri="{C183D7F6-B498-43B3-948B-1728B52AA6E4}">
                <adec:decorative xmlns:adec="http://schemas.microsoft.com/office/drawing/2017/decorative" val="1"/>
              </a:ext>
            </a:extLst>
          </p:cNvPr>
          <p:cNvGrpSpPr/>
          <p:nvPr/>
        </p:nvGrpSpPr>
        <p:grpSpPr>
          <a:xfrm rot="16981742">
            <a:off x="381160" y="5398790"/>
            <a:ext cx="8334992" cy="7408967"/>
            <a:chOff x="-1641318" y="-299489"/>
            <a:chExt cx="8683276" cy="7718554"/>
          </a:xfrm>
        </p:grpSpPr>
        <p:grpSp>
          <p:nvGrpSpPr>
            <p:cNvPr id="9" name="Group 8">
              <a:extLst>
                <a:ext uri="{FF2B5EF4-FFF2-40B4-BE49-F238E27FC236}">
                  <a16:creationId xmlns:a16="http://schemas.microsoft.com/office/drawing/2014/main" id="{5C15E435-B58D-07CC-41AF-61F5CEF3695D}"/>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62" name="Group 61">
                <a:extLst>
                  <a:ext uri="{FF2B5EF4-FFF2-40B4-BE49-F238E27FC236}">
                    <a16:creationId xmlns:a16="http://schemas.microsoft.com/office/drawing/2014/main" id="{1609C8A4-37A5-3A07-E3F4-D20165645A54}"/>
                  </a:ext>
                </a:extLst>
              </p:cNvPr>
              <p:cNvGrpSpPr/>
              <p:nvPr/>
            </p:nvGrpSpPr>
            <p:grpSpPr>
              <a:xfrm>
                <a:off x="-13073550" y="3398292"/>
                <a:ext cx="10868115" cy="4592474"/>
                <a:chOff x="-13073550" y="3398292"/>
                <a:chExt cx="10868115" cy="4592474"/>
              </a:xfrm>
              <a:grpFill/>
            </p:grpSpPr>
            <p:pic>
              <p:nvPicPr>
                <p:cNvPr id="69" name="Graphic 68">
                  <a:extLst>
                    <a:ext uri="{FF2B5EF4-FFF2-40B4-BE49-F238E27FC236}">
                      <a16:creationId xmlns:a16="http://schemas.microsoft.com/office/drawing/2014/main" id="{EF86F432-B84B-94C1-6F14-88B475EB47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70" name="Graphic 69">
                  <a:extLst>
                    <a:ext uri="{FF2B5EF4-FFF2-40B4-BE49-F238E27FC236}">
                      <a16:creationId xmlns:a16="http://schemas.microsoft.com/office/drawing/2014/main" id="{7EB9DAF8-7FFD-4DDE-AC67-2556D7D955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63" name="Group 62">
                <a:extLst>
                  <a:ext uri="{FF2B5EF4-FFF2-40B4-BE49-F238E27FC236}">
                    <a16:creationId xmlns:a16="http://schemas.microsoft.com/office/drawing/2014/main" id="{65A15311-B8EB-C830-63BF-3066FFDDB2B8}"/>
                  </a:ext>
                </a:extLst>
              </p:cNvPr>
              <p:cNvGrpSpPr/>
              <p:nvPr/>
            </p:nvGrpSpPr>
            <p:grpSpPr>
              <a:xfrm rot="18000000">
                <a:off x="-13073550" y="3398292"/>
                <a:ext cx="10868115" cy="4592474"/>
                <a:chOff x="-13073550" y="3398292"/>
                <a:chExt cx="10868115" cy="4592474"/>
              </a:xfrm>
              <a:grpFill/>
            </p:grpSpPr>
            <p:pic>
              <p:nvPicPr>
                <p:cNvPr id="67" name="Graphic 66">
                  <a:extLst>
                    <a:ext uri="{FF2B5EF4-FFF2-40B4-BE49-F238E27FC236}">
                      <a16:creationId xmlns:a16="http://schemas.microsoft.com/office/drawing/2014/main" id="{C9A88B82-DBB9-F647-0F31-75779EF10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68" name="Graphic 67">
                  <a:extLst>
                    <a:ext uri="{FF2B5EF4-FFF2-40B4-BE49-F238E27FC236}">
                      <a16:creationId xmlns:a16="http://schemas.microsoft.com/office/drawing/2014/main" id="{6574A57C-6C39-DE99-4738-993C5B14BC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64" name="Group 63">
                <a:extLst>
                  <a:ext uri="{FF2B5EF4-FFF2-40B4-BE49-F238E27FC236}">
                    <a16:creationId xmlns:a16="http://schemas.microsoft.com/office/drawing/2014/main" id="{A3B6D676-421A-AB2E-AD04-354423E12A8A}"/>
                  </a:ext>
                </a:extLst>
              </p:cNvPr>
              <p:cNvGrpSpPr/>
              <p:nvPr/>
            </p:nvGrpSpPr>
            <p:grpSpPr>
              <a:xfrm rot="3600000">
                <a:off x="-13073550" y="3398291"/>
                <a:ext cx="10868115" cy="4592474"/>
                <a:chOff x="-13073550" y="3398292"/>
                <a:chExt cx="10868115" cy="4592474"/>
              </a:xfrm>
              <a:grpFill/>
            </p:grpSpPr>
            <p:pic>
              <p:nvPicPr>
                <p:cNvPr id="65" name="Graphic 64">
                  <a:extLst>
                    <a:ext uri="{FF2B5EF4-FFF2-40B4-BE49-F238E27FC236}">
                      <a16:creationId xmlns:a16="http://schemas.microsoft.com/office/drawing/2014/main" id="{72082480-9754-C47B-5A5B-22FEA72AA2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66" name="Graphic 65">
                  <a:extLst>
                    <a:ext uri="{FF2B5EF4-FFF2-40B4-BE49-F238E27FC236}">
                      <a16:creationId xmlns:a16="http://schemas.microsoft.com/office/drawing/2014/main" id="{B905BC6B-1C7D-00A1-9917-B5EA913097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grpSp>
          <p:nvGrpSpPr>
            <p:cNvPr id="10" name="Graphic 5">
              <a:extLst>
                <a:ext uri="{FF2B5EF4-FFF2-40B4-BE49-F238E27FC236}">
                  <a16:creationId xmlns:a16="http://schemas.microsoft.com/office/drawing/2014/main" id="{4F80A79B-B446-6424-B1BC-E691841A8A00}"/>
                </a:ext>
              </a:extLst>
            </p:cNvPr>
            <p:cNvGrpSpPr/>
            <p:nvPr/>
          </p:nvGrpSpPr>
          <p:grpSpPr>
            <a:xfrm rot="15746055">
              <a:off x="-177888" y="1123433"/>
              <a:ext cx="5330696" cy="5499097"/>
              <a:chOff x="4071312" y="2489702"/>
              <a:chExt cx="3527293" cy="3638722"/>
            </a:xfrm>
            <a:noFill/>
          </p:grpSpPr>
          <p:sp>
            <p:nvSpPr>
              <p:cNvPr id="50" name="Freeform: Shape 49">
                <a:extLst>
                  <a:ext uri="{FF2B5EF4-FFF2-40B4-BE49-F238E27FC236}">
                    <a16:creationId xmlns:a16="http://schemas.microsoft.com/office/drawing/2014/main" id="{FE386D03-D81E-C972-A947-025FB5E199F4}"/>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C59CDEA2-FAAD-9D59-61B9-B4440F337688}"/>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64680AFD-8E63-6BCD-85C6-4CF69DE72916}"/>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C7CB077D-D942-C387-5E47-2181EA63C43C}"/>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C89B2C92-6C93-A937-4A4E-2158A8B7F45B}"/>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9ECE799B-AD80-89B1-B944-D5D5B0F1FE15}"/>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B503CEA1-7D68-DC84-6C26-3DF47CDC6E3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C54E2B23-2E76-58B6-8098-8A525D2ED616}"/>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977EF514-BF80-525D-EA4A-D8DE3A1DF702}"/>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C6A2C7E0-391D-1BC1-BF08-0CBBE287B59E}"/>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49EAEC56-A440-924E-1D78-5B81820C7419}"/>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FCBBD9CE-D721-1E7C-E2F8-74CDE6CD8896}"/>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1" name="Graphic 5">
              <a:extLst>
                <a:ext uri="{FF2B5EF4-FFF2-40B4-BE49-F238E27FC236}">
                  <a16:creationId xmlns:a16="http://schemas.microsoft.com/office/drawing/2014/main" id="{43E76825-D86D-86AD-2DC8-01CF38FCD2C7}"/>
                </a:ext>
              </a:extLst>
            </p:cNvPr>
            <p:cNvGrpSpPr/>
            <p:nvPr/>
          </p:nvGrpSpPr>
          <p:grpSpPr>
            <a:xfrm rot="180525">
              <a:off x="-597053" y="441139"/>
              <a:ext cx="6472770" cy="6313556"/>
              <a:chOff x="4270587" y="2574268"/>
              <a:chExt cx="3544376" cy="3457192"/>
            </a:xfrm>
            <a:noFill/>
          </p:grpSpPr>
          <p:sp>
            <p:nvSpPr>
              <p:cNvPr id="38" name="Freeform: Shape 37">
                <a:extLst>
                  <a:ext uri="{FF2B5EF4-FFF2-40B4-BE49-F238E27FC236}">
                    <a16:creationId xmlns:a16="http://schemas.microsoft.com/office/drawing/2014/main" id="{2863F728-D39B-3B7C-92D2-BDA9FBD7721E}"/>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9398AF0B-9F98-D921-9DD1-5A0FDC01F389}"/>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302C5CD3-E8A7-EA3F-6D6D-890BD29C3393}"/>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7695571C-4CA8-2F3A-DD30-7E01D34B9861}"/>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F2389AA5-C2E7-99A0-1D6E-A2036B119217}"/>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F8E0FA9D-642C-EBAC-18BA-CC29B5571F4C}"/>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0EC5BFA0-3C4C-F4BB-1A7C-9C3E8FB0D267}"/>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CA168A08-66A3-A478-ADE7-DFE3D5B70A4F}"/>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CC5BE8B3-1E68-BCCA-9D6B-F4ED532B74DD}"/>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35AAFBD6-B764-668E-5D0D-4A0B83AEBC29}"/>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DFBDCCF7-A43A-5AB6-F66E-1A65181BD762}"/>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C1BDFF7B-54B3-9734-2F99-BA67436C55B0}"/>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2" name="Graphic 5">
              <a:extLst>
                <a:ext uri="{FF2B5EF4-FFF2-40B4-BE49-F238E27FC236}">
                  <a16:creationId xmlns:a16="http://schemas.microsoft.com/office/drawing/2014/main" id="{27364C2E-C00B-0A5B-803D-3310F2FB5B0D}"/>
                </a:ext>
              </a:extLst>
            </p:cNvPr>
            <p:cNvGrpSpPr/>
            <p:nvPr/>
          </p:nvGrpSpPr>
          <p:grpSpPr>
            <a:xfrm rot="20743245">
              <a:off x="-1641318" y="712755"/>
              <a:ext cx="8683276" cy="5650143"/>
              <a:chOff x="3224705" y="2448010"/>
              <a:chExt cx="5745675" cy="3738674"/>
            </a:xfrm>
            <a:noFill/>
          </p:grpSpPr>
          <p:sp>
            <p:nvSpPr>
              <p:cNvPr id="26" name="Freeform: Shape 25">
                <a:extLst>
                  <a:ext uri="{FF2B5EF4-FFF2-40B4-BE49-F238E27FC236}">
                    <a16:creationId xmlns:a16="http://schemas.microsoft.com/office/drawing/2014/main" id="{FB00457D-E136-B3D6-562F-61356ED78847}"/>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77FA87D8-D080-62A3-7BB2-55C8ECFB3B1C}"/>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108785CE-4D72-2265-6827-865217C3CB10}"/>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61508DB9-ACAB-6CE0-8B09-56CB2AE05431}"/>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20CB8ACC-A16F-067D-3A7B-5876D65372C9}"/>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1EBD7A73-9AE7-47BC-0A45-6985CD79002E}"/>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EEEB1C61-485A-14F3-90FB-3540854DD94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E83BA39B-E35C-9EAE-930F-6B5365F6A5D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C2180A5F-715C-2797-CC49-809183EFD0D3}"/>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72729920-9A4E-40AE-F243-98C3DADBF569}"/>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E7034AEE-D172-9B24-99BA-BED3CD111C96}"/>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C048C687-B5A8-F317-3881-B1CE12BE34E9}"/>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 name="Graphic 5">
              <a:extLst>
                <a:ext uri="{FF2B5EF4-FFF2-40B4-BE49-F238E27FC236}">
                  <a16:creationId xmlns:a16="http://schemas.microsoft.com/office/drawing/2014/main" id="{0CCB3CBF-6875-58CC-061E-F2409B078530}"/>
                </a:ext>
              </a:extLst>
            </p:cNvPr>
            <p:cNvGrpSpPr/>
            <p:nvPr/>
          </p:nvGrpSpPr>
          <p:grpSpPr>
            <a:xfrm rot="753948">
              <a:off x="-682780" y="-299489"/>
              <a:ext cx="5854605" cy="7484643"/>
              <a:chOff x="4061078" y="1549502"/>
              <a:chExt cx="3873961" cy="4952549"/>
            </a:xfrm>
            <a:noFill/>
          </p:grpSpPr>
          <p:sp>
            <p:nvSpPr>
              <p:cNvPr id="14" name="Freeform: Shape 13">
                <a:extLst>
                  <a:ext uri="{FF2B5EF4-FFF2-40B4-BE49-F238E27FC236}">
                    <a16:creationId xmlns:a16="http://schemas.microsoft.com/office/drawing/2014/main" id="{AFFEF5B5-81AD-CB56-66E0-AD3174AEE25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31DDFC9E-A470-7F9B-67E8-1C30DE9425AE}"/>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6E51F465-C36D-4BCC-7041-93179A9D715F}"/>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18AFA1F2-6EF4-6F7D-6DB6-F013B0B80D92}"/>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3A37237E-F7C4-620C-F297-5D31C345F798}"/>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01A1B16A-D450-AA43-BD06-984B1A932762}"/>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969F6355-739D-9CA9-F408-23207F9E950B}"/>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E7A87CD9-A8C2-D8F3-F604-069B677FBFA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B0C228C7-9A8A-EC1D-F031-55581A681691}"/>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BAA2535D-3986-4CDE-E69A-7029C578C4FD}"/>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4F1DB9AB-7048-0A4A-DFF6-D60E45F4016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B07019BD-43DE-7F79-0C44-3F047E8B48CB}"/>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71" name="Group 70">
            <a:extLst>
              <a:ext uri="{FF2B5EF4-FFF2-40B4-BE49-F238E27FC236}">
                <a16:creationId xmlns:a16="http://schemas.microsoft.com/office/drawing/2014/main" id="{D3DEBD73-EB93-FAE5-6C96-5DCD52923C67}"/>
              </a:ext>
              <a:ext uri="{C183D7F6-B498-43B3-948B-1728B52AA6E4}">
                <adec:decorative xmlns:adec="http://schemas.microsoft.com/office/drawing/2017/decorative" val="1"/>
              </a:ext>
            </a:extLst>
          </p:cNvPr>
          <p:cNvGrpSpPr/>
          <p:nvPr/>
        </p:nvGrpSpPr>
        <p:grpSpPr>
          <a:xfrm rot="16981742">
            <a:off x="8926347" y="-4132406"/>
            <a:ext cx="8334992" cy="7408967"/>
            <a:chOff x="-1641318" y="-299489"/>
            <a:chExt cx="8683276" cy="7718554"/>
          </a:xfrm>
        </p:grpSpPr>
        <p:grpSp>
          <p:nvGrpSpPr>
            <p:cNvPr id="72" name="Group 71">
              <a:extLst>
                <a:ext uri="{FF2B5EF4-FFF2-40B4-BE49-F238E27FC236}">
                  <a16:creationId xmlns:a16="http://schemas.microsoft.com/office/drawing/2014/main" id="{C4DD66C6-775A-646E-CFDE-EFADD01170EE}"/>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125" name="Group 124">
                <a:extLst>
                  <a:ext uri="{FF2B5EF4-FFF2-40B4-BE49-F238E27FC236}">
                    <a16:creationId xmlns:a16="http://schemas.microsoft.com/office/drawing/2014/main" id="{6D5BDD07-20F7-EC0F-A8DB-1DE33E269189}"/>
                  </a:ext>
                </a:extLst>
              </p:cNvPr>
              <p:cNvGrpSpPr/>
              <p:nvPr/>
            </p:nvGrpSpPr>
            <p:grpSpPr>
              <a:xfrm>
                <a:off x="-13073550" y="3398292"/>
                <a:ext cx="10868115" cy="4592474"/>
                <a:chOff x="-13073550" y="3398292"/>
                <a:chExt cx="10868115" cy="4592474"/>
              </a:xfrm>
              <a:grpFill/>
            </p:grpSpPr>
            <p:pic>
              <p:nvPicPr>
                <p:cNvPr id="132" name="Graphic 131">
                  <a:extLst>
                    <a:ext uri="{FF2B5EF4-FFF2-40B4-BE49-F238E27FC236}">
                      <a16:creationId xmlns:a16="http://schemas.microsoft.com/office/drawing/2014/main" id="{62C5299D-A7CC-3E64-DCD7-CD71E3E5E1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33" name="Graphic 132">
                  <a:extLst>
                    <a:ext uri="{FF2B5EF4-FFF2-40B4-BE49-F238E27FC236}">
                      <a16:creationId xmlns:a16="http://schemas.microsoft.com/office/drawing/2014/main" id="{530FFA3C-C54C-687E-7AA7-987778D6E4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126" name="Group 125">
                <a:extLst>
                  <a:ext uri="{FF2B5EF4-FFF2-40B4-BE49-F238E27FC236}">
                    <a16:creationId xmlns:a16="http://schemas.microsoft.com/office/drawing/2014/main" id="{3739F50A-09CC-24D7-18CA-20062EB044E5}"/>
                  </a:ext>
                </a:extLst>
              </p:cNvPr>
              <p:cNvGrpSpPr/>
              <p:nvPr/>
            </p:nvGrpSpPr>
            <p:grpSpPr>
              <a:xfrm rot="18000000">
                <a:off x="-13073550" y="3398292"/>
                <a:ext cx="10868115" cy="4592474"/>
                <a:chOff x="-13073550" y="3398292"/>
                <a:chExt cx="10868115" cy="4592474"/>
              </a:xfrm>
              <a:grpFill/>
            </p:grpSpPr>
            <p:pic>
              <p:nvPicPr>
                <p:cNvPr id="130" name="Graphic 129">
                  <a:extLst>
                    <a:ext uri="{FF2B5EF4-FFF2-40B4-BE49-F238E27FC236}">
                      <a16:creationId xmlns:a16="http://schemas.microsoft.com/office/drawing/2014/main" id="{A1507E65-742B-745E-7187-2FCDFA6DC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31" name="Graphic 130">
                  <a:extLst>
                    <a:ext uri="{FF2B5EF4-FFF2-40B4-BE49-F238E27FC236}">
                      <a16:creationId xmlns:a16="http://schemas.microsoft.com/office/drawing/2014/main" id="{35758BE4-C536-52E4-A938-F6FB8F4F00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127" name="Group 126">
                <a:extLst>
                  <a:ext uri="{FF2B5EF4-FFF2-40B4-BE49-F238E27FC236}">
                    <a16:creationId xmlns:a16="http://schemas.microsoft.com/office/drawing/2014/main" id="{979AB770-2EA3-C476-33C1-4B569B50352B}"/>
                  </a:ext>
                </a:extLst>
              </p:cNvPr>
              <p:cNvGrpSpPr/>
              <p:nvPr/>
            </p:nvGrpSpPr>
            <p:grpSpPr>
              <a:xfrm rot="3600000">
                <a:off x="-13073550" y="3398291"/>
                <a:ext cx="10868115" cy="4592474"/>
                <a:chOff x="-13073550" y="3398292"/>
                <a:chExt cx="10868115" cy="4592474"/>
              </a:xfrm>
              <a:grpFill/>
            </p:grpSpPr>
            <p:pic>
              <p:nvPicPr>
                <p:cNvPr id="128" name="Graphic 127">
                  <a:extLst>
                    <a:ext uri="{FF2B5EF4-FFF2-40B4-BE49-F238E27FC236}">
                      <a16:creationId xmlns:a16="http://schemas.microsoft.com/office/drawing/2014/main" id="{A3FF6627-D297-FCE0-3201-6823FA3072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29" name="Graphic 128">
                  <a:extLst>
                    <a:ext uri="{FF2B5EF4-FFF2-40B4-BE49-F238E27FC236}">
                      <a16:creationId xmlns:a16="http://schemas.microsoft.com/office/drawing/2014/main" id="{E7DEB09F-E1BF-778B-7967-9AE509B696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grpSp>
          <p:nvGrpSpPr>
            <p:cNvPr id="73" name="Graphic 5">
              <a:extLst>
                <a:ext uri="{FF2B5EF4-FFF2-40B4-BE49-F238E27FC236}">
                  <a16:creationId xmlns:a16="http://schemas.microsoft.com/office/drawing/2014/main" id="{E9CC5545-73C6-39EF-C804-E999131F59E2}"/>
                </a:ext>
              </a:extLst>
            </p:cNvPr>
            <p:cNvGrpSpPr/>
            <p:nvPr/>
          </p:nvGrpSpPr>
          <p:grpSpPr>
            <a:xfrm rot="15746055">
              <a:off x="-177888" y="1123433"/>
              <a:ext cx="5330696" cy="5499097"/>
              <a:chOff x="4071312" y="2489702"/>
              <a:chExt cx="3527293" cy="3638722"/>
            </a:xfrm>
            <a:noFill/>
          </p:grpSpPr>
          <p:sp>
            <p:nvSpPr>
              <p:cNvPr id="113" name="Freeform: Shape 112">
                <a:extLst>
                  <a:ext uri="{FF2B5EF4-FFF2-40B4-BE49-F238E27FC236}">
                    <a16:creationId xmlns:a16="http://schemas.microsoft.com/office/drawing/2014/main" id="{8CC0649E-2F8C-8800-39B4-3D80EB883C36}"/>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AAD0563D-B53C-99C2-0568-960FDE9417DE}"/>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D3002FB4-5818-70A7-9AC6-F009F13F0158}"/>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 name="Freeform: Shape 115">
                <a:extLst>
                  <a:ext uri="{FF2B5EF4-FFF2-40B4-BE49-F238E27FC236}">
                    <a16:creationId xmlns:a16="http://schemas.microsoft.com/office/drawing/2014/main" id="{E4AA6CD8-8579-0660-21A3-3D1744AB60AF}"/>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7FE911EA-8BEF-42A2-DFD5-F51F79CB655C}"/>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F12C8341-F9C7-42FE-02EE-3B7D4C19F140}"/>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B61B44E7-E38C-B114-BCB3-0D0722BB10CE}"/>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 name="Freeform: Shape 119">
                <a:extLst>
                  <a:ext uri="{FF2B5EF4-FFF2-40B4-BE49-F238E27FC236}">
                    <a16:creationId xmlns:a16="http://schemas.microsoft.com/office/drawing/2014/main" id="{0C8A12D4-6F5B-E9F8-76FB-80B1E359BDC2}"/>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 name="Freeform: Shape 120">
                <a:extLst>
                  <a:ext uri="{FF2B5EF4-FFF2-40B4-BE49-F238E27FC236}">
                    <a16:creationId xmlns:a16="http://schemas.microsoft.com/office/drawing/2014/main" id="{6CFEAF34-F846-7E9B-842E-49A911AFAC89}"/>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 name="Freeform: Shape 121">
                <a:extLst>
                  <a:ext uri="{FF2B5EF4-FFF2-40B4-BE49-F238E27FC236}">
                    <a16:creationId xmlns:a16="http://schemas.microsoft.com/office/drawing/2014/main" id="{E77CEE08-E528-52CF-16F7-2E3DD25E75BB}"/>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 name="Freeform: Shape 122">
                <a:extLst>
                  <a:ext uri="{FF2B5EF4-FFF2-40B4-BE49-F238E27FC236}">
                    <a16:creationId xmlns:a16="http://schemas.microsoft.com/office/drawing/2014/main" id="{7D0D40C4-9A58-5724-1493-96D22835F182}"/>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24C1D12B-FABC-D57F-97EC-51BE7648FF98}"/>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4" name="Graphic 5">
              <a:extLst>
                <a:ext uri="{FF2B5EF4-FFF2-40B4-BE49-F238E27FC236}">
                  <a16:creationId xmlns:a16="http://schemas.microsoft.com/office/drawing/2014/main" id="{EC60CA31-492B-93CC-F46A-8AD0FEDCBF8C}"/>
                </a:ext>
              </a:extLst>
            </p:cNvPr>
            <p:cNvGrpSpPr/>
            <p:nvPr/>
          </p:nvGrpSpPr>
          <p:grpSpPr>
            <a:xfrm rot="180525">
              <a:off x="-597053" y="441139"/>
              <a:ext cx="6472770" cy="6313556"/>
              <a:chOff x="4270587" y="2574268"/>
              <a:chExt cx="3544376" cy="3457192"/>
            </a:xfrm>
            <a:noFill/>
          </p:grpSpPr>
          <p:sp>
            <p:nvSpPr>
              <p:cNvPr id="101" name="Freeform: Shape 100">
                <a:extLst>
                  <a:ext uri="{FF2B5EF4-FFF2-40B4-BE49-F238E27FC236}">
                    <a16:creationId xmlns:a16="http://schemas.microsoft.com/office/drawing/2014/main" id="{B13B949D-D7D1-550F-3743-B0825EBB4485}"/>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8EBE5367-EE28-85D7-3A68-4F3476978353}"/>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0F5D0AD7-FF0B-D3D4-A203-86B192790B64}"/>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43A2B312-0AE5-BF08-01C4-8FD69963D8A9}"/>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3D44CECF-5932-962F-F8CF-4D4E5C461477}"/>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700C0C36-80F3-E92F-09C2-2E3F576F877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30188A7B-009E-864B-C21D-CFD43E5419E5}"/>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7433A558-F795-C3E7-56DB-26FEFB9C266C}"/>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3D2C2659-3BC3-6F4D-6507-A64D50C1F561}"/>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6FB530C8-38FC-5858-5C0C-B693B20369A5}"/>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B3B22439-E565-704E-50C4-8F2650A79701}"/>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58FDD492-4192-1ED3-6248-7FD6DBF5FC23}"/>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5" name="Graphic 5">
              <a:extLst>
                <a:ext uri="{FF2B5EF4-FFF2-40B4-BE49-F238E27FC236}">
                  <a16:creationId xmlns:a16="http://schemas.microsoft.com/office/drawing/2014/main" id="{8EFCF6C7-EB9E-38FC-2D03-7AF26F47820C}"/>
                </a:ext>
              </a:extLst>
            </p:cNvPr>
            <p:cNvGrpSpPr/>
            <p:nvPr/>
          </p:nvGrpSpPr>
          <p:grpSpPr>
            <a:xfrm rot="20743245">
              <a:off x="-1641318" y="712755"/>
              <a:ext cx="8683276" cy="5650143"/>
              <a:chOff x="3224705" y="2448010"/>
              <a:chExt cx="5745675" cy="3738674"/>
            </a:xfrm>
            <a:noFill/>
          </p:grpSpPr>
          <p:sp>
            <p:nvSpPr>
              <p:cNvPr id="89" name="Freeform: Shape 88">
                <a:extLst>
                  <a:ext uri="{FF2B5EF4-FFF2-40B4-BE49-F238E27FC236}">
                    <a16:creationId xmlns:a16="http://schemas.microsoft.com/office/drawing/2014/main" id="{0A397E4D-0EFD-1387-219B-43AE53CA53B7}"/>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054DB82A-D03F-8042-C703-184F5DBD6BEC}"/>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90F0A24F-EABE-EB4F-205B-2B2E7B31EF14}"/>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27AAF3A3-B494-F90E-16E2-41487EDE9E10}"/>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2CAB781C-24EB-A68A-D2F5-1FF64C776969}"/>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5D18F34E-266B-B0AB-25DC-37747E3B0702}"/>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393408C0-3FFF-B6DE-C6DE-4E3A12A54465}"/>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Freeform: Shape 95">
                <a:extLst>
                  <a:ext uri="{FF2B5EF4-FFF2-40B4-BE49-F238E27FC236}">
                    <a16:creationId xmlns:a16="http://schemas.microsoft.com/office/drawing/2014/main" id="{4B1A8B4A-EC7D-F972-A72A-7EB9D29E4C3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20804062-0563-D86F-2469-1D0D8ED001AF}"/>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6CB5F643-562B-CD0A-7F1E-315A625C32B6}"/>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A2E4B33F-58C5-DC50-7503-89849967F2A0}"/>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83300130-655B-FE9F-0CBE-54A59D0158B5}"/>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6" name="Graphic 5">
              <a:extLst>
                <a:ext uri="{FF2B5EF4-FFF2-40B4-BE49-F238E27FC236}">
                  <a16:creationId xmlns:a16="http://schemas.microsoft.com/office/drawing/2014/main" id="{434597F4-FE61-8BB3-6A4D-0A56CB02B505}"/>
                </a:ext>
              </a:extLst>
            </p:cNvPr>
            <p:cNvGrpSpPr/>
            <p:nvPr/>
          </p:nvGrpSpPr>
          <p:grpSpPr>
            <a:xfrm rot="753948">
              <a:off x="-682780" y="-299489"/>
              <a:ext cx="5854605" cy="7484643"/>
              <a:chOff x="4061078" y="1549502"/>
              <a:chExt cx="3873961" cy="4952549"/>
            </a:xfrm>
            <a:noFill/>
          </p:grpSpPr>
          <p:sp>
            <p:nvSpPr>
              <p:cNvPr id="77" name="Freeform: Shape 76">
                <a:extLst>
                  <a:ext uri="{FF2B5EF4-FFF2-40B4-BE49-F238E27FC236}">
                    <a16:creationId xmlns:a16="http://schemas.microsoft.com/office/drawing/2014/main" id="{BB1D62F5-74D4-DF4B-1461-C82A02E3E950}"/>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A99CBD73-03A9-98F9-CDEE-16B805A4483C}"/>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B43646F8-E910-688E-BF13-F6A3018EE589}"/>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A38DCCBE-DA27-75D4-2E50-611D03B2A2CE}"/>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9C472063-26A7-CC02-5201-FACFE870E49A}"/>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76E12908-28BF-8F60-990E-9AE414BB6EFB}"/>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0AE3745F-C9DB-B8A3-A552-EDC6B193395C}"/>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A94CFB91-FF13-650B-EF1B-A69A8FB90CF1}"/>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04CA26C7-1B41-3772-480E-0BBC0475033B}"/>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B2AFC8DA-FC64-E4C1-1E1C-5958C17E58D0}"/>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C406BB6D-4D5E-979A-A251-6311C36E1327}"/>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5C97B1B6-2A30-5ED7-3497-88B4B644B161}"/>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itle 1">
            <a:extLst>
              <a:ext uri="{FF2B5EF4-FFF2-40B4-BE49-F238E27FC236}">
                <a16:creationId xmlns:a16="http://schemas.microsoft.com/office/drawing/2014/main" id="{CBA059C7-D3CF-EBC6-460B-FA107BCB425E}"/>
              </a:ext>
            </a:extLst>
          </p:cNvPr>
          <p:cNvSpPr txBox="1">
            <a:spLocks noGrp="1"/>
          </p:cNvSpPr>
          <p:nvPr/>
        </p:nvSpPr>
        <p:spPr>
          <a:xfrm>
            <a:off x="1902019" y="298893"/>
            <a:ext cx="8241078" cy="1231106"/>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000" b="1" i="0" u="none" strike="noStrike" kern="1200" cap="none" spc="0" normalizeH="0" baseline="0" noProof="0">
                <a:ln w="3175">
                  <a:noFill/>
                </a:ln>
                <a:solidFill>
                  <a:srgbClr val="C03BC4"/>
                </a:solidFill>
                <a:effectLst/>
                <a:uLnTx/>
                <a:uFillTx/>
                <a:latin typeface="Segoe Sans Text Semibold"/>
                <a:ea typeface="+mn-ea"/>
                <a:cs typeface="Segoe Sans Text"/>
              </a:rPr>
              <a:t>The Anatomy (Architecture) of an AI Agent</a:t>
            </a:r>
          </a:p>
        </p:txBody>
      </p:sp>
      <p:sp>
        <p:nvSpPr>
          <p:cNvPr id="236" name="Rectangle 235">
            <a:extLst>
              <a:ext uri="{FF2B5EF4-FFF2-40B4-BE49-F238E27FC236}">
                <a16:creationId xmlns:a16="http://schemas.microsoft.com/office/drawing/2014/main" id="{1A7080F1-A8CB-31D1-E921-7ED8D546A084}"/>
              </a:ext>
            </a:extLst>
          </p:cNvPr>
          <p:cNvSpPr/>
          <p:nvPr/>
        </p:nvSpPr>
        <p:spPr>
          <a:xfrm>
            <a:off x="3810710" y="2267593"/>
            <a:ext cx="4811740" cy="3261747"/>
          </a:xfrm>
          <a:prstGeom prst="rect">
            <a:avLst/>
          </a:prstGeom>
          <a:solidFill>
            <a:schemeClr val="bg1">
              <a:lumMod val="95000"/>
              <a:alpha val="8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TextBox 236">
            <a:extLst>
              <a:ext uri="{FF2B5EF4-FFF2-40B4-BE49-F238E27FC236}">
                <a16:creationId xmlns:a16="http://schemas.microsoft.com/office/drawing/2014/main" id="{6F205AE9-5865-15C3-8C05-DD7643289C38}"/>
              </a:ext>
            </a:extLst>
          </p:cNvPr>
          <p:cNvSpPr txBox="1"/>
          <p:nvPr/>
        </p:nvSpPr>
        <p:spPr>
          <a:xfrm>
            <a:off x="4303033" y="1636522"/>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Short Term Memory</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sp>
        <p:nvSpPr>
          <p:cNvPr id="241" name="Rectangle: Rounded Corners 240">
            <a:extLst>
              <a:ext uri="{FF2B5EF4-FFF2-40B4-BE49-F238E27FC236}">
                <a16:creationId xmlns:a16="http://schemas.microsoft.com/office/drawing/2014/main" id="{F16576D9-0071-F3D8-2F93-DF3AFE494839}"/>
              </a:ext>
            </a:extLst>
          </p:cNvPr>
          <p:cNvSpPr/>
          <p:nvPr/>
        </p:nvSpPr>
        <p:spPr>
          <a:xfrm>
            <a:off x="2875322" y="3487747"/>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Planner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Task Decomposition</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2" name="Rectangle: Rounded Corners 241">
            <a:extLst>
              <a:ext uri="{FF2B5EF4-FFF2-40B4-BE49-F238E27FC236}">
                <a16:creationId xmlns:a16="http://schemas.microsoft.com/office/drawing/2014/main" id="{EA81AA91-1B04-8901-4818-2A481D5186D2}"/>
              </a:ext>
            </a:extLst>
          </p:cNvPr>
          <p:cNvSpPr/>
          <p:nvPr/>
        </p:nvSpPr>
        <p:spPr>
          <a:xfrm>
            <a:off x="5060857" y="3467928"/>
            <a:ext cx="2285813" cy="7662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3BC4">
                    <a:lumMod val="75000"/>
                  </a:srgbClr>
                </a:solidFill>
                <a:effectLst/>
                <a:uLnTx/>
                <a:uFillTx/>
                <a:latin typeface="Calibri" panose="020F0502020204030204"/>
                <a:ea typeface="+mn-ea"/>
                <a:cs typeface="+mn-cs"/>
              </a:rPr>
              <a:t>                </a:t>
            </a:r>
            <a:r>
              <a:rPr kumimoji="0" lang="en-US" sz="11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Orchestrations</a:t>
            </a:r>
            <a:endParaRPr kumimoji="0" lang="en-CA" sz="11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3" name="Rectangle: Rounded Corners 242">
            <a:extLst>
              <a:ext uri="{FF2B5EF4-FFF2-40B4-BE49-F238E27FC236}">
                <a16:creationId xmlns:a16="http://schemas.microsoft.com/office/drawing/2014/main" id="{DDAD0086-13DD-8648-E998-F12650758A9C}"/>
              </a:ext>
            </a:extLst>
          </p:cNvPr>
          <p:cNvSpPr/>
          <p:nvPr/>
        </p:nvSpPr>
        <p:spPr>
          <a:xfrm>
            <a:off x="5257924" y="4555748"/>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Actions</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4" name="Rectangle: Rounded Corners 243">
            <a:extLst>
              <a:ext uri="{FF2B5EF4-FFF2-40B4-BE49-F238E27FC236}">
                <a16:creationId xmlns:a16="http://schemas.microsoft.com/office/drawing/2014/main" id="{1935988A-B157-331E-DC59-C8EE9DE7FB30}"/>
              </a:ext>
            </a:extLst>
          </p:cNvPr>
          <p:cNvSpPr/>
          <p:nvPr/>
        </p:nvSpPr>
        <p:spPr>
          <a:xfrm>
            <a:off x="7632848" y="3487745"/>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Tools</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5" name="Rectangle: Rounded Corners 244">
            <a:extLst>
              <a:ext uri="{FF2B5EF4-FFF2-40B4-BE49-F238E27FC236}">
                <a16:creationId xmlns:a16="http://schemas.microsoft.com/office/drawing/2014/main" id="{D2557042-507C-77D3-B05A-A3D0FD858B39}"/>
              </a:ext>
            </a:extLst>
          </p:cNvPr>
          <p:cNvSpPr/>
          <p:nvPr/>
        </p:nvSpPr>
        <p:spPr>
          <a:xfrm>
            <a:off x="5257924" y="2443380"/>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Memory</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6" name="TextBox 245">
            <a:extLst>
              <a:ext uri="{FF2B5EF4-FFF2-40B4-BE49-F238E27FC236}">
                <a16:creationId xmlns:a16="http://schemas.microsoft.com/office/drawing/2014/main" id="{8C7041F1-8D62-7197-6C09-B73CBF4864B7}"/>
              </a:ext>
            </a:extLst>
          </p:cNvPr>
          <p:cNvSpPr txBox="1"/>
          <p:nvPr/>
        </p:nvSpPr>
        <p:spPr>
          <a:xfrm>
            <a:off x="5455008" y="5647942"/>
            <a:ext cx="171217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Interactive or Event Driven</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48" name="Straight Connector 247">
            <a:extLst>
              <a:ext uri="{FF2B5EF4-FFF2-40B4-BE49-F238E27FC236}">
                <a16:creationId xmlns:a16="http://schemas.microsoft.com/office/drawing/2014/main" id="{13E8D4A7-58FB-2461-2F0F-DB1D43AA3106}"/>
              </a:ext>
            </a:extLst>
          </p:cNvPr>
          <p:cNvCxnSpPr>
            <a:cxnSpLocks/>
          </p:cNvCxnSpPr>
          <p:nvPr/>
        </p:nvCxnSpPr>
        <p:spPr>
          <a:xfrm flipV="1">
            <a:off x="4534317" y="3021026"/>
            <a:ext cx="0" cy="476976"/>
          </a:xfrm>
          <a:prstGeom prst="line">
            <a:avLst/>
          </a:prstGeom>
          <a:ln>
            <a:solidFill>
              <a:schemeClr val="accent6">
                <a:lumMod val="75000"/>
              </a:schemeClr>
            </a:solidFill>
            <a:prstDash val="dashDot"/>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677D158-87CA-540A-40B9-EE088C7F07E0}"/>
              </a:ext>
            </a:extLst>
          </p:cNvPr>
          <p:cNvCxnSpPr>
            <a:cxnSpLocks/>
          </p:cNvCxnSpPr>
          <p:nvPr/>
        </p:nvCxnSpPr>
        <p:spPr>
          <a:xfrm flipH="1">
            <a:off x="4528842" y="3013839"/>
            <a:ext cx="729082" cy="7788"/>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1629769-BE7F-A9E3-E5D4-F05BD23485FD}"/>
              </a:ext>
            </a:extLst>
          </p:cNvPr>
          <p:cNvCxnSpPr>
            <a:cxnSpLocks/>
          </p:cNvCxnSpPr>
          <p:nvPr/>
        </p:nvCxnSpPr>
        <p:spPr>
          <a:xfrm flipV="1">
            <a:off x="7857002" y="4234177"/>
            <a:ext cx="0" cy="476976"/>
          </a:xfrm>
          <a:prstGeom prst="line">
            <a:avLst/>
          </a:prstGeom>
          <a:ln>
            <a:solidFill>
              <a:srgbClr val="C03BC4"/>
            </a:solidFill>
            <a:prstDash val="dash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77A1F737-3B78-3047-D153-131B99AF0655}"/>
              </a:ext>
            </a:extLst>
          </p:cNvPr>
          <p:cNvCxnSpPr>
            <a:cxnSpLocks/>
          </p:cNvCxnSpPr>
          <p:nvPr/>
        </p:nvCxnSpPr>
        <p:spPr>
          <a:xfrm flipH="1">
            <a:off x="7130623" y="4750976"/>
            <a:ext cx="729082" cy="7788"/>
          </a:xfrm>
          <a:prstGeom prst="line">
            <a:avLst/>
          </a:prstGeom>
          <a:ln>
            <a:solidFill>
              <a:srgbClr val="C03BC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23005E6-FA17-3DF4-0E27-53867F9DC2FF}"/>
              </a:ext>
            </a:extLst>
          </p:cNvPr>
          <p:cNvCxnSpPr>
            <a:cxnSpLocks/>
          </p:cNvCxnSpPr>
          <p:nvPr/>
        </p:nvCxnSpPr>
        <p:spPr>
          <a:xfrm>
            <a:off x="2366448" y="3851050"/>
            <a:ext cx="47122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3" name="Straight Connector 252">
            <a:extLst>
              <a:ext uri="{FF2B5EF4-FFF2-40B4-BE49-F238E27FC236}">
                <a16:creationId xmlns:a16="http://schemas.microsoft.com/office/drawing/2014/main" id="{F8193A55-F306-346C-6A01-42A955A2370F}"/>
              </a:ext>
            </a:extLst>
          </p:cNvPr>
          <p:cNvCxnSpPr>
            <a:cxnSpLocks/>
            <a:stCxn id="241" idx="3"/>
            <a:endCxn id="242" idx="1"/>
          </p:cNvCxnSpPr>
          <p:nvPr/>
        </p:nvCxnSpPr>
        <p:spPr>
          <a:xfrm flipV="1">
            <a:off x="4766999" y="3851053"/>
            <a:ext cx="293858" cy="1"/>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4" name="Straight Connector 253">
            <a:extLst>
              <a:ext uri="{FF2B5EF4-FFF2-40B4-BE49-F238E27FC236}">
                <a16:creationId xmlns:a16="http://schemas.microsoft.com/office/drawing/2014/main" id="{2ACB6DCE-31B4-422F-A4B3-80A8BE1251D6}"/>
              </a:ext>
            </a:extLst>
          </p:cNvPr>
          <p:cNvCxnSpPr>
            <a:cxnSpLocks/>
            <a:stCxn id="242" idx="3"/>
            <a:endCxn id="244" idx="1"/>
          </p:cNvCxnSpPr>
          <p:nvPr/>
        </p:nvCxnSpPr>
        <p:spPr>
          <a:xfrm flipV="1">
            <a:off x="7346670" y="3851052"/>
            <a:ext cx="286178" cy="1"/>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5" name="Straight Connector 254">
            <a:extLst>
              <a:ext uri="{FF2B5EF4-FFF2-40B4-BE49-F238E27FC236}">
                <a16:creationId xmlns:a16="http://schemas.microsoft.com/office/drawing/2014/main" id="{193622C7-6545-D591-B57F-E43552DD8C12}"/>
              </a:ext>
            </a:extLst>
          </p:cNvPr>
          <p:cNvCxnSpPr>
            <a:cxnSpLocks/>
            <a:stCxn id="242" idx="0"/>
            <a:endCxn id="245" idx="2"/>
          </p:cNvCxnSpPr>
          <p:nvPr/>
        </p:nvCxnSpPr>
        <p:spPr>
          <a:xfrm flipH="1" flipV="1">
            <a:off x="6203763" y="3169993"/>
            <a:ext cx="1" cy="297935"/>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63B81568-8804-D4B0-F4AF-310AF2F2C5FD}"/>
              </a:ext>
            </a:extLst>
          </p:cNvPr>
          <p:cNvCxnSpPr>
            <a:cxnSpLocks/>
            <a:stCxn id="242" idx="2"/>
            <a:endCxn id="243" idx="0"/>
          </p:cNvCxnSpPr>
          <p:nvPr/>
        </p:nvCxnSpPr>
        <p:spPr>
          <a:xfrm flipH="1">
            <a:off x="6203763" y="4234177"/>
            <a:ext cx="1" cy="321571"/>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B0DC4B03-1ED7-0469-C867-719115C823A9}"/>
              </a:ext>
            </a:extLst>
          </p:cNvPr>
          <p:cNvCxnSpPr>
            <a:cxnSpLocks/>
          </p:cNvCxnSpPr>
          <p:nvPr/>
        </p:nvCxnSpPr>
        <p:spPr>
          <a:xfrm>
            <a:off x="6205907" y="2086903"/>
            <a:ext cx="0" cy="339835"/>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58" name="Left Bracket 257">
            <a:extLst>
              <a:ext uri="{FF2B5EF4-FFF2-40B4-BE49-F238E27FC236}">
                <a16:creationId xmlns:a16="http://schemas.microsoft.com/office/drawing/2014/main" id="{5CF8FD3D-E801-AD57-5222-0205D74DF12B}"/>
              </a:ext>
            </a:extLst>
          </p:cNvPr>
          <p:cNvSpPr/>
          <p:nvPr/>
        </p:nvSpPr>
        <p:spPr>
          <a:xfrm rot="16200000">
            <a:off x="6132971" y="756961"/>
            <a:ext cx="141582" cy="2518640"/>
          </a:xfrm>
          <a:prstGeom prst="leftBracket">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TextBox 258">
            <a:extLst>
              <a:ext uri="{FF2B5EF4-FFF2-40B4-BE49-F238E27FC236}">
                <a16:creationId xmlns:a16="http://schemas.microsoft.com/office/drawing/2014/main" id="{6430A42D-4176-FA39-C333-F645F4C89EDB}"/>
              </a:ext>
            </a:extLst>
          </p:cNvPr>
          <p:cNvSpPr txBox="1"/>
          <p:nvPr/>
        </p:nvSpPr>
        <p:spPr>
          <a:xfrm>
            <a:off x="6875024" y="1636522"/>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Long Term Memory</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60" name="Straight Connector 259">
            <a:extLst>
              <a:ext uri="{FF2B5EF4-FFF2-40B4-BE49-F238E27FC236}">
                <a16:creationId xmlns:a16="http://schemas.microsoft.com/office/drawing/2014/main" id="{68CBB0C5-B691-7204-2BC8-D51E5E7A08DB}"/>
              </a:ext>
            </a:extLst>
          </p:cNvPr>
          <p:cNvCxnSpPr>
            <a:cxnSpLocks/>
          </p:cNvCxnSpPr>
          <p:nvPr/>
        </p:nvCxnSpPr>
        <p:spPr>
          <a:xfrm flipH="1">
            <a:off x="9524525" y="3839186"/>
            <a:ext cx="333670"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61" name="Left Bracket 260">
            <a:extLst>
              <a:ext uri="{FF2B5EF4-FFF2-40B4-BE49-F238E27FC236}">
                <a16:creationId xmlns:a16="http://schemas.microsoft.com/office/drawing/2014/main" id="{4F5B0E1D-18B1-7FB3-97C6-FE5FACF80E23}"/>
              </a:ext>
            </a:extLst>
          </p:cNvPr>
          <p:cNvSpPr/>
          <p:nvPr/>
        </p:nvSpPr>
        <p:spPr>
          <a:xfrm>
            <a:off x="9900785" y="3330471"/>
            <a:ext cx="176666" cy="1064526"/>
          </a:xfrm>
          <a:prstGeom prst="leftBracket">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TextBox 261">
            <a:extLst>
              <a:ext uri="{FF2B5EF4-FFF2-40B4-BE49-F238E27FC236}">
                <a16:creationId xmlns:a16="http://schemas.microsoft.com/office/drawing/2014/main" id="{16F09C2B-3956-0E75-2A79-6561B1A8525D}"/>
              </a:ext>
            </a:extLst>
          </p:cNvPr>
          <p:cNvSpPr txBox="1"/>
          <p:nvPr/>
        </p:nvSpPr>
        <p:spPr>
          <a:xfrm>
            <a:off x="10120041" y="3196181"/>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Semantic Functions</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sp>
        <p:nvSpPr>
          <p:cNvPr id="263" name="TextBox 262">
            <a:extLst>
              <a:ext uri="{FF2B5EF4-FFF2-40B4-BE49-F238E27FC236}">
                <a16:creationId xmlns:a16="http://schemas.microsoft.com/office/drawing/2014/main" id="{71A00A5C-AEA8-BBD6-BF47-EE176E92E555}"/>
              </a:ext>
            </a:extLst>
          </p:cNvPr>
          <p:cNvSpPr txBox="1"/>
          <p:nvPr/>
        </p:nvSpPr>
        <p:spPr>
          <a:xfrm>
            <a:off x="10194316" y="4268004"/>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Native Functions</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sp>
        <p:nvSpPr>
          <p:cNvPr id="264" name="Rectangle: Rounded Corners 263">
            <a:extLst>
              <a:ext uri="{FF2B5EF4-FFF2-40B4-BE49-F238E27FC236}">
                <a16:creationId xmlns:a16="http://schemas.microsoft.com/office/drawing/2014/main" id="{19550D09-2D6F-0F90-E50A-FFBF21C3FE66}"/>
              </a:ext>
            </a:extLst>
          </p:cNvPr>
          <p:cNvSpPr/>
          <p:nvPr/>
        </p:nvSpPr>
        <p:spPr>
          <a:xfrm>
            <a:off x="8813691" y="5754982"/>
            <a:ext cx="1306350" cy="728201"/>
          </a:xfrm>
          <a:prstGeom prst="roundRect">
            <a:avLst/>
          </a:prstGeom>
          <a:solidFill>
            <a:srgbClr val="8DC8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C03BC4">
                    <a:lumMod val="75000"/>
                  </a:srgbClr>
                </a:solidFill>
                <a:effectLst/>
                <a:uLnTx/>
                <a:uFillTx/>
                <a:latin typeface="Calibri" panose="020F0502020204030204"/>
                <a:ea typeface="+mn-ea"/>
                <a:cs typeface="+mn-cs"/>
              </a:rPr>
              <a:t>Environment</a:t>
            </a:r>
          </a:p>
        </p:txBody>
      </p:sp>
      <p:pic>
        <p:nvPicPr>
          <p:cNvPr id="265" name="Picture 264">
            <a:extLst>
              <a:ext uri="{FF2B5EF4-FFF2-40B4-BE49-F238E27FC236}">
                <a16:creationId xmlns:a16="http://schemas.microsoft.com/office/drawing/2014/main" id="{01131D61-8B87-711A-8910-D5CCF0C03188}"/>
              </a:ext>
            </a:extLst>
          </p:cNvPr>
          <p:cNvPicPr>
            <a:picLocks noChangeAspect="1"/>
          </p:cNvPicPr>
          <p:nvPr/>
        </p:nvPicPr>
        <p:blipFill>
          <a:blip r:embed="rId4">
            <a:duotone>
              <a:schemeClr val="accent4">
                <a:shade val="45000"/>
                <a:satMod val="135000"/>
              </a:schemeClr>
              <a:prstClr val="white"/>
            </a:duotone>
          </a:blip>
          <a:stretch>
            <a:fillRect/>
          </a:stretch>
        </p:blipFill>
        <p:spPr>
          <a:xfrm>
            <a:off x="4774507" y="6038243"/>
            <a:ext cx="411648" cy="411648"/>
          </a:xfrm>
          <a:prstGeom prst="rect">
            <a:avLst/>
          </a:prstGeom>
        </p:spPr>
      </p:pic>
      <p:pic>
        <p:nvPicPr>
          <p:cNvPr id="266" name="Picture 265">
            <a:extLst>
              <a:ext uri="{FF2B5EF4-FFF2-40B4-BE49-F238E27FC236}">
                <a16:creationId xmlns:a16="http://schemas.microsoft.com/office/drawing/2014/main" id="{5B27A57D-588D-F839-A82A-AB4E2D48FD04}"/>
              </a:ext>
            </a:extLst>
          </p:cNvPr>
          <p:cNvPicPr>
            <a:picLocks noChangeAspect="1"/>
          </p:cNvPicPr>
          <p:nvPr/>
        </p:nvPicPr>
        <p:blipFill>
          <a:blip r:embed="rId4">
            <a:duotone>
              <a:schemeClr val="accent5">
                <a:shade val="45000"/>
                <a:satMod val="135000"/>
              </a:schemeClr>
              <a:prstClr val="white"/>
            </a:duotone>
          </a:blip>
          <a:stretch>
            <a:fillRect/>
          </a:stretch>
        </p:blipFill>
        <p:spPr>
          <a:xfrm>
            <a:off x="6354187" y="6052651"/>
            <a:ext cx="411648" cy="411648"/>
          </a:xfrm>
          <a:prstGeom prst="rect">
            <a:avLst/>
          </a:prstGeom>
        </p:spPr>
      </p:pic>
      <p:pic>
        <p:nvPicPr>
          <p:cNvPr id="267" name="Picture 266">
            <a:extLst>
              <a:ext uri="{FF2B5EF4-FFF2-40B4-BE49-F238E27FC236}">
                <a16:creationId xmlns:a16="http://schemas.microsoft.com/office/drawing/2014/main" id="{983421EF-27D9-2B3B-0E12-F192F2A763B7}"/>
              </a:ext>
            </a:extLst>
          </p:cNvPr>
          <p:cNvPicPr>
            <a:picLocks noChangeAspect="1"/>
          </p:cNvPicPr>
          <p:nvPr/>
        </p:nvPicPr>
        <p:blipFill>
          <a:blip r:embed="rId4">
            <a:duotone>
              <a:schemeClr val="accent6">
                <a:shade val="45000"/>
                <a:satMod val="135000"/>
              </a:schemeClr>
              <a:prstClr val="white"/>
            </a:duotone>
          </a:blip>
          <a:stretch>
            <a:fillRect/>
          </a:stretch>
        </p:blipFill>
        <p:spPr>
          <a:xfrm>
            <a:off x="5709681" y="6052651"/>
            <a:ext cx="411648" cy="411648"/>
          </a:xfrm>
          <a:prstGeom prst="rect">
            <a:avLst/>
          </a:prstGeom>
        </p:spPr>
      </p:pic>
      <p:pic>
        <p:nvPicPr>
          <p:cNvPr id="268" name="Picture 267">
            <a:extLst>
              <a:ext uri="{FF2B5EF4-FFF2-40B4-BE49-F238E27FC236}">
                <a16:creationId xmlns:a16="http://schemas.microsoft.com/office/drawing/2014/main" id="{649BC930-7667-E75B-2F03-7F3943656C83}"/>
              </a:ext>
            </a:extLst>
          </p:cNvPr>
          <p:cNvPicPr>
            <a:picLocks noChangeAspect="1"/>
          </p:cNvPicPr>
          <p:nvPr/>
        </p:nvPicPr>
        <p:blipFill>
          <a:blip r:embed="rId5">
            <a:lum bright="70000" contrast="-70000"/>
          </a:blip>
          <a:stretch>
            <a:fillRect/>
          </a:stretch>
        </p:blipFill>
        <p:spPr>
          <a:xfrm>
            <a:off x="7675696" y="6138288"/>
            <a:ext cx="311603" cy="311603"/>
          </a:xfrm>
          <a:prstGeom prst="rect">
            <a:avLst/>
          </a:prstGeom>
        </p:spPr>
      </p:pic>
      <p:sp>
        <p:nvSpPr>
          <p:cNvPr id="269" name="Freeform: Shape 268">
            <a:extLst>
              <a:ext uri="{FF2B5EF4-FFF2-40B4-BE49-F238E27FC236}">
                <a16:creationId xmlns:a16="http://schemas.microsoft.com/office/drawing/2014/main" id="{DC696DF3-371F-1F02-7FBF-9646A7DB9C64}"/>
              </a:ext>
            </a:extLst>
          </p:cNvPr>
          <p:cNvSpPr/>
          <p:nvPr/>
        </p:nvSpPr>
        <p:spPr>
          <a:xfrm>
            <a:off x="4628395" y="6031026"/>
            <a:ext cx="148677" cy="366855"/>
          </a:xfrm>
          <a:custGeom>
            <a:avLst/>
            <a:gdLst>
              <a:gd name="connsiteX0" fmla="*/ 99398 w 148677"/>
              <a:gd name="connsiteY0" fmla="*/ 366855 h 366855"/>
              <a:gd name="connsiteX1" fmla="*/ 840 w 148677"/>
              <a:gd name="connsiteY1" fmla="*/ 186165 h 366855"/>
              <a:gd name="connsiteX2" fmla="*/ 148677 w 148677"/>
              <a:gd name="connsiteY2" fmla="*/ 0 h 366855"/>
              <a:gd name="connsiteX3" fmla="*/ 148677 w 148677"/>
              <a:gd name="connsiteY3" fmla="*/ 0 h 366855"/>
            </a:gdLst>
            <a:ahLst/>
            <a:cxnLst>
              <a:cxn ang="0">
                <a:pos x="connsiteX0" y="connsiteY0"/>
              </a:cxn>
              <a:cxn ang="0">
                <a:pos x="connsiteX1" y="connsiteY1"/>
              </a:cxn>
              <a:cxn ang="0">
                <a:pos x="connsiteX2" y="connsiteY2"/>
              </a:cxn>
              <a:cxn ang="0">
                <a:pos x="connsiteX3" y="connsiteY3"/>
              </a:cxn>
            </a:cxnLst>
            <a:rect l="l" t="t" r="r" b="b"/>
            <a:pathLst>
              <a:path w="148677" h="366855">
                <a:moveTo>
                  <a:pt x="99398" y="366855"/>
                </a:moveTo>
                <a:cubicBezTo>
                  <a:pt x="46012" y="307081"/>
                  <a:pt x="-7373" y="247308"/>
                  <a:pt x="840" y="186165"/>
                </a:cubicBezTo>
                <a:cubicBezTo>
                  <a:pt x="9053" y="125022"/>
                  <a:pt x="148677" y="0"/>
                  <a:pt x="148677" y="0"/>
                </a:cubicBezTo>
                <a:lnTo>
                  <a:pt x="148677" y="0"/>
                </a:lnTo>
              </a:path>
            </a:pathLst>
          </a:custGeom>
          <a:noFill/>
          <a:ln w="25400" cap="flat">
            <a:gradFill>
              <a:gsLst>
                <a:gs pos="0">
                  <a:srgbClr val="0078D4"/>
                </a:gs>
                <a:gs pos="47000">
                  <a:srgbClr val="8660C5"/>
                </a:gs>
                <a:gs pos="99000">
                  <a:srgbClr val="FF9349"/>
                </a:gs>
              </a:gsLst>
              <a:lin ang="1800000" scaled="0"/>
            </a:gra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0" name="Freeform: Shape 269">
            <a:extLst>
              <a:ext uri="{FF2B5EF4-FFF2-40B4-BE49-F238E27FC236}">
                <a16:creationId xmlns:a16="http://schemas.microsoft.com/office/drawing/2014/main" id="{1B00CE1E-58E5-ED4D-D829-5FB57A40C3F1}"/>
              </a:ext>
            </a:extLst>
          </p:cNvPr>
          <p:cNvSpPr/>
          <p:nvPr/>
        </p:nvSpPr>
        <p:spPr>
          <a:xfrm rot="10449657">
            <a:off x="5183955" y="6048587"/>
            <a:ext cx="148677" cy="366855"/>
          </a:xfrm>
          <a:custGeom>
            <a:avLst/>
            <a:gdLst>
              <a:gd name="connsiteX0" fmla="*/ 99398 w 148677"/>
              <a:gd name="connsiteY0" fmla="*/ 366855 h 366855"/>
              <a:gd name="connsiteX1" fmla="*/ 840 w 148677"/>
              <a:gd name="connsiteY1" fmla="*/ 186165 h 366855"/>
              <a:gd name="connsiteX2" fmla="*/ 148677 w 148677"/>
              <a:gd name="connsiteY2" fmla="*/ 0 h 366855"/>
              <a:gd name="connsiteX3" fmla="*/ 148677 w 148677"/>
              <a:gd name="connsiteY3" fmla="*/ 0 h 366855"/>
            </a:gdLst>
            <a:ahLst/>
            <a:cxnLst>
              <a:cxn ang="0">
                <a:pos x="connsiteX0" y="connsiteY0"/>
              </a:cxn>
              <a:cxn ang="0">
                <a:pos x="connsiteX1" y="connsiteY1"/>
              </a:cxn>
              <a:cxn ang="0">
                <a:pos x="connsiteX2" y="connsiteY2"/>
              </a:cxn>
              <a:cxn ang="0">
                <a:pos x="connsiteX3" y="connsiteY3"/>
              </a:cxn>
            </a:cxnLst>
            <a:rect l="l" t="t" r="r" b="b"/>
            <a:pathLst>
              <a:path w="148677" h="366855">
                <a:moveTo>
                  <a:pt x="99398" y="366855"/>
                </a:moveTo>
                <a:cubicBezTo>
                  <a:pt x="46012" y="307081"/>
                  <a:pt x="-7373" y="247308"/>
                  <a:pt x="840" y="186165"/>
                </a:cubicBezTo>
                <a:cubicBezTo>
                  <a:pt x="9053" y="125022"/>
                  <a:pt x="148677" y="0"/>
                  <a:pt x="148677" y="0"/>
                </a:cubicBezTo>
                <a:lnTo>
                  <a:pt x="148677" y="0"/>
                </a:lnTo>
              </a:path>
            </a:pathLst>
          </a:custGeom>
          <a:noFill/>
          <a:ln w="25400" cap="flat">
            <a:gradFill>
              <a:gsLst>
                <a:gs pos="0">
                  <a:srgbClr val="0078D4"/>
                </a:gs>
                <a:gs pos="47000">
                  <a:srgbClr val="8660C5"/>
                </a:gs>
                <a:gs pos="99000">
                  <a:srgbClr val="FF9349"/>
                </a:gs>
              </a:gsLst>
              <a:lin ang="1800000" scaled="0"/>
            </a:gra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1" name="TextBox 270">
            <a:extLst>
              <a:ext uri="{FF2B5EF4-FFF2-40B4-BE49-F238E27FC236}">
                <a16:creationId xmlns:a16="http://schemas.microsoft.com/office/drawing/2014/main" id="{2CC39669-2510-02DF-EFC2-706E4CBE8367}"/>
              </a:ext>
            </a:extLst>
          </p:cNvPr>
          <p:cNvSpPr txBox="1"/>
          <p:nvPr/>
        </p:nvSpPr>
        <p:spPr>
          <a:xfrm>
            <a:off x="4406424" y="6483183"/>
            <a:ext cx="11499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Single Agent</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72" name="Straight Connector 271">
            <a:extLst>
              <a:ext uri="{FF2B5EF4-FFF2-40B4-BE49-F238E27FC236}">
                <a16:creationId xmlns:a16="http://schemas.microsoft.com/office/drawing/2014/main" id="{CFD3F7AE-C5F6-9C97-19A1-DD6DC95D12ED}"/>
              </a:ext>
            </a:extLst>
          </p:cNvPr>
          <p:cNvCxnSpPr>
            <a:cxnSpLocks/>
          </p:cNvCxnSpPr>
          <p:nvPr/>
        </p:nvCxnSpPr>
        <p:spPr>
          <a:xfrm flipV="1">
            <a:off x="5556369" y="6020598"/>
            <a:ext cx="0" cy="533460"/>
          </a:xfrm>
          <a:prstGeom prst="line">
            <a:avLst/>
          </a:prstGeom>
          <a:ln>
            <a:solidFill>
              <a:schemeClr val="bg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B6E44245-6776-CDB1-5F20-B2368F6AF7D3}"/>
              </a:ext>
            </a:extLst>
          </p:cNvPr>
          <p:cNvCxnSpPr>
            <a:cxnSpLocks/>
          </p:cNvCxnSpPr>
          <p:nvPr/>
        </p:nvCxnSpPr>
        <p:spPr>
          <a:xfrm flipH="1">
            <a:off x="6129451" y="6206800"/>
            <a:ext cx="18164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D57E3C51-2C51-9D67-571A-DCE51B02F96E}"/>
              </a:ext>
            </a:extLst>
          </p:cNvPr>
          <p:cNvCxnSpPr>
            <a:cxnSpLocks/>
          </p:cNvCxnSpPr>
          <p:nvPr/>
        </p:nvCxnSpPr>
        <p:spPr>
          <a:xfrm>
            <a:off x="6139467" y="6397881"/>
            <a:ext cx="21636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sp>
        <p:nvSpPr>
          <p:cNvPr id="275" name="TextBox 274">
            <a:extLst>
              <a:ext uri="{FF2B5EF4-FFF2-40B4-BE49-F238E27FC236}">
                <a16:creationId xmlns:a16="http://schemas.microsoft.com/office/drawing/2014/main" id="{9C74483A-F549-25A8-A26B-0EBBCBFECD99}"/>
              </a:ext>
            </a:extLst>
          </p:cNvPr>
          <p:cNvSpPr txBox="1"/>
          <p:nvPr/>
        </p:nvSpPr>
        <p:spPr>
          <a:xfrm>
            <a:off x="5655638" y="6492946"/>
            <a:ext cx="11499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Agent-Agent</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76" name="Straight Connector 275">
            <a:extLst>
              <a:ext uri="{FF2B5EF4-FFF2-40B4-BE49-F238E27FC236}">
                <a16:creationId xmlns:a16="http://schemas.microsoft.com/office/drawing/2014/main" id="{843FF546-40E9-ADD9-5A94-195ADD2701B8}"/>
              </a:ext>
            </a:extLst>
          </p:cNvPr>
          <p:cNvCxnSpPr>
            <a:cxnSpLocks/>
          </p:cNvCxnSpPr>
          <p:nvPr/>
        </p:nvCxnSpPr>
        <p:spPr>
          <a:xfrm flipV="1">
            <a:off x="6906742" y="6020598"/>
            <a:ext cx="0" cy="533460"/>
          </a:xfrm>
          <a:prstGeom prst="line">
            <a:avLst/>
          </a:prstGeom>
          <a:ln>
            <a:solidFill>
              <a:schemeClr val="bg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7" name="Picture 276">
            <a:extLst>
              <a:ext uri="{FF2B5EF4-FFF2-40B4-BE49-F238E27FC236}">
                <a16:creationId xmlns:a16="http://schemas.microsoft.com/office/drawing/2014/main" id="{6D0A7E39-2FAF-30C0-B16F-E502C0949058}"/>
              </a:ext>
            </a:extLst>
          </p:cNvPr>
          <p:cNvPicPr>
            <a:picLocks noChangeAspect="1"/>
          </p:cNvPicPr>
          <p:nvPr/>
        </p:nvPicPr>
        <p:blipFill>
          <a:blip r:embed="rId4">
            <a:duotone>
              <a:schemeClr val="accent4">
                <a:shade val="45000"/>
                <a:satMod val="135000"/>
              </a:schemeClr>
              <a:prstClr val="white"/>
            </a:duotone>
          </a:blip>
          <a:stretch>
            <a:fillRect/>
          </a:stretch>
        </p:blipFill>
        <p:spPr>
          <a:xfrm>
            <a:off x="7065103" y="6073416"/>
            <a:ext cx="411648" cy="411648"/>
          </a:xfrm>
          <a:prstGeom prst="rect">
            <a:avLst/>
          </a:prstGeom>
        </p:spPr>
      </p:pic>
      <p:cxnSp>
        <p:nvCxnSpPr>
          <p:cNvPr id="278" name="Straight Connector 277">
            <a:extLst>
              <a:ext uri="{FF2B5EF4-FFF2-40B4-BE49-F238E27FC236}">
                <a16:creationId xmlns:a16="http://schemas.microsoft.com/office/drawing/2014/main" id="{4603146B-64BF-041B-D1C9-F7776DA61919}"/>
              </a:ext>
            </a:extLst>
          </p:cNvPr>
          <p:cNvCxnSpPr>
            <a:cxnSpLocks/>
          </p:cNvCxnSpPr>
          <p:nvPr/>
        </p:nvCxnSpPr>
        <p:spPr>
          <a:xfrm flipH="1">
            <a:off x="7494052" y="6214770"/>
            <a:ext cx="18164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79" name="Straight Connector 278">
            <a:extLst>
              <a:ext uri="{FF2B5EF4-FFF2-40B4-BE49-F238E27FC236}">
                <a16:creationId xmlns:a16="http://schemas.microsoft.com/office/drawing/2014/main" id="{3388AD1E-F577-4D5B-8872-E7127A1B01AE}"/>
              </a:ext>
            </a:extLst>
          </p:cNvPr>
          <p:cNvCxnSpPr>
            <a:cxnSpLocks/>
          </p:cNvCxnSpPr>
          <p:nvPr/>
        </p:nvCxnSpPr>
        <p:spPr>
          <a:xfrm>
            <a:off x="7465743" y="6405851"/>
            <a:ext cx="21636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sp>
        <p:nvSpPr>
          <p:cNvPr id="280" name="TextBox 279">
            <a:extLst>
              <a:ext uri="{FF2B5EF4-FFF2-40B4-BE49-F238E27FC236}">
                <a16:creationId xmlns:a16="http://schemas.microsoft.com/office/drawing/2014/main" id="{FED3305E-CD21-508C-B3C0-664789CAF40E}"/>
              </a:ext>
            </a:extLst>
          </p:cNvPr>
          <p:cNvSpPr txBox="1"/>
          <p:nvPr/>
        </p:nvSpPr>
        <p:spPr>
          <a:xfrm>
            <a:off x="6964403" y="6497561"/>
            <a:ext cx="11499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Agent-Human</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pic>
        <p:nvPicPr>
          <p:cNvPr id="285" name="Picture 284">
            <a:extLst>
              <a:ext uri="{FF2B5EF4-FFF2-40B4-BE49-F238E27FC236}">
                <a16:creationId xmlns:a16="http://schemas.microsoft.com/office/drawing/2014/main" id="{E9E8B937-3FAD-1F90-7243-09B70B9D77DC}"/>
              </a:ext>
            </a:extLst>
          </p:cNvPr>
          <p:cNvPicPr>
            <a:picLocks noChangeAspect="1"/>
          </p:cNvPicPr>
          <p:nvPr/>
        </p:nvPicPr>
        <p:blipFill>
          <a:blip r:embed="rId6"/>
          <a:stretch>
            <a:fillRect/>
          </a:stretch>
        </p:blipFill>
        <p:spPr>
          <a:xfrm>
            <a:off x="6574463" y="3533762"/>
            <a:ext cx="601121" cy="601121"/>
          </a:xfrm>
          <a:prstGeom prst="rect">
            <a:avLst/>
          </a:prstGeom>
        </p:spPr>
      </p:pic>
      <p:cxnSp>
        <p:nvCxnSpPr>
          <p:cNvPr id="286" name="Straight Connector 285">
            <a:extLst>
              <a:ext uri="{FF2B5EF4-FFF2-40B4-BE49-F238E27FC236}">
                <a16:creationId xmlns:a16="http://schemas.microsoft.com/office/drawing/2014/main" id="{5BE0B0D1-DD37-FEA2-0E3A-97E0A6F2CE5E}"/>
              </a:ext>
            </a:extLst>
          </p:cNvPr>
          <p:cNvCxnSpPr>
            <a:cxnSpLocks/>
          </p:cNvCxnSpPr>
          <p:nvPr/>
        </p:nvCxnSpPr>
        <p:spPr>
          <a:xfrm flipV="1">
            <a:off x="8162562" y="5489715"/>
            <a:ext cx="0" cy="476976"/>
          </a:xfrm>
          <a:prstGeom prst="line">
            <a:avLst/>
          </a:prstGeom>
          <a:ln>
            <a:solidFill>
              <a:srgbClr val="C03BC4"/>
            </a:solidFill>
            <a:prstDash val="dash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C81F43E5-5330-A516-19C8-B77C4C4A6390}"/>
              </a:ext>
            </a:extLst>
          </p:cNvPr>
          <p:cNvCxnSpPr>
            <a:cxnSpLocks/>
          </p:cNvCxnSpPr>
          <p:nvPr/>
        </p:nvCxnSpPr>
        <p:spPr>
          <a:xfrm>
            <a:off x="8162562" y="5969931"/>
            <a:ext cx="651129" cy="11776"/>
          </a:xfrm>
          <a:prstGeom prst="line">
            <a:avLst/>
          </a:prstGeom>
          <a:ln>
            <a:solidFill>
              <a:srgbClr val="C03BC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EA571AC5-E0E0-9715-A087-91B090D2A734}"/>
              </a:ext>
            </a:extLst>
          </p:cNvPr>
          <p:cNvCxnSpPr>
            <a:cxnSpLocks/>
          </p:cNvCxnSpPr>
          <p:nvPr/>
        </p:nvCxnSpPr>
        <p:spPr>
          <a:xfrm flipV="1">
            <a:off x="9365795" y="5489715"/>
            <a:ext cx="0" cy="250645"/>
          </a:xfrm>
          <a:prstGeom prst="line">
            <a:avLst/>
          </a:prstGeom>
          <a:ln>
            <a:solidFill>
              <a:srgbClr val="C03BC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D9824ED6-3374-6601-B926-1ADC0061E1EE}"/>
              </a:ext>
            </a:extLst>
          </p:cNvPr>
          <p:cNvSpPr txBox="1"/>
          <p:nvPr/>
        </p:nvSpPr>
        <p:spPr>
          <a:xfrm>
            <a:off x="302499" y="3121127"/>
            <a:ext cx="2246597" cy="120032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C03BC4">
                    <a:lumMod val="75000"/>
                  </a:srgbClr>
                </a:solidFill>
                <a:effectLst/>
                <a:uLnTx/>
                <a:uFillTx/>
                <a:latin typeface="Segoe Sans Tex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C03BC4">
                    <a:lumMod val="75000"/>
                  </a:srgbClr>
                </a:solidFill>
                <a:effectLst/>
                <a:uLnTx/>
                <a:uFillTx/>
                <a:latin typeface="Segoe Sans Text"/>
                <a:ea typeface="+mn-ea"/>
                <a:cs typeface="+mn-cs"/>
              </a:rPr>
              <a:t>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a:ln>
                <a:noFill/>
              </a:ln>
              <a:solidFill>
                <a:srgbClr val="C03BC4">
                  <a:lumMod val="75000"/>
                </a:srgbClr>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3BC4">
                    <a:lumMod val="75000"/>
                  </a:srgbClr>
                </a:solidFill>
                <a:effectLst/>
                <a:uLnTx/>
                <a:uFillTx/>
                <a:latin typeface="Segoe Sans Text"/>
                <a:ea typeface="+mn-ea"/>
                <a:cs typeface="+mn-cs"/>
              </a:rPr>
              <a:t> “</a:t>
            </a:r>
            <a:r>
              <a:rPr kumimoji="0" lang="en-US" sz="900" b="1" i="1" u="none" strike="noStrike" kern="1200" cap="none" spc="0" normalizeH="0" baseline="0" noProof="0">
                <a:ln>
                  <a:noFill/>
                </a:ln>
                <a:solidFill>
                  <a:srgbClr val="C03BC4">
                    <a:lumMod val="75000"/>
                  </a:srgbClr>
                </a:solidFill>
                <a:effectLst/>
                <a:uLnTx/>
                <a:uFillTx/>
                <a:latin typeface="Segoe Sans Text (Body)"/>
                <a:ea typeface="+mn-ea"/>
                <a:cs typeface="+mn-cs"/>
              </a:rPr>
              <a:t>Find pizza restaurants near me that have Margherita pizza on the menu?</a:t>
            </a:r>
            <a:r>
              <a:rPr kumimoji="0" lang="en-US" sz="900" b="0" i="1" u="none" strike="noStrike" kern="1200" cap="none" spc="0" normalizeH="0" baseline="0" noProof="0">
                <a:ln>
                  <a:noFill/>
                </a:ln>
                <a:solidFill>
                  <a:srgbClr val="C03BC4">
                    <a:lumMod val="75000"/>
                  </a:srgbClr>
                </a:solidFill>
                <a:effectLst/>
                <a:uLnTx/>
                <a:uFillTx/>
                <a:latin typeface="Segoe Sans Text"/>
                <a:ea typeface="+mn-ea"/>
                <a:cs typeface="+mn-cs"/>
              </a:rPr>
              <a:t>”</a:t>
            </a:r>
            <a:r>
              <a:rPr kumimoji="0" lang="en-US" sz="900" b="0" i="0" u="none" strike="noStrike" kern="1200" cap="none" spc="0" normalizeH="0" baseline="0" noProof="0">
                <a:ln>
                  <a:noFill/>
                </a:ln>
                <a:solidFill>
                  <a:srgbClr val="000000"/>
                </a:solidFill>
                <a:effectLst/>
                <a:uLnTx/>
                <a:uFillTx/>
                <a:latin typeface="Segoe Sans Text"/>
                <a:ea typeface="+mn-ea"/>
                <a:cs typeface="+mn-cs"/>
              </a:rPr>
              <a:t> </a:t>
            </a:r>
          </a:p>
        </p:txBody>
      </p:sp>
    </p:spTree>
    <p:extLst>
      <p:ext uri="{BB962C8B-B14F-4D97-AF65-F5344CB8AC3E}">
        <p14:creationId xmlns:p14="http://schemas.microsoft.com/office/powerpoint/2010/main" val="317360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78A40-8650-5338-4224-91A1A32C2C2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F3B910D6-6330-E355-E574-847DC3FBF4EC}"/>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BB3F3219-A228-C592-D96C-7C043DC08D49}"/>
              </a:ext>
              <a:ext uri="{C183D7F6-B498-43B3-948B-1728B52AA6E4}">
                <adec:decorative xmlns:adec="http://schemas.microsoft.com/office/drawing/2017/decorative" val="0"/>
              </a:ext>
            </a:extLst>
          </p:cNvPr>
          <p:cNvSpPr txBox="1">
            <a:spLocks/>
          </p:cNvSpPr>
          <p:nvPr/>
        </p:nvSpPr>
        <p:spPr>
          <a:xfrm>
            <a:off x="4355947" y="2845771"/>
            <a:ext cx="3480120"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2</a:t>
            </a:r>
          </a:p>
          <a:p>
            <a:pPr defTabSz="2899785">
              <a:spcBef>
                <a:spcPts val="1205"/>
              </a:spcBef>
              <a:buSzPct val="90000"/>
              <a:defRPr/>
            </a:pPr>
            <a:r>
              <a:rPr lang="en-US" sz="3200" b="1" dirty="0">
                <a:gradFill>
                  <a:gsLst>
                    <a:gs pos="16514">
                      <a:srgbClr val="291817"/>
                    </a:gs>
                    <a:gs pos="34862">
                      <a:srgbClr val="291817"/>
                    </a:gs>
                  </a:gsLst>
                  <a:lin ang="5400000" scaled="1"/>
                </a:gradFill>
              </a:rPr>
              <a:t>What is Agentic AI?</a:t>
            </a:r>
          </a:p>
        </p:txBody>
      </p:sp>
    </p:spTree>
    <p:extLst>
      <p:ext uri="{BB962C8B-B14F-4D97-AF65-F5344CB8AC3E}">
        <p14:creationId xmlns:p14="http://schemas.microsoft.com/office/powerpoint/2010/main" val="716221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10.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1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3.xml><?xml version="1.0" encoding="utf-8"?>
<a:theme xmlns:a="http://schemas.openxmlformats.org/drawingml/2006/main" name="2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4.xml><?xml version="1.0" encoding="utf-8"?>
<a:theme xmlns:a="http://schemas.openxmlformats.org/drawingml/2006/main" name="MSFT Cloud_Industry Slide Template-16x9">
  <a:themeElements>
    <a:clrScheme name="MSFT Cloud">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0078D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Cloud_Industry Slide Template-16x9_v06.potx" id="{22F967BE-1BE3-4E33-9E43-34A6A01C1D2B}" vid="{96DD2E20-957E-4F0C-81DD-10783C04073D}"/>
    </a:ext>
  </a:extLst>
</a:theme>
</file>

<file path=ppt/theme/theme5.xml><?xml version="1.0" encoding="utf-8"?>
<a:theme xmlns:a="http://schemas.openxmlformats.org/drawingml/2006/main" name="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4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7.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8.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9.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d8fd722-da30-4270-b13f-90ec7d9b74ff">
      <Terms xmlns="http://schemas.microsoft.com/office/infopath/2007/PartnerControls"/>
    </lcf76f155ced4ddcb4097134ff3c332f>
    <TaxCatchAll xmlns="125e4fb6-1c16-4b2e-97f0-27a7900d68c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357316B4AFA4F49B30C98BBEE4ECB85" ma:contentTypeVersion="17" ma:contentTypeDescription="Create a new document." ma:contentTypeScope="" ma:versionID="7ee0d8183f04a561af028e2de2ffc35d">
  <xsd:schema xmlns:xsd="http://www.w3.org/2001/XMLSchema" xmlns:xs="http://www.w3.org/2001/XMLSchema" xmlns:p="http://schemas.microsoft.com/office/2006/metadata/properties" xmlns:ns1="http://schemas.microsoft.com/sharepoint/v3" xmlns:ns2="8d8fd722-da30-4270-b13f-90ec7d9b74ff" xmlns:ns3="125e4fb6-1c16-4b2e-97f0-27a7900d68c1" targetNamespace="http://schemas.microsoft.com/office/2006/metadata/properties" ma:root="true" ma:fieldsID="da7e22c074ddd058133ba17be5a3f21c" ns1:_="" ns2:_="" ns3:_="">
    <xsd:import namespace="http://schemas.microsoft.com/sharepoint/v3"/>
    <xsd:import namespace="8d8fd722-da30-4270-b13f-90ec7d9b74ff"/>
    <xsd:import namespace="125e4fb6-1c16-4b2e-97f0-27a7900d68c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3:SharedWithUsers" minOccurs="0"/>
                <xsd:element ref="ns3:SharedWithDetails"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8fd722-da30-4270-b13f-90ec7d9b74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BillingMetadata" ma:index="24"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5e4fb6-1c16-4b2e-97f0-27a7900d68c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c6d2904-b6da-49ee-b32c-36ec922c3267}" ma:internalName="TaxCatchAll" ma:showField="CatchAllData" ma:web="125e4fb6-1c16-4b2e-97f0-27a7900d68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5e4fb6-1c16-4b2e-97f0-27a7900d68c1"/>
    <ds:schemaRef ds:uri="8d8fd722-da30-4270-b13f-90ec7d9b74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D01A5A1-0805-43BF-98FE-576EAB9B3DE1}">
  <ds:schemaRefs>
    <ds:schemaRef ds:uri="125e4fb6-1c16-4b2e-97f0-27a7900d68c1"/>
    <ds:schemaRef ds:uri="8d8fd722-da30-4270-b13f-90ec7d9b74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13766</TotalTime>
  <Words>9786</Words>
  <Application>Microsoft Office PowerPoint</Application>
  <PresentationFormat>Widescreen</PresentationFormat>
  <Paragraphs>816</Paragraphs>
  <Slides>49</Slides>
  <Notes>45</Notes>
  <HiddenSlides>13</HiddenSlides>
  <MMClips>0</MMClips>
  <ScaleCrop>false</ScaleCrop>
  <HeadingPairs>
    <vt:vector size="8" baseType="variant">
      <vt:variant>
        <vt:lpstr>Fonts Used</vt:lpstr>
      </vt:variant>
      <vt:variant>
        <vt:i4>20</vt:i4>
      </vt:variant>
      <vt:variant>
        <vt:lpstr>Theme</vt:lpstr>
      </vt:variant>
      <vt:variant>
        <vt:i4>10</vt:i4>
      </vt:variant>
      <vt:variant>
        <vt:lpstr>Embedded OLE Servers</vt:lpstr>
      </vt:variant>
      <vt:variant>
        <vt:i4>1</vt:i4>
      </vt:variant>
      <vt:variant>
        <vt:lpstr>Slide Titles</vt:lpstr>
      </vt:variant>
      <vt:variant>
        <vt:i4>49</vt:i4>
      </vt:variant>
    </vt:vector>
  </HeadingPairs>
  <TitlesOfParts>
    <vt:vector size="80" baseType="lpstr">
      <vt:lpstr>-apple-system</vt:lpstr>
      <vt:lpstr>Aptos</vt:lpstr>
      <vt:lpstr>Arial</vt:lpstr>
      <vt:lpstr>Bierstadt</vt:lpstr>
      <vt:lpstr>Calibri</vt:lpstr>
      <vt:lpstr>Calibri Light</vt:lpstr>
      <vt:lpstr>Consolas</vt:lpstr>
      <vt:lpstr>Inter</vt:lpstr>
      <vt:lpstr>Segoe Sans Display</vt:lpstr>
      <vt:lpstr>Segoe Sans Display Semibold</vt:lpstr>
      <vt:lpstr>Segoe Sans Text</vt:lpstr>
      <vt:lpstr>Segoe Sans Text (Body)</vt:lpstr>
      <vt:lpstr>Segoe Sans Text Semibold</vt:lpstr>
      <vt:lpstr>Segoe UI</vt:lpstr>
      <vt:lpstr>Segoe UI Semibold</vt:lpstr>
      <vt:lpstr>Segoe UI Semilight</vt:lpstr>
      <vt:lpstr>Segoe UI Variable Display Semib</vt:lpstr>
      <vt:lpstr>Segoe UI Variable Display Semibold</vt:lpstr>
      <vt:lpstr>Times New Roman</vt:lpstr>
      <vt:lpstr>Wingdings</vt:lpstr>
      <vt:lpstr>Microsoft AI Tour 16:9 Template Light</vt:lpstr>
      <vt:lpstr>1_Microsoft AI Tour 16:9 Template Light</vt:lpstr>
      <vt:lpstr>2_Microsoft AI Tour 16:9 Template Light</vt:lpstr>
      <vt:lpstr>MSFT Cloud_Industry Slide Template-16x9</vt:lpstr>
      <vt:lpstr>MS Ignite 16:9 Template Light</vt:lpstr>
      <vt:lpstr>4_Microsoft AI Tour 16:9 Template Light</vt:lpstr>
      <vt:lpstr>Microsoft AI Tour 16:9 Template Dark</vt:lpstr>
      <vt:lpstr>Office 2013 - 2022 Theme</vt:lpstr>
      <vt:lpstr>1_Azure 2023 Template</vt:lpstr>
      <vt:lpstr>Azure 2023 Template</vt:lpstr>
      <vt:lpstr>think-cell Slide</vt:lpstr>
      <vt:lpstr>State of California Developer Community</vt:lpstr>
      <vt:lpstr>PowerPoint Presentation</vt:lpstr>
      <vt:lpstr>PowerPoint Presentation</vt:lpstr>
      <vt:lpstr>What are agents?</vt:lpstr>
      <vt:lpstr>TODAY Existing solutions can only automate very specific tasks that have clear inputs and outputs</vt:lpstr>
      <vt:lpstr>TOMORROW With AI Agents, these steps can be fully automated for the first time. </vt:lpstr>
      <vt:lpstr>Evolution of LLM-based Solutions</vt:lpstr>
      <vt:lpstr>PowerPoint Presentation</vt:lpstr>
      <vt:lpstr>PowerPoint Presentation</vt:lpstr>
      <vt:lpstr>What Does ‘Agentic’ Mean?</vt:lpstr>
      <vt:lpstr>PowerPoint Presentation</vt:lpstr>
      <vt:lpstr>PowerPoint Presentation</vt:lpstr>
      <vt:lpstr>Fun Examples</vt:lpstr>
      <vt:lpstr>PowerPoint Presentation</vt:lpstr>
      <vt:lpstr>PowerPoint Presentation</vt:lpstr>
      <vt:lpstr>PowerPoint Presentation</vt:lpstr>
      <vt:lpstr>Core Concepts</vt:lpstr>
      <vt:lpstr>Code Snippet (Semantic Function)</vt:lpstr>
      <vt:lpstr>Code Snippet (Native Function)</vt:lpstr>
      <vt:lpstr>PowerPoint Presentation</vt:lpstr>
      <vt:lpstr>Additional Info</vt:lpstr>
      <vt:lpstr>Demos Adding tools to your AI Agents using Semantic Kernel 1. Function Tools 2. Semantic Tools</vt:lpstr>
      <vt:lpstr>Benefit for Public Sector Developers</vt:lpstr>
      <vt:lpstr>PowerPoint Presentation</vt:lpstr>
      <vt:lpstr>PowerPoint Presentation</vt:lpstr>
      <vt:lpstr>PowerPoint Presentation</vt:lpstr>
      <vt:lpstr>Model Context Protocol</vt:lpstr>
      <vt:lpstr>Demos 1. Multi-Server Setup 2. Adding MCP tools to VSC</vt:lpstr>
      <vt:lpstr>Demo – Multi-Server - Architecture</vt:lpstr>
      <vt:lpstr>Demo – Multi-Server - Architecture</vt:lpstr>
      <vt:lpstr>PowerPoint Presentation</vt:lpstr>
      <vt:lpstr>PowerPoint Presentation</vt:lpstr>
      <vt:lpstr>PowerPoint Presentation</vt:lpstr>
      <vt:lpstr>Demo CA Service Chatbot  Requirements:  - Web/Mobile App  - Users can ask any question related to services offered  - Users are provided accurate, up-to-date, results  - Results are accompanied by any applicable links</vt:lpstr>
      <vt:lpstr>Demo - CA Service Chatbot - Flow</vt:lpstr>
      <vt:lpstr>PowerPoint Presentation</vt:lpstr>
      <vt:lpstr>PowerPoint Presentation</vt:lpstr>
      <vt:lpstr>PowerPoint Presentation</vt:lpstr>
      <vt:lpstr>PowerPoint Presentation</vt:lpstr>
      <vt:lpstr>PowerPoint Presentation</vt:lpstr>
      <vt:lpstr>PowerPoint Presentation</vt:lpstr>
      <vt:lpstr>Demo – Building Your First Agent TODO</vt:lpstr>
      <vt:lpstr>Error Handling, Retries, Responsible-AI Hooks, Telemetry, Versioning, etc</vt:lpstr>
      <vt:lpstr>GitHub Samples, Docs, Quickstarts, etc</vt:lpstr>
      <vt:lpstr>Microsoft AI Ecosystem</vt:lpstr>
      <vt:lpstr>Agent Definition</vt:lpstr>
      <vt:lpstr>Tool Registration</vt:lpstr>
      <vt:lpstr>Stateful Execution &amp; Threading</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AI Tour</dc:subject>
  <dc:creator>Jennifer Horton</dc:creator>
  <cp:keywords>Microsoft AI Tour</cp:keywords>
  <dc:description/>
  <cp:lastModifiedBy>James Wilson</cp:lastModifiedBy>
  <cp:revision>55</cp:revision>
  <cp:lastPrinted>2023-02-15T20:48:24Z</cp:lastPrinted>
  <dcterms:created xsi:type="dcterms:W3CDTF">2024-12-02T19:24:53Z</dcterms:created>
  <dcterms:modified xsi:type="dcterms:W3CDTF">2025-05-27T05:09:58Z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tadata">
    <vt:lpwstr/>
  </property>
  <property fmtid="{D5CDD505-2E9C-101B-9397-08002B2CF9AE}" pid="18" name="MediaServiceImageTags">
    <vt:lpwstr/>
  </property>
  <property fmtid="{D5CDD505-2E9C-101B-9397-08002B2CF9AE}" pid="19" name="ContentTypeId">
    <vt:lpwstr>0x0101002357316B4AFA4F49B30C98BBEE4ECB85</vt:lpwstr>
  </property>
</Properties>
</file>